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43"/>
  </p:notesMasterIdLst>
  <p:sldIdLst>
    <p:sldId id="292" r:id="rId2"/>
    <p:sldId id="266" r:id="rId3"/>
    <p:sldId id="256" r:id="rId4"/>
    <p:sldId id="272" r:id="rId5"/>
    <p:sldId id="258" r:id="rId6"/>
    <p:sldId id="287" r:id="rId7"/>
    <p:sldId id="264" r:id="rId8"/>
    <p:sldId id="274" r:id="rId9"/>
    <p:sldId id="273" r:id="rId10"/>
    <p:sldId id="276" r:id="rId11"/>
    <p:sldId id="271" r:id="rId12"/>
    <p:sldId id="269" r:id="rId13"/>
    <p:sldId id="293" r:id="rId14"/>
    <p:sldId id="268" r:id="rId15"/>
    <p:sldId id="297" r:id="rId16"/>
    <p:sldId id="277" r:id="rId17"/>
    <p:sldId id="278" r:id="rId18"/>
    <p:sldId id="279" r:id="rId19"/>
    <p:sldId id="281" r:id="rId20"/>
    <p:sldId id="282" r:id="rId21"/>
    <p:sldId id="283" r:id="rId22"/>
    <p:sldId id="284" r:id="rId23"/>
    <p:sldId id="285" r:id="rId24"/>
    <p:sldId id="275" r:id="rId25"/>
    <p:sldId id="288" r:id="rId26"/>
    <p:sldId id="300" r:id="rId27"/>
    <p:sldId id="301" r:id="rId28"/>
    <p:sldId id="257" r:id="rId29"/>
    <p:sldId id="298" r:id="rId30"/>
    <p:sldId id="295" r:id="rId31"/>
    <p:sldId id="296" r:id="rId32"/>
    <p:sldId id="291" r:id="rId33"/>
    <p:sldId id="289" r:id="rId34"/>
    <p:sldId id="290" r:id="rId35"/>
    <p:sldId id="270" r:id="rId36"/>
    <p:sldId id="267" r:id="rId37"/>
    <p:sldId id="260" r:id="rId38"/>
    <p:sldId id="294" r:id="rId39"/>
    <p:sldId id="263" r:id="rId40"/>
    <p:sldId id="262" r:id="rId41"/>
    <p:sldId id="286" r:id="rId4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9FE9"/>
    <a:srgbClr val="EA96EE"/>
    <a:srgbClr val="AEC6D2"/>
    <a:srgbClr val="A3FBD3"/>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8D9C89-0B1C-4BB7-8526-51566CB4667E}" type="datetimeFigureOut">
              <a:rPr lang="es-ES" smtClean="0"/>
              <a:t>19/05/2024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E0B2D4-ED15-4B36-BA63-95D937E14EA2}" type="slidenum">
              <a:rPr lang="es-ES" smtClean="0"/>
              <a:t>‹Nº›</a:t>
            </a:fld>
            <a:endParaRPr lang="es-ES"/>
          </a:p>
        </p:txBody>
      </p:sp>
    </p:spTree>
    <p:extLst>
      <p:ext uri="{BB962C8B-B14F-4D97-AF65-F5344CB8AC3E}">
        <p14:creationId xmlns:p14="http://schemas.microsoft.com/office/powerpoint/2010/main" val="3062047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88DFE4DE-16E1-474D-96AE-508C6189E805}" type="datetimeFigureOut">
              <a:rPr lang="es-ES" smtClean="0"/>
              <a:t>19/05/2024</a:t>
            </a:fld>
            <a:endParaRPr lang="es-ES"/>
          </a:p>
        </p:txBody>
      </p:sp>
      <p:sp>
        <p:nvSpPr>
          <p:cNvPr id="2" name="1 Marcador de pie de página"/>
          <p:cNvSpPr>
            <a:spLocks noGrp="1"/>
          </p:cNvSpPr>
          <p:nvPr>
            <p:ph type="ftr" sz="quarter" idx="11"/>
          </p:nvPr>
        </p:nvSpPr>
        <p:spPr/>
        <p:txBody>
          <a:bodyPr/>
          <a:lstStyle/>
          <a:p>
            <a:endParaRPr lang="es-ES"/>
          </a:p>
        </p:txBody>
      </p:sp>
      <p:sp>
        <p:nvSpPr>
          <p:cNvPr id="15" name="14 Marcador de número de diapositiva"/>
          <p:cNvSpPr>
            <a:spLocks noGrp="1"/>
          </p:cNvSpPr>
          <p:nvPr>
            <p:ph type="sldNum" sz="quarter" idx="12"/>
          </p:nvPr>
        </p:nvSpPr>
        <p:spPr>
          <a:xfrm>
            <a:off x="8229600" y="6473952"/>
            <a:ext cx="758952" cy="246888"/>
          </a:xfrm>
        </p:spPr>
        <p:txBody>
          <a:bodyPr/>
          <a:lstStyle/>
          <a:p>
            <a:fld id="{636E3AB4-97AD-4389-A1F4-096199C2DEE3}"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8DFE4DE-16E1-474D-96AE-508C6189E805}" type="datetimeFigureOut">
              <a:rPr lang="es-ES" smtClean="0"/>
              <a:t>19/05/2024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36E3AB4-97AD-4389-A1F4-096199C2DEE3}"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8DFE4DE-16E1-474D-96AE-508C6189E805}" type="datetimeFigureOut">
              <a:rPr lang="es-ES" smtClean="0"/>
              <a:t>19/05/2024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36E3AB4-97AD-4389-A1F4-096199C2DEE3}"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88DFE4DE-16E1-474D-96AE-508C6189E805}" type="datetimeFigureOut">
              <a:rPr lang="es-ES" smtClean="0"/>
              <a:t>19/05/2024</a:t>
            </a:fld>
            <a:endParaRPr lang="es-ES"/>
          </a:p>
        </p:txBody>
      </p:sp>
      <p:sp>
        <p:nvSpPr>
          <p:cNvPr id="19" name="18 Marcador de pie de página"/>
          <p:cNvSpPr>
            <a:spLocks noGrp="1"/>
          </p:cNvSpPr>
          <p:nvPr>
            <p:ph type="ftr" sz="quarter" idx="11"/>
          </p:nvPr>
        </p:nvSpPr>
        <p:spPr>
          <a:xfrm>
            <a:off x="3581400" y="76200"/>
            <a:ext cx="2895600" cy="288925"/>
          </a:xfrm>
        </p:spPr>
        <p:txBody>
          <a:bodyPr/>
          <a:lstStyle/>
          <a:p>
            <a:endParaRPr lang="es-ES"/>
          </a:p>
        </p:txBody>
      </p:sp>
      <p:sp>
        <p:nvSpPr>
          <p:cNvPr id="16" name="15 Marcador de número de diapositiva"/>
          <p:cNvSpPr>
            <a:spLocks noGrp="1"/>
          </p:cNvSpPr>
          <p:nvPr>
            <p:ph type="sldNum" sz="quarter" idx="12"/>
          </p:nvPr>
        </p:nvSpPr>
        <p:spPr>
          <a:xfrm>
            <a:off x="8229600" y="6473952"/>
            <a:ext cx="758952" cy="246888"/>
          </a:xfrm>
        </p:spPr>
        <p:txBody>
          <a:bodyPr/>
          <a:lstStyle/>
          <a:p>
            <a:fld id="{636E3AB4-97AD-4389-A1F4-096199C2DEE3}"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88DFE4DE-16E1-474D-96AE-508C6189E805}" type="datetimeFigureOut">
              <a:rPr lang="es-ES" smtClean="0"/>
              <a:t>19/05/2024</a:t>
            </a:fld>
            <a:endParaRPr lang="es-ES"/>
          </a:p>
        </p:txBody>
      </p:sp>
      <p:sp>
        <p:nvSpPr>
          <p:cNvPr id="11" name="10 Marcador de pie de página"/>
          <p:cNvSpPr>
            <a:spLocks noGrp="1"/>
          </p:cNvSpPr>
          <p:nvPr>
            <p:ph type="ftr" sz="quarter" idx="11"/>
          </p:nvPr>
        </p:nvSpPr>
        <p:spPr/>
        <p:txBody>
          <a:bodyPr/>
          <a:lstStyle/>
          <a:p>
            <a:endParaRPr lang="es-ES"/>
          </a:p>
        </p:txBody>
      </p:sp>
      <p:sp>
        <p:nvSpPr>
          <p:cNvPr id="16" name="15 Marcador de número de diapositiva"/>
          <p:cNvSpPr>
            <a:spLocks noGrp="1"/>
          </p:cNvSpPr>
          <p:nvPr>
            <p:ph type="sldNum" sz="quarter" idx="12"/>
          </p:nvPr>
        </p:nvSpPr>
        <p:spPr/>
        <p:txBody>
          <a:bodyPr/>
          <a:lstStyle/>
          <a:p>
            <a:fld id="{636E3AB4-97AD-4389-A1F4-096199C2DEE3}" type="slidenum">
              <a:rPr lang="es-ES" smtClean="0"/>
              <a:t>‹Nº›</a:t>
            </a:fld>
            <a:endParaRPr lang="es-ES"/>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88DFE4DE-16E1-474D-96AE-508C6189E805}" type="datetimeFigureOut">
              <a:rPr lang="es-ES" smtClean="0"/>
              <a:t>19/05/2024</a:t>
            </a:fld>
            <a:endParaRPr lang="es-ES"/>
          </a:p>
        </p:txBody>
      </p:sp>
      <p:sp>
        <p:nvSpPr>
          <p:cNvPr id="10" name="9 Marcador de pie de página"/>
          <p:cNvSpPr>
            <a:spLocks noGrp="1"/>
          </p:cNvSpPr>
          <p:nvPr>
            <p:ph type="ftr" sz="quarter" idx="11"/>
          </p:nvPr>
        </p:nvSpPr>
        <p:spPr/>
        <p:txBody>
          <a:bodyPr/>
          <a:lstStyle/>
          <a:p>
            <a:endParaRPr lang="es-ES"/>
          </a:p>
        </p:txBody>
      </p:sp>
      <p:sp>
        <p:nvSpPr>
          <p:cNvPr id="31" name="30 Marcador de número de diapositiva"/>
          <p:cNvSpPr>
            <a:spLocks noGrp="1"/>
          </p:cNvSpPr>
          <p:nvPr>
            <p:ph type="sldNum" sz="quarter" idx="12"/>
          </p:nvPr>
        </p:nvSpPr>
        <p:spPr/>
        <p:txBody>
          <a:bodyPr/>
          <a:lstStyle/>
          <a:p>
            <a:fld id="{636E3AB4-97AD-4389-A1F4-096199C2DEE3}"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88DFE4DE-16E1-474D-96AE-508C6189E805}" type="datetimeFigureOut">
              <a:rPr lang="es-ES" smtClean="0"/>
              <a:t>19/05/2024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229600" y="6477000"/>
            <a:ext cx="762000" cy="246888"/>
          </a:xfrm>
        </p:spPr>
        <p:txBody>
          <a:bodyPr/>
          <a:lstStyle/>
          <a:p>
            <a:fld id="{636E3AB4-97AD-4389-A1F4-096199C2DEE3}" type="slidenum">
              <a:rPr lang="es-ES" smtClean="0"/>
              <a:t>‹Nº›</a:t>
            </a:fld>
            <a:endParaRPr lang="es-ES"/>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88DFE4DE-16E1-474D-96AE-508C6189E805}" type="datetimeFigureOut">
              <a:rPr lang="es-ES" smtClean="0"/>
              <a:t>19/05/2024</a:t>
            </a:fld>
            <a:endParaRPr lang="es-ES"/>
          </a:p>
        </p:txBody>
      </p:sp>
      <p:sp>
        <p:nvSpPr>
          <p:cNvPr id="21" name="20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36E3AB4-97AD-4389-A1F4-096199C2DEE3}"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88DFE4DE-16E1-474D-96AE-508C6189E805}" type="datetimeFigureOut">
              <a:rPr lang="es-ES" smtClean="0"/>
              <a:t>19/05/2024</a:t>
            </a:fld>
            <a:endParaRPr lang="es-ES"/>
          </a:p>
        </p:txBody>
      </p:sp>
      <p:sp>
        <p:nvSpPr>
          <p:cNvPr id="24" name="23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36E3AB4-97AD-4389-A1F4-096199C2DEE3}"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88DFE4DE-16E1-474D-96AE-508C6189E805}" type="datetimeFigureOut">
              <a:rPr lang="es-ES" smtClean="0"/>
              <a:t>19/05/2024</a:t>
            </a:fld>
            <a:endParaRPr lang="es-ES"/>
          </a:p>
        </p:txBody>
      </p:sp>
      <p:sp>
        <p:nvSpPr>
          <p:cNvPr id="29" name="28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36E3AB4-97AD-4389-A1F4-096199C2DEE3}"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88DFE4DE-16E1-474D-96AE-508C6189E805}" type="datetimeFigureOut">
              <a:rPr lang="es-ES" smtClean="0"/>
              <a:t>19/05/2024</a:t>
            </a:fld>
            <a:endParaRPr lang="es-ES"/>
          </a:p>
        </p:txBody>
      </p:sp>
      <p:sp>
        <p:nvSpPr>
          <p:cNvPr id="5" name="4 Marcador de pie de página"/>
          <p:cNvSpPr>
            <a:spLocks noGrp="1"/>
          </p:cNvSpPr>
          <p:nvPr>
            <p:ph type="ftr" sz="quarter" idx="11"/>
          </p:nvPr>
        </p:nvSpPr>
        <p:spPr/>
        <p:txBody>
          <a:bodyPr/>
          <a:lstStyle/>
          <a:p>
            <a:endParaRPr lang="es-ES"/>
          </a:p>
        </p:txBody>
      </p:sp>
      <p:sp>
        <p:nvSpPr>
          <p:cNvPr id="31" name="30 Marcador de número de diapositiva"/>
          <p:cNvSpPr>
            <a:spLocks noGrp="1"/>
          </p:cNvSpPr>
          <p:nvPr>
            <p:ph type="sldNum" sz="quarter" idx="12"/>
          </p:nvPr>
        </p:nvSpPr>
        <p:spPr/>
        <p:txBody>
          <a:bodyPr/>
          <a:lstStyle/>
          <a:p>
            <a:fld id="{636E3AB4-97AD-4389-A1F4-096199C2DEE3}" type="slidenum">
              <a:rPr lang="es-ES" smtClean="0"/>
              <a:t>‹Nº›</a:t>
            </a:fld>
            <a:endParaRPr lang="es-ES"/>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8DFE4DE-16E1-474D-96AE-508C6189E805}" type="datetimeFigureOut">
              <a:rPr lang="es-ES" smtClean="0"/>
              <a:t>19/05/2024</a:t>
            </a:fld>
            <a:endParaRPr lang="es-ES"/>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ES"/>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36E3AB4-97AD-4389-A1F4-096199C2DEE3}" type="slidenum">
              <a:rPr lang="es-ES" smtClean="0"/>
              <a:t>‹Nº›</a:t>
            </a:fld>
            <a:endParaRPr lang="es-ES"/>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origenesdelcristianismo.com/index.php/e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hyperlink" Target="https://www.proyectojesus.es/PJesus_CD2/proyecto_jesus/01_INFORMACION/013_cronologialiteraturacna.htm"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proyectojesus.es/PJesus_CD2/proyecto_jesus/01_INFORMACION/013_cronologialiteraturacna.htm"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sbl-site.org/" TargetMode="External"/><Relationship Id="rId7" Type="http://schemas.openxmlformats.org/officeDocument/2006/relationships/hyperlink" Target="https://www.origenesdelcristianismo.com/index.php/es/" TargetMode="External"/><Relationship Id="rId2" Type="http://schemas.openxmlformats.org/officeDocument/2006/relationships/hyperlink" Target="https://snts.online/" TargetMode="External"/><Relationship Id="rId1" Type="http://schemas.openxmlformats.org/officeDocument/2006/relationships/slideLayout" Target="../slideLayouts/slideLayout2.xml"/><Relationship Id="rId6" Type="http://schemas.openxmlformats.org/officeDocument/2006/relationships/hyperlink" Target="abe.org.es" TargetMode="External"/><Relationship Id="rId5" Type="http://schemas.openxmlformats.org/officeDocument/2006/relationships/hyperlink" Target="https://bibcatalogo.uca.es/cgi-bin/koha/opac-detail.pl?biblionumber=823229" TargetMode="External"/><Relationship Id="rId4" Type="http://schemas.openxmlformats.org/officeDocument/2006/relationships/hyperlink" Target="https://dialnet.unirioja.es/servlet/libro?codigo=1016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despertaferro-ediciones.com/revistas/numero/arqueologia-e-historia-n-o-30-los-primeros-cristianos" TargetMode="External"/><Relationship Id="rId2" Type="http://schemas.openxmlformats.org/officeDocument/2006/relationships/hyperlink" Target="https://www.origenesdelcristianismo.com/index.php/es/" TargetMode="External"/><Relationship Id="rId1" Type="http://schemas.openxmlformats.org/officeDocument/2006/relationships/slideLayout" Target="../slideLayouts/slideLayout2.xml"/><Relationship Id="rId5" Type="http://schemas.openxmlformats.org/officeDocument/2006/relationships/hyperlink" Target="https://www.centrobiblicoquito.org/ribla/" TargetMode="External"/><Relationship Id="rId4" Type="http://schemas.openxmlformats.org/officeDocument/2006/relationships/hyperlink" Target="https://www.primeroscristianos.co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rot="21410594">
            <a:off x="3367861" y="2771443"/>
            <a:ext cx="5760640" cy="523220"/>
          </a:xfrm>
          <a:prstGeom prst="rect">
            <a:avLst/>
          </a:prstGeom>
          <a:noFill/>
        </p:spPr>
        <p:txBody>
          <a:bodyPr wrap="square" rtlCol="0">
            <a:spAutoFit/>
          </a:bodyPr>
          <a:lstStyle/>
          <a:p>
            <a:r>
              <a:rPr lang="es-ES" sz="2800" b="1" dirty="0" smtClean="0">
                <a:solidFill>
                  <a:schemeClr val="accent6">
                    <a:lumMod val="50000"/>
                  </a:schemeClr>
                </a:solidFill>
              </a:rPr>
              <a:t>CRISTIANISMOS DE LOS ORÍGENES</a:t>
            </a:r>
            <a:endParaRPr lang="es-ES" sz="2800" b="1" dirty="0">
              <a:solidFill>
                <a:schemeClr val="accent6">
                  <a:lumMod val="50000"/>
                </a:schemeClr>
              </a:solidFill>
            </a:endParaRPr>
          </a:p>
        </p:txBody>
      </p:sp>
      <p:sp>
        <p:nvSpPr>
          <p:cNvPr id="5" name="4 CuadroTexto"/>
          <p:cNvSpPr txBox="1"/>
          <p:nvPr/>
        </p:nvSpPr>
        <p:spPr>
          <a:xfrm rot="21381110">
            <a:off x="3385226" y="1502308"/>
            <a:ext cx="5256584" cy="523220"/>
          </a:xfrm>
          <a:prstGeom prst="rect">
            <a:avLst/>
          </a:prstGeom>
          <a:noFill/>
        </p:spPr>
        <p:txBody>
          <a:bodyPr wrap="square" rtlCol="0">
            <a:spAutoFit/>
          </a:bodyPr>
          <a:lstStyle/>
          <a:p>
            <a:r>
              <a:rPr lang="es-ES" sz="2800" b="1" dirty="0" smtClean="0">
                <a:solidFill>
                  <a:schemeClr val="accent6">
                    <a:lumMod val="50000"/>
                  </a:schemeClr>
                </a:solidFill>
              </a:rPr>
              <a:t>ORÍGENES DEL CRISTIANISMO </a:t>
            </a:r>
            <a:endParaRPr lang="es-ES" sz="2800" b="1" dirty="0">
              <a:solidFill>
                <a:schemeClr val="accent6">
                  <a:lumMod val="50000"/>
                </a:schemeClr>
              </a:solidFill>
            </a:endParaRPr>
          </a:p>
        </p:txBody>
      </p:sp>
      <p:sp>
        <p:nvSpPr>
          <p:cNvPr id="6" name="5 CuadroTexto"/>
          <p:cNvSpPr txBox="1"/>
          <p:nvPr/>
        </p:nvSpPr>
        <p:spPr>
          <a:xfrm>
            <a:off x="3475696" y="3573016"/>
            <a:ext cx="4336664" cy="830997"/>
          </a:xfrm>
          <a:prstGeom prst="rect">
            <a:avLst/>
          </a:prstGeom>
          <a:noFill/>
        </p:spPr>
        <p:txBody>
          <a:bodyPr wrap="square" rtlCol="0">
            <a:spAutoFit/>
          </a:bodyPr>
          <a:lstStyle/>
          <a:p>
            <a:r>
              <a:rPr lang="es-ES" sz="2400" b="1" dirty="0" smtClean="0"/>
              <a:t>“Sólo anotaciones” Anotaciones”</a:t>
            </a:r>
            <a:endParaRPr lang="es-ES" sz="2400" b="1" dirty="0"/>
          </a:p>
        </p:txBody>
      </p:sp>
      <p:sp>
        <p:nvSpPr>
          <p:cNvPr id="7" name="6 CuadroTexto"/>
          <p:cNvSpPr txBox="1"/>
          <p:nvPr/>
        </p:nvSpPr>
        <p:spPr>
          <a:xfrm>
            <a:off x="3464187" y="4063148"/>
            <a:ext cx="5212269" cy="258532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just"/>
            <a:r>
              <a:rPr lang="es-ES" dirty="0" smtClean="0"/>
              <a:t>       Este escrito no es un trabajo de investigación original sino unas </a:t>
            </a:r>
            <a:r>
              <a:rPr lang="es-ES" b="1" i="1" dirty="0" smtClean="0">
                <a:solidFill>
                  <a:srgbClr val="C00000"/>
                </a:solidFill>
              </a:rPr>
              <a:t>sencillas anotaciones  </a:t>
            </a:r>
            <a:r>
              <a:rPr lang="es-ES" dirty="0" smtClean="0"/>
              <a:t>de síntesis que siguen a la lectura de una serie de trabajos de investigación sobre el cristianismo primitivo, cuyas fuentes se citan.</a:t>
            </a:r>
          </a:p>
          <a:p>
            <a:pPr algn="just"/>
            <a:r>
              <a:rPr lang="es-ES" dirty="0" smtClean="0"/>
              <a:t>       La intención es fundamentalmente </a:t>
            </a:r>
            <a:r>
              <a:rPr lang="es-ES" b="1" i="1" dirty="0" smtClean="0">
                <a:solidFill>
                  <a:srgbClr val="C00000"/>
                </a:solidFill>
              </a:rPr>
              <a:t>pedagógica</a:t>
            </a:r>
            <a:r>
              <a:rPr lang="es-ES" i="1" dirty="0" smtClean="0"/>
              <a:t>.</a:t>
            </a:r>
          </a:p>
          <a:p>
            <a:pPr algn="just"/>
            <a:r>
              <a:rPr lang="es-ES" b="1" i="1" dirty="0" smtClean="0">
                <a:solidFill>
                  <a:srgbClr val="C00000"/>
                </a:solidFill>
              </a:rPr>
              <a:t>Gracias</a:t>
            </a:r>
            <a:r>
              <a:rPr lang="es-ES" dirty="0" smtClean="0"/>
              <a:t> a tantas personas que han investigado el tema, siguen investigándolo y ponen sus resultados al servicio de los demás.</a:t>
            </a:r>
            <a:endParaRPr lang="es-ES" dirty="0"/>
          </a:p>
        </p:txBody>
      </p:sp>
      <p:sp>
        <p:nvSpPr>
          <p:cNvPr id="2" name="1 CuadroTexto"/>
          <p:cNvSpPr txBox="1"/>
          <p:nvPr/>
        </p:nvSpPr>
        <p:spPr>
          <a:xfrm rot="21034762">
            <a:off x="5444640" y="2204864"/>
            <a:ext cx="468052" cy="461665"/>
          </a:xfrm>
          <a:prstGeom prst="rect">
            <a:avLst/>
          </a:prstGeom>
          <a:noFill/>
        </p:spPr>
        <p:txBody>
          <a:bodyPr wrap="square" rtlCol="0">
            <a:spAutoFit/>
          </a:bodyPr>
          <a:lstStyle/>
          <a:p>
            <a:r>
              <a:rPr lang="es-ES" sz="2400" dirty="0" smtClean="0">
                <a:solidFill>
                  <a:schemeClr val="accent6">
                    <a:lumMod val="50000"/>
                  </a:schemeClr>
                </a:solidFill>
                <a:latin typeface="Arial" panose="020B0604020202020204" pitchFamily="34" charset="0"/>
                <a:cs typeface="Arial" panose="020B0604020202020204" pitchFamily="34" charset="0"/>
              </a:rPr>
              <a:t>Y</a:t>
            </a:r>
            <a:endParaRPr lang="es-ES" sz="2400" dirty="0">
              <a:solidFill>
                <a:schemeClr val="accent6">
                  <a:lumMod val="50000"/>
                </a:schemeClr>
              </a:solidFill>
              <a:latin typeface="Arial" panose="020B0604020202020204" pitchFamily="34" charset="0"/>
              <a:cs typeface="Arial" panose="020B0604020202020204" pitchFamily="34" charset="0"/>
            </a:endParaRPr>
          </a:p>
        </p:txBody>
      </p:sp>
      <p:pic>
        <p:nvPicPr>
          <p:cNvPr id="1026" name="Picture 2" descr="https://upload.wikimedia.org/wikipedia/commons/thumb/6/6c/ChristAsSol.jpg/220px-ChristAsS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147" y="3573016"/>
            <a:ext cx="2686212" cy="30853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3.bp.blogspot.com/-yeAiaDG697E/UXOBUN8DQZI/AAAAAAAABwY/kKRLJbqxo3c/s1600/Buen+Pastor+san+Calix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147" y="260648"/>
            <a:ext cx="2686212" cy="3034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6580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90905" y="159060"/>
            <a:ext cx="5256584" cy="461665"/>
          </a:xfrm>
          <a:prstGeom prst="rect">
            <a:avLst/>
          </a:prstGeom>
          <a:noFill/>
        </p:spPr>
        <p:txBody>
          <a:bodyPr wrap="square" rtlCol="0">
            <a:spAutoFit/>
          </a:bodyPr>
          <a:lstStyle/>
          <a:p>
            <a:r>
              <a:rPr lang="es-ES" sz="2400" b="1" dirty="0" smtClean="0">
                <a:solidFill>
                  <a:schemeClr val="accent6">
                    <a:lumMod val="75000"/>
                  </a:schemeClr>
                </a:solidFill>
              </a:rPr>
              <a:t>EL ASUNTO DE LOS PRESUPUESTOS</a:t>
            </a:r>
            <a:endParaRPr lang="es-ES" sz="2400" b="1" dirty="0">
              <a:solidFill>
                <a:schemeClr val="accent6">
                  <a:lumMod val="75000"/>
                </a:schemeClr>
              </a:solidFill>
            </a:endParaRPr>
          </a:p>
        </p:txBody>
      </p:sp>
      <p:sp>
        <p:nvSpPr>
          <p:cNvPr id="5" name="4 CuadroTexto"/>
          <p:cNvSpPr txBox="1"/>
          <p:nvPr/>
        </p:nvSpPr>
        <p:spPr>
          <a:xfrm>
            <a:off x="334921" y="3225552"/>
            <a:ext cx="7848872" cy="461665"/>
          </a:xfrm>
          <a:prstGeom prst="rect">
            <a:avLst/>
          </a:prstGeom>
          <a:noFill/>
        </p:spPr>
        <p:txBody>
          <a:bodyPr wrap="square" rtlCol="0">
            <a:spAutoFit/>
          </a:bodyPr>
          <a:lstStyle/>
          <a:p>
            <a:r>
              <a:rPr lang="es-ES" dirty="0" smtClean="0"/>
              <a:t>Parece  </a:t>
            </a:r>
            <a:r>
              <a:rPr lang="es-ES" sz="2400" b="1" dirty="0" smtClean="0">
                <a:solidFill>
                  <a:schemeClr val="accent6">
                    <a:lumMod val="75000"/>
                  </a:schemeClr>
                </a:solidFill>
              </a:rPr>
              <a:t>IMPOSIBLE</a:t>
            </a:r>
            <a:r>
              <a:rPr lang="es-ES" dirty="0" smtClean="0"/>
              <a:t> un estudio histórico que sea aséptico y neutral</a:t>
            </a:r>
            <a:endParaRPr lang="es-ES" dirty="0"/>
          </a:p>
        </p:txBody>
      </p:sp>
      <p:sp>
        <p:nvSpPr>
          <p:cNvPr id="6" name="5 CuadroTexto"/>
          <p:cNvSpPr txBox="1"/>
          <p:nvPr/>
        </p:nvSpPr>
        <p:spPr>
          <a:xfrm>
            <a:off x="8627201" y="174449"/>
            <a:ext cx="360040"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b="1" dirty="0" smtClean="0"/>
              <a:t>3</a:t>
            </a:r>
            <a:endParaRPr lang="es-ES" b="1" dirty="0"/>
          </a:p>
        </p:txBody>
      </p:sp>
      <p:sp>
        <p:nvSpPr>
          <p:cNvPr id="7" name="6 CuadroTexto"/>
          <p:cNvSpPr txBox="1"/>
          <p:nvPr/>
        </p:nvSpPr>
        <p:spPr>
          <a:xfrm>
            <a:off x="192454" y="3821646"/>
            <a:ext cx="5711619" cy="1292662"/>
          </a:xfrm>
          <a:prstGeom prst="rect">
            <a:avLst/>
          </a:prstGeom>
          <a:noFill/>
        </p:spPr>
        <p:txBody>
          <a:bodyPr wrap="square" rtlCol="0">
            <a:spAutoFit/>
          </a:bodyPr>
          <a:lstStyle/>
          <a:p>
            <a:r>
              <a:rPr lang="es-ES" dirty="0" smtClean="0"/>
              <a:t>Toda las tareas de investigación histórica se realizan </a:t>
            </a:r>
          </a:p>
          <a:p>
            <a:r>
              <a:rPr lang="es-ES" dirty="0" smtClean="0"/>
              <a:t>desde </a:t>
            </a:r>
            <a:r>
              <a:rPr lang="es-ES" sz="2400" b="1" dirty="0" smtClean="0">
                <a:solidFill>
                  <a:schemeClr val="accent6">
                    <a:lumMod val="75000"/>
                  </a:schemeClr>
                </a:solidFill>
              </a:rPr>
              <a:t>una perspectiva determinada</a:t>
            </a:r>
            <a:r>
              <a:rPr lang="es-ES" dirty="0" smtClean="0"/>
              <a:t> y sitúan los datos y su interpretación en un horizonte concreto </a:t>
            </a:r>
          </a:p>
          <a:p>
            <a:r>
              <a:rPr lang="es-ES" dirty="0" smtClean="0"/>
              <a:t>de pre-comprensión</a:t>
            </a:r>
            <a:endParaRPr lang="es-ES" dirty="0"/>
          </a:p>
        </p:txBody>
      </p:sp>
      <p:sp>
        <p:nvSpPr>
          <p:cNvPr id="8" name="7 CuadroTexto"/>
          <p:cNvSpPr txBox="1"/>
          <p:nvPr/>
        </p:nvSpPr>
        <p:spPr>
          <a:xfrm>
            <a:off x="395536" y="5805264"/>
            <a:ext cx="8568952" cy="954107"/>
          </a:xfrm>
          <a:prstGeom prst="rect">
            <a:avLst/>
          </a:prstGeom>
          <a:noFill/>
        </p:spPr>
        <p:txBody>
          <a:bodyPr wrap="square" rtlCol="0">
            <a:spAutoFit/>
          </a:bodyPr>
          <a:lstStyle/>
          <a:p>
            <a:r>
              <a:rPr lang="es-ES" b="1" dirty="0" smtClean="0"/>
              <a:t>        “</a:t>
            </a:r>
            <a:r>
              <a:rPr lang="es-ES" b="1" dirty="0"/>
              <a:t>La </a:t>
            </a:r>
            <a:r>
              <a:rPr lang="es-ES" sz="2000" b="1" dirty="0">
                <a:solidFill>
                  <a:srgbClr val="C00000"/>
                </a:solidFill>
              </a:rPr>
              <a:t>fe</a:t>
            </a:r>
            <a:r>
              <a:rPr lang="es-ES" b="1" dirty="0"/>
              <a:t> supone una cierta interpretación de la historia, pero </a:t>
            </a:r>
            <a:r>
              <a:rPr lang="es-ES" b="1" i="1" dirty="0">
                <a:solidFill>
                  <a:schemeClr val="accent6">
                    <a:lumMod val="75000"/>
                  </a:schemeClr>
                </a:solidFill>
              </a:rPr>
              <a:t>respetando escrupulosamente los datos que el historiador </a:t>
            </a:r>
            <a:r>
              <a:rPr lang="es-ES" b="1" dirty="0"/>
              <a:t>con sus métodos científicos puede descubrir”  (A1,25</a:t>
            </a:r>
            <a:r>
              <a:rPr lang="es-ES" b="1" dirty="0" smtClean="0"/>
              <a:t>)</a:t>
            </a:r>
            <a:endParaRPr lang="es-ES" dirty="0"/>
          </a:p>
        </p:txBody>
      </p:sp>
      <p:sp>
        <p:nvSpPr>
          <p:cNvPr id="9" name="8 CuadroTexto"/>
          <p:cNvSpPr txBox="1"/>
          <p:nvPr/>
        </p:nvSpPr>
        <p:spPr>
          <a:xfrm>
            <a:off x="2123728" y="5301208"/>
            <a:ext cx="6840760" cy="400110"/>
          </a:xfrm>
          <a:prstGeom prst="rect">
            <a:avLst/>
          </a:prstGeom>
          <a:solidFill>
            <a:schemeClr val="bg1"/>
          </a:solidFill>
        </p:spPr>
        <p:txBody>
          <a:bodyPr wrap="square" rtlCol="0">
            <a:spAutoFit/>
          </a:bodyPr>
          <a:lstStyle/>
          <a:p>
            <a:r>
              <a:rPr lang="es-ES" dirty="0" smtClean="0"/>
              <a:t>La historia puede ser una escuela de </a:t>
            </a:r>
            <a:r>
              <a:rPr lang="es-ES" sz="2000" b="1" dirty="0" smtClean="0">
                <a:solidFill>
                  <a:schemeClr val="accent6">
                    <a:lumMod val="75000"/>
                  </a:schemeClr>
                </a:solidFill>
              </a:rPr>
              <a:t>libertad</a:t>
            </a:r>
            <a:r>
              <a:rPr lang="es-ES" dirty="0" smtClean="0"/>
              <a:t>  y de </a:t>
            </a:r>
            <a:r>
              <a:rPr lang="es-ES" sz="2000" b="1" dirty="0" smtClean="0">
                <a:solidFill>
                  <a:schemeClr val="accent6">
                    <a:lumMod val="75000"/>
                  </a:schemeClr>
                </a:solidFill>
              </a:rPr>
              <a:t>espíritu crítico</a:t>
            </a:r>
            <a:endParaRPr lang="es-ES" b="1" dirty="0">
              <a:solidFill>
                <a:schemeClr val="accent6">
                  <a:lumMod val="75000"/>
                </a:schemeClr>
              </a:solidFill>
            </a:endParaRPr>
          </a:p>
        </p:txBody>
      </p:sp>
      <p:sp>
        <p:nvSpPr>
          <p:cNvPr id="10" name="9 CuadroTexto"/>
          <p:cNvSpPr txBox="1"/>
          <p:nvPr/>
        </p:nvSpPr>
        <p:spPr>
          <a:xfrm>
            <a:off x="6156165" y="3811094"/>
            <a:ext cx="2831076" cy="984885"/>
          </a:xfrm>
          <a:prstGeom prst="rect">
            <a:avLst/>
          </a:prstGeom>
          <a:solidFill>
            <a:schemeClr val="bg1"/>
          </a:solidFill>
        </p:spPr>
        <p:txBody>
          <a:bodyPr wrap="square" rtlCol="0">
            <a:spAutoFit/>
          </a:bodyPr>
          <a:lstStyle/>
          <a:p>
            <a:r>
              <a:rPr lang="es-ES" dirty="0" smtClean="0"/>
              <a:t>Esto da </a:t>
            </a:r>
            <a:r>
              <a:rPr lang="es-ES" sz="2000" b="1" dirty="0" smtClean="0">
                <a:solidFill>
                  <a:schemeClr val="accent6">
                    <a:lumMod val="75000"/>
                  </a:schemeClr>
                </a:solidFill>
              </a:rPr>
              <a:t>posibilidades y limitaciones </a:t>
            </a:r>
            <a:r>
              <a:rPr lang="es-ES" dirty="0" smtClean="0"/>
              <a:t>a cualquier estudio histórico</a:t>
            </a:r>
            <a:endParaRPr lang="es-ES" dirty="0"/>
          </a:p>
        </p:txBody>
      </p:sp>
      <p:sp>
        <p:nvSpPr>
          <p:cNvPr id="2" name="1 CuadroTexto"/>
          <p:cNvSpPr txBox="1"/>
          <p:nvPr/>
        </p:nvSpPr>
        <p:spPr>
          <a:xfrm>
            <a:off x="5111339" y="122148"/>
            <a:ext cx="3384376"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s-ES" b="1" dirty="0" smtClean="0">
                <a:solidFill>
                  <a:schemeClr val="accent6">
                    <a:lumMod val="75000"/>
                  </a:schemeClr>
                </a:solidFill>
              </a:rPr>
              <a:t> PROS Y CONTRAS</a:t>
            </a:r>
          </a:p>
          <a:p>
            <a:pPr algn="ctr"/>
            <a:r>
              <a:rPr lang="es-ES" b="1" dirty="0" smtClean="0">
                <a:solidFill>
                  <a:schemeClr val="accent6">
                    <a:lumMod val="75000"/>
                  </a:schemeClr>
                </a:solidFill>
              </a:rPr>
              <a:t>DE LOS PRESUPUESTOS</a:t>
            </a:r>
            <a:endParaRPr lang="es-ES" b="1" dirty="0">
              <a:solidFill>
                <a:schemeClr val="accent6">
                  <a:lumMod val="75000"/>
                </a:schemeClr>
              </a:solidFill>
            </a:endParaRPr>
          </a:p>
        </p:txBody>
      </p:sp>
      <p:sp>
        <p:nvSpPr>
          <p:cNvPr id="3" name="2 CuadroTexto"/>
          <p:cNvSpPr txBox="1"/>
          <p:nvPr/>
        </p:nvSpPr>
        <p:spPr>
          <a:xfrm>
            <a:off x="6358917" y="810598"/>
            <a:ext cx="1307263" cy="646331"/>
          </a:xfrm>
          <a:prstGeom prst="rect">
            <a:avLst/>
          </a:prstGeom>
          <a:solidFill>
            <a:schemeClr val="bg1"/>
          </a:solidFill>
        </p:spPr>
        <p:txBody>
          <a:bodyPr wrap="square" rtlCol="0">
            <a:spAutoFit/>
          </a:bodyPr>
          <a:lstStyle/>
          <a:p>
            <a:r>
              <a:rPr lang="es-ES" b="1" dirty="0" smtClean="0"/>
              <a:t>H.G. </a:t>
            </a:r>
            <a:r>
              <a:rPr lang="es-ES" b="1" dirty="0" err="1" smtClean="0"/>
              <a:t>Gadamer</a:t>
            </a:r>
            <a:endParaRPr lang="es-ES" b="1" dirty="0"/>
          </a:p>
        </p:txBody>
      </p:sp>
      <p:sp>
        <p:nvSpPr>
          <p:cNvPr id="11" name="10 CuadroTexto"/>
          <p:cNvSpPr txBox="1"/>
          <p:nvPr/>
        </p:nvSpPr>
        <p:spPr>
          <a:xfrm>
            <a:off x="1331639" y="2924944"/>
            <a:ext cx="7632849" cy="369332"/>
          </a:xfrm>
          <a:prstGeom prst="rect">
            <a:avLst/>
          </a:prstGeom>
          <a:noFill/>
        </p:spPr>
        <p:txBody>
          <a:bodyPr wrap="square" rtlCol="0">
            <a:spAutoFit/>
          </a:bodyPr>
          <a:lstStyle/>
          <a:p>
            <a:r>
              <a:rPr lang="es-ES" dirty="0" smtClean="0"/>
              <a:t>Lo malo es no ser conscientes de los propios presupuestos</a:t>
            </a:r>
            <a:endParaRPr lang="es-ES" dirty="0"/>
          </a:p>
        </p:txBody>
      </p:sp>
      <p:sp>
        <p:nvSpPr>
          <p:cNvPr id="12" name="11 CuadroTexto"/>
          <p:cNvSpPr txBox="1"/>
          <p:nvPr/>
        </p:nvSpPr>
        <p:spPr>
          <a:xfrm>
            <a:off x="5594126" y="1456929"/>
            <a:ext cx="3213911" cy="1200329"/>
          </a:xfrm>
          <a:prstGeom prst="rect">
            <a:avLst/>
          </a:prstGeom>
          <a:solidFill>
            <a:schemeClr val="bg1"/>
          </a:solidFill>
        </p:spPr>
        <p:txBody>
          <a:bodyPr wrap="square" rtlCol="0">
            <a:spAutoFit/>
          </a:bodyPr>
          <a:lstStyle/>
          <a:p>
            <a:r>
              <a:rPr lang="es-ES" dirty="0" smtClean="0"/>
              <a:t>Los prejuicios no </a:t>
            </a:r>
          </a:p>
          <a:p>
            <a:r>
              <a:rPr lang="es-ES" dirty="0" smtClean="0"/>
              <a:t>deben ser vistos como </a:t>
            </a:r>
            <a:r>
              <a:rPr lang="es-ES" dirty="0" err="1" smtClean="0"/>
              <a:t>obstá</a:t>
            </a:r>
            <a:r>
              <a:rPr lang="es-ES" dirty="0" smtClean="0"/>
              <a:t>-culos sino como  condición previa de comprensión</a:t>
            </a:r>
            <a:endParaRPr lang="es-ES" dirty="0"/>
          </a:p>
        </p:txBody>
      </p:sp>
      <p:sp>
        <p:nvSpPr>
          <p:cNvPr id="13" name="12 CuadroTexto"/>
          <p:cNvSpPr txBox="1"/>
          <p:nvPr/>
        </p:nvSpPr>
        <p:spPr>
          <a:xfrm>
            <a:off x="334921" y="768479"/>
            <a:ext cx="5112568" cy="203132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dirty="0" smtClean="0"/>
              <a:t>“Sólo </a:t>
            </a:r>
          </a:p>
          <a:p>
            <a:r>
              <a:rPr lang="es-ES" dirty="0"/>
              <a:t>d</a:t>
            </a:r>
            <a:r>
              <a:rPr lang="es-ES" dirty="0" smtClean="0"/>
              <a:t>esde su propio horizonte de interpretación,</a:t>
            </a:r>
          </a:p>
          <a:p>
            <a:r>
              <a:rPr lang="es-ES" dirty="0"/>
              <a:t>q</a:t>
            </a:r>
            <a:r>
              <a:rPr lang="es-ES" dirty="0" smtClean="0"/>
              <a:t>ue está en constante formación, </a:t>
            </a:r>
          </a:p>
          <a:p>
            <a:r>
              <a:rPr lang="es-ES" dirty="0"/>
              <a:t>p</a:t>
            </a:r>
            <a:r>
              <a:rPr lang="es-ES" dirty="0" smtClean="0"/>
              <a:t>uede el ser humano</a:t>
            </a:r>
          </a:p>
          <a:p>
            <a:pPr marL="285750" indent="-285750">
              <a:buFont typeface="Arial" panose="020B0604020202020204" pitchFamily="34" charset="0"/>
              <a:buChar char="•"/>
            </a:pPr>
            <a:r>
              <a:rPr lang="es-ES" dirty="0"/>
              <a:t>c</a:t>
            </a:r>
            <a:r>
              <a:rPr lang="es-ES" dirty="0" smtClean="0"/>
              <a:t>omprender</a:t>
            </a:r>
            <a:r>
              <a:rPr lang="es-ES" dirty="0" smtClean="0">
                <a:solidFill>
                  <a:srgbClr val="C00000"/>
                </a:solidFill>
              </a:rPr>
              <a:t>se</a:t>
            </a:r>
          </a:p>
          <a:p>
            <a:pPr marL="285750" indent="-285750">
              <a:buFont typeface="Arial" panose="020B0604020202020204" pitchFamily="34" charset="0"/>
              <a:buChar char="•"/>
            </a:pPr>
            <a:r>
              <a:rPr lang="es-ES" dirty="0"/>
              <a:t>c</a:t>
            </a:r>
            <a:r>
              <a:rPr lang="es-ES" dirty="0" smtClean="0"/>
              <a:t>omprender </a:t>
            </a:r>
            <a:r>
              <a:rPr lang="es-ES" dirty="0" smtClean="0">
                <a:solidFill>
                  <a:srgbClr val="C00000"/>
                </a:solidFill>
              </a:rPr>
              <a:t>un texto</a:t>
            </a:r>
          </a:p>
          <a:p>
            <a:pPr marL="285750" indent="-285750">
              <a:buFont typeface="Arial" panose="020B0604020202020204" pitchFamily="34" charset="0"/>
              <a:buChar char="•"/>
            </a:pPr>
            <a:r>
              <a:rPr lang="es-ES" dirty="0"/>
              <a:t>y</a:t>
            </a:r>
            <a:r>
              <a:rPr lang="es-ES" dirty="0" smtClean="0"/>
              <a:t> comprender </a:t>
            </a:r>
            <a:r>
              <a:rPr lang="es-ES" dirty="0" smtClean="0">
                <a:solidFill>
                  <a:srgbClr val="C00000"/>
                </a:solidFill>
              </a:rPr>
              <a:t>el entorno</a:t>
            </a:r>
            <a:r>
              <a:rPr lang="es-ES" dirty="0" smtClean="0"/>
              <a:t>”</a:t>
            </a:r>
            <a:endParaRPr lang="es-ES" dirty="0"/>
          </a:p>
        </p:txBody>
      </p:sp>
      <p:sp>
        <p:nvSpPr>
          <p:cNvPr id="14" name="13 Flecha derecha"/>
          <p:cNvSpPr/>
          <p:nvPr/>
        </p:nvSpPr>
        <p:spPr>
          <a:xfrm>
            <a:off x="5580112" y="4164740"/>
            <a:ext cx="504056" cy="2775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6" name="Picture 2" descr="https://tse1.mm.bing.net/th?id=OIP.zjjImHkqVo8rGLS3_aNesAHaGG&amp;pid=Api&amp;P=0&amp;h=1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3193" y="810598"/>
            <a:ext cx="1134844" cy="937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7613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Flecha derecha"/>
          <p:cNvSpPr/>
          <p:nvPr/>
        </p:nvSpPr>
        <p:spPr>
          <a:xfrm rot="20734705">
            <a:off x="425711" y="4972588"/>
            <a:ext cx="3024336" cy="1746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844824"/>
            <a:ext cx="5460480" cy="5004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270049" y="2420888"/>
            <a:ext cx="3149823" cy="1754326"/>
          </a:xfrm>
          <a:prstGeom prst="rect">
            <a:avLst/>
          </a:prstGeom>
          <a:noFill/>
        </p:spPr>
        <p:txBody>
          <a:bodyPr wrap="square" rtlCol="0">
            <a:spAutoFit/>
          </a:bodyPr>
          <a:lstStyle/>
          <a:p>
            <a:r>
              <a:rPr lang="es-ES" b="1" dirty="0" smtClean="0">
                <a:solidFill>
                  <a:srgbClr val="C00000"/>
                </a:solidFill>
              </a:rPr>
              <a:t>DESDE</a:t>
            </a:r>
            <a:r>
              <a:rPr lang="es-ES" b="1" dirty="0" smtClean="0">
                <a:solidFill>
                  <a:schemeClr val="accent6">
                    <a:lumMod val="75000"/>
                  </a:schemeClr>
                </a:solidFill>
              </a:rPr>
              <a:t> </a:t>
            </a:r>
          </a:p>
          <a:p>
            <a:r>
              <a:rPr lang="es-ES" b="1" dirty="0" smtClean="0">
                <a:solidFill>
                  <a:schemeClr val="accent6">
                    <a:lumMod val="75000"/>
                  </a:schemeClr>
                </a:solidFill>
              </a:rPr>
              <a:t>la muerte de Jesús</a:t>
            </a:r>
          </a:p>
          <a:p>
            <a:r>
              <a:rPr lang="es-ES" b="1" dirty="0" smtClean="0">
                <a:solidFill>
                  <a:schemeClr val="accent6">
                    <a:lumMod val="75000"/>
                  </a:schemeClr>
                </a:solidFill>
              </a:rPr>
              <a:t>(año 30 aproximadamente)</a:t>
            </a:r>
          </a:p>
          <a:p>
            <a:endParaRPr lang="es-ES" b="1" dirty="0" smtClean="0">
              <a:solidFill>
                <a:schemeClr val="accent6">
                  <a:lumMod val="75000"/>
                </a:schemeClr>
              </a:solidFill>
            </a:endParaRPr>
          </a:p>
          <a:p>
            <a:r>
              <a:rPr lang="es-ES" b="1" dirty="0" smtClean="0">
                <a:solidFill>
                  <a:srgbClr val="C00000"/>
                </a:solidFill>
              </a:rPr>
              <a:t>HASTA</a:t>
            </a:r>
            <a:r>
              <a:rPr lang="es-ES" b="1" dirty="0" smtClean="0">
                <a:solidFill>
                  <a:schemeClr val="accent6">
                    <a:lumMod val="75000"/>
                  </a:schemeClr>
                </a:solidFill>
              </a:rPr>
              <a:t> </a:t>
            </a:r>
          </a:p>
          <a:p>
            <a:r>
              <a:rPr lang="es-ES" b="1" dirty="0" smtClean="0">
                <a:solidFill>
                  <a:schemeClr val="accent6">
                    <a:lumMod val="75000"/>
                  </a:schemeClr>
                </a:solidFill>
              </a:rPr>
              <a:t>el año 150 de nuestra era</a:t>
            </a:r>
            <a:endParaRPr lang="es-ES" b="1" dirty="0">
              <a:solidFill>
                <a:schemeClr val="accent6">
                  <a:lumMod val="75000"/>
                </a:schemeClr>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8640"/>
            <a:ext cx="7381875" cy="15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8172400" y="836712"/>
            <a:ext cx="432048" cy="46166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sz="2400" b="1" dirty="0" smtClean="0"/>
              <a:t>4</a:t>
            </a:r>
            <a:endParaRPr lang="es-ES" sz="2400" b="1" dirty="0"/>
          </a:p>
        </p:txBody>
      </p:sp>
      <p:sp>
        <p:nvSpPr>
          <p:cNvPr id="3" name="2 CuadroTexto"/>
          <p:cNvSpPr txBox="1"/>
          <p:nvPr/>
        </p:nvSpPr>
        <p:spPr>
          <a:xfrm rot="20671962">
            <a:off x="517545" y="5414866"/>
            <a:ext cx="2861791" cy="861774"/>
          </a:xfrm>
          <a:prstGeom prst="rect">
            <a:avLst/>
          </a:prstGeom>
          <a:noFill/>
        </p:spPr>
        <p:txBody>
          <a:bodyPr wrap="square" rtlCol="0">
            <a:spAutoFit/>
          </a:bodyPr>
          <a:lstStyle/>
          <a:p>
            <a:r>
              <a:rPr lang="es-ES" sz="1600" b="1" dirty="0" smtClean="0"/>
              <a:t>LÍMITES TEMPORALES</a:t>
            </a:r>
          </a:p>
          <a:p>
            <a:r>
              <a:rPr lang="es-ES" sz="1600" b="1" dirty="0" smtClean="0"/>
              <a:t>DEL CRISTIANISMO DE</a:t>
            </a:r>
          </a:p>
          <a:p>
            <a:r>
              <a:rPr lang="es-ES" sz="1600" b="1" dirty="0" smtClean="0"/>
              <a:t>     LOS ORÍGENES</a:t>
            </a:r>
            <a:endParaRPr lang="es-ES" sz="1600" b="1" dirty="0"/>
          </a:p>
        </p:txBody>
      </p:sp>
      <p:sp>
        <p:nvSpPr>
          <p:cNvPr id="4" name="3 CuadroTexto"/>
          <p:cNvSpPr txBox="1"/>
          <p:nvPr/>
        </p:nvSpPr>
        <p:spPr>
          <a:xfrm>
            <a:off x="270049" y="4437112"/>
            <a:ext cx="3221831" cy="369332"/>
          </a:xfrm>
          <a:prstGeom prst="rect">
            <a:avLst/>
          </a:prstGeom>
          <a:noFill/>
        </p:spPr>
        <p:txBody>
          <a:bodyPr wrap="square" rtlCol="0">
            <a:spAutoFit/>
          </a:bodyPr>
          <a:lstStyle/>
          <a:p>
            <a:r>
              <a:rPr lang="es-ES" b="1" i="1" dirty="0" smtClean="0">
                <a:solidFill>
                  <a:schemeClr val="accent6">
                    <a:lumMod val="75000"/>
                  </a:schemeClr>
                </a:solidFill>
              </a:rPr>
              <a:t>3 generaciones  de 40 años</a:t>
            </a:r>
            <a:endParaRPr lang="es-ES" b="1" i="1" dirty="0">
              <a:solidFill>
                <a:schemeClr val="accent6">
                  <a:lumMod val="75000"/>
                </a:schemeClr>
              </a:solidFill>
            </a:endParaRPr>
          </a:p>
        </p:txBody>
      </p:sp>
      <p:sp>
        <p:nvSpPr>
          <p:cNvPr id="5" name="4 Rectángulo"/>
          <p:cNvSpPr/>
          <p:nvPr/>
        </p:nvSpPr>
        <p:spPr>
          <a:xfrm>
            <a:off x="4788024" y="4612533"/>
            <a:ext cx="1872208"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8117575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68009" y="163505"/>
            <a:ext cx="4718982"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b="1" dirty="0" smtClean="0"/>
              <a:t>ETAPAS o GENERACIONES </a:t>
            </a:r>
          </a:p>
          <a:p>
            <a:r>
              <a:rPr lang="es-ES" b="1" dirty="0"/>
              <a:t>e</a:t>
            </a:r>
            <a:r>
              <a:rPr lang="es-ES" b="1" dirty="0" smtClean="0"/>
              <a:t>n el proceso de formación del Cristianismo</a:t>
            </a:r>
            <a:endParaRPr lang="es-ES" b="1" dirty="0"/>
          </a:p>
        </p:txBody>
      </p:sp>
      <p:sp>
        <p:nvSpPr>
          <p:cNvPr id="5" name="4 CuadroTexto"/>
          <p:cNvSpPr txBox="1"/>
          <p:nvPr/>
        </p:nvSpPr>
        <p:spPr>
          <a:xfrm>
            <a:off x="1536620" y="809836"/>
            <a:ext cx="6736524"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r>
              <a:rPr lang="es-ES" dirty="0" smtClean="0"/>
              <a:t> Se han propuesto </a:t>
            </a:r>
            <a:r>
              <a:rPr lang="es-ES" b="1" dirty="0" smtClean="0"/>
              <a:t>diversas</a:t>
            </a:r>
            <a:r>
              <a:rPr lang="es-ES" dirty="0" smtClean="0"/>
              <a:t> divisiones cronológicas de este proceso</a:t>
            </a:r>
            <a:endParaRPr lang="es-ES" dirty="0"/>
          </a:p>
        </p:txBody>
      </p:sp>
      <p:sp>
        <p:nvSpPr>
          <p:cNvPr id="6" name="5 CuadroTexto"/>
          <p:cNvSpPr txBox="1"/>
          <p:nvPr/>
        </p:nvSpPr>
        <p:spPr>
          <a:xfrm>
            <a:off x="645106" y="1278052"/>
            <a:ext cx="6480720" cy="646331"/>
          </a:xfrm>
          <a:prstGeom prst="rect">
            <a:avLst/>
          </a:prstGeom>
          <a:noFill/>
        </p:spPr>
        <p:txBody>
          <a:bodyPr wrap="square" rtlCol="0">
            <a:spAutoFit/>
          </a:bodyPr>
          <a:lstStyle/>
          <a:p>
            <a:r>
              <a:rPr lang="es-ES" b="1" dirty="0" smtClean="0"/>
              <a:t>Nosotros</a:t>
            </a:r>
            <a:r>
              <a:rPr lang="es-ES" dirty="0" smtClean="0"/>
              <a:t> proponemos la división que hace el </a:t>
            </a:r>
          </a:p>
          <a:p>
            <a:r>
              <a:rPr lang="es-ES" dirty="0" smtClean="0">
                <a:hlinkClick r:id="rId2"/>
              </a:rPr>
              <a:t>Grupo </a:t>
            </a:r>
            <a:r>
              <a:rPr lang="es-ES" dirty="0">
                <a:hlinkClick r:id="rId2"/>
              </a:rPr>
              <a:t>de investigación - Orígenes del Cristianismo </a:t>
            </a:r>
            <a:endParaRPr lang="es-ES" dirty="0"/>
          </a:p>
        </p:txBody>
      </p:sp>
      <p:graphicFrame>
        <p:nvGraphicFramePr>
          <p:cNvPr id="7" name="6 Tabla"/>
          <p:cNvGraphicFramePr>
            <a:graphicFrameLocks noGrp="1"/>
          </p:cNvGraphicFramePr>
          <p:nvPr>
            <p:extLst>
              <p:ext uri="{D42A27DB-BD31-4B8C-83A1-F6EECF244321}">
                <p14:modId xmlns:p14="http://schemas.microsoft.com/office/powerpoint/2010/main" val="1130178069"/>
              </p:ext>
            </p:extLst>
          </p:nvPr>
        </p:nvGraphicFramePr>
        <p:xfrm>
          <a:off x="599700" y="2089982"/>
          <a:ext cx="7488832" cy="3906520"/>
        </p:xfrm>
        <a:graphic>
          <a:graphicData uri="http://schemas.openxmlformats.org/drawingml/2006/table">
            <a:tbl>
              <a:tblPr firstRow="1" bandRow="1">
                <a:tableStyleId>{5C22544A-7EE6-4342-B048-85BDC9FD1C3A}</a:tableStyleId>
              </a:tblPr>
              <a:tblGrid>
                <a:gridCol w="504056"/>
                <a:gridCol w="1973015"/>
                <a:gridCol w="2672741"/>
                <a:gridCol w="2339020"/>
              </a:tblGrid>
              <a:tr h="370840">
                <a:tc>
                  <a:txBody>
                    <a:bodyPr/>
                    <a:lstStyle/>
                    <a:p>
                      <a:pPr algn="ctr"/>
                      <a:endParaRPr lang="es-ES" dirty="0"/>
                    </a:p>
                  </a:txBody>
                  <a:tcPr/>
                </a:tc>
                <a:tc>
                  <a:txBody>
                    <a:bodyPr/>
                    <a:lstStyle/>
                    <a:p>
                      <a:pPr algn="ctr"/>
                      <a:r>
                        <a:rPr lang="es-ES" dirty="0" smtClean="0"/>
                        <a:t>Desde… hasta…</a:t>
                      </a:r>
                      <a:endParaRPr lang="es-ES" dirty="0"/>
                    </a:p>
                  </a:txBody>
                  <a:tcPr/>
                </a:tc>
                <a:tc>
                  <a:txBody>
                    <a:bodyPr/>
                    <a:lstStyle/>
                    <a:p>
                      <a:pPr algn="ctr"/>
                      <a:r>
                        <a:rPr lang="es-ES" dirty="0" smtClean="0"/>
                        <a:t>algunos rasgos</a:t>
                      </a:r>
                      <a:endParaRPr lang="es-ES" dirty="0"/>
                    </a:p>
                  </a:txBody>
                  <a:tcPr/>
                </a:tc>
                <a:tc>
                  <a:txBody>
                    <a:bodyPr/>
                    <a:lstStyle/>
                    <a:p>
                      <a:pPr algn="ctr"/>
                      <a:r>
                        <a:rPr lang="es-ES" sz="1600" dirty="0" smtClean="0"/>
                        <a:t>sociológicamente</a:t>
                      </a:r>
                      <a:endParaRPr lang="es-ES" sz="1600" dirty="0"/>
                    </a:p>
                  </a:txBody>
                  <a:tcPr/>
                </a:tc>
              </a:tr>
              <a:tr h="370840">
                <a:tc>
                  <a:txBody>
                    <a:bodyPr/>
                    <a:lstStyle/>
                    <a:p>
                      <a:r>
                        <a:rPr lang="es-ES" sz="1600" dirty="0" smtClean="0"/>
                        <a:t>1ª</a:t>
                      </a:r>
                      <a:endParaRPr lang="es-ES" sz="1600" dirty="0"/>
                    </a:p>
                  </a:txBody>
                  <a:tcPr/>
                </a:tc>
                <a:tc>
                  <a:txBody>
                    <a:bodyPr/>
                    <a:lstStyle/>
                    <a:p>
                      <a:r>
                        <a:rPr lang="es-ES" sz="1600" b="1" dirty="0" smtClean="0">
                          <a:solidFill>
                            <a:srgbClr val="FF0000"/>
                          </a:solidFill>
                        </a:rPr>
                        <a:t>30</a:t>
                      </a:r>
                      <a:r>
                        <a:rPr lang="es-ES" sz="1600" dirty="0" smtClean="0"/>
                        <a:t>: Ministerio de Jesús</a:t>
                      </a:r>
                      <a:r>
                        <a:rPr lang="es-ES" sz="1600" baseline="0" dirty="0" smtClean="0"/>
                        <a:t> </a:t>
                      </a:r>
                    </a:p>
                    <a:p>
                      <a:r>
                        <a:rPr lang="es-ES" sz="1600" b="1" baseline="0" dirty="0" smtClean="0">
                          <a:solidFill>
                            <a:srgbClr val="FF0000"/>
                          </a:solidFill>
                        </a:rPr>
                        <a:t>70</a:t>
                      </a:r>
                      <a:r>
                        <a:rPr lang="es-ES" sz="1600" baseline="0" dirty="0" smtClean="0"/>
                        <a:t>: </a:t>
                      </a:r>
                      <a:r>
                        <a:rPr lang="es-ES" sz="1600" dirty="0" smtClean="0"/>
                        <a:t>1ª Guerra judía</a:t>
                      </a:r>
                      <a:endParaRPr lang="es-ES" sz="1600" b="1" dirty="0">
                        <a:solidFill>
                          <a:srgbClr val="FF0000"/>
                        </a:solidFill>
                      </a:endParaRPr>
                    </a:p>
                  </a:txBody>
                  <a:tcPr/>
                </a:tc>
                <a:tc>
                  <a:txBody>
                    <a:bodyPr/>
                    <a:lstStyle/>
                    <a:p>
                      <a:r>
                        <a:rPr lang="es-ES" sz="1600" dirty="0" smtClean="0"/>
                        <a:t>Movimiento de Jesús en Palestina y en la diáspora judía</a:t>
                      </a:r>
                      <a:endParaRPr lang="es-ES" sz="1600" dirty="0"/>
                    </a:p>
                  </a:txBody>
                  <a:tcPr/>
                </a:tc>
                <a:tc>
                  <a:txBody>
                    <a:bodyPr/>
                    <a:lstStyle/>
                    <a:p>
                      <a:r>
                        <a:rPr lang="es-ES" sz="1600" dirty="0" smtClean="0"/>
                        <a:t>En Palestina: tipo secta</a:t>
                      </a:r>
                    </a:p>
                    <a:p>
                      <a:r>
                        <a:rPr lang="es-ES" sz="1600" dirty="0" smtClean="0"/>
                        <a:t>En la Diáspora: tipo culto</a:t>
                      </a:r>
                      <a:endParaRPr lang="es-ES" sz="1600" dirty="0"/>
                    </a:p>
                  </a:txBody>
                  <a:tcPr/>
                </a:tc>
              </a:tr>
              <a:tr h="370840">
                <a:tc>
                  <a:txBody>
                    <a:bodyPr/>
                    <a:lstStyle/>
                    <a:p>
                      <a:r>
                        <a:rPr lang="es-ES" sz="1600" dirty="0" smtClean="0"/>
                        <a:t>2ª</a:t>
                      </a:r>
                      <a:endParaRPr lang="es-ES" sz="1600" dirty="0"/>
                    </a:p>
                  </a:txBody>
                  <a:tcPr/>
                </a:tc>
                <a:tc>
                  <a:txBody>
                    <a:bodyPr/>
                    <a:lstStyle/>
                    <a:p>
                      <a:r>
                        <a:rPr lang="es-ES" sz="1600" b="1" dirty="0" smtClean="0">
                          <a:solidFill>
                            <a:srgbClr val="FF0000"/>
                          </a:solidFill>
                        </a:rPr>
                        <a:t>70</a:t>
                      </a:r>
                      <a:r>
                        <a:rPr lang="es-ES" sz="1600" dirty="0" smtClean="0"/>
                        <a:t>: Destrucción  del</a:t>
                      </a:r>
                      <a:r>
                        <a:rPr lang="es-ES" sz="1600" baseline="0" dirty="0" smtClean="0"/>
                        <a:t> Templo de Jerusalén</a:t>
                      </a:r>
                      <a:endParaRPr lang="es-ES" sz="1600" b="1"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600" b="1"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600" b="1" baseline="0" dirty="0" smtClean="0">
                          <a:solidFill>
                            <a:srgbClr val="FF0000"/>
                          </a:solidFill>
                        </a:rPr>
                        <a:t>110</a:t>
                      </a:r>
                      <a:endParaRPr lang="es-ES" sz="1600" dirty="0"/>
                    </a:p>
                  </a:txBody>
                  <a:tcPr/>
                </a:tc>
                <a:tc>
                  <a:txBody>
                    <a:bodyPr/>
                    <a:lstStyle/>
                    <a:p>
                      <a:r>
                        <a:rPr lang="es-ES" sz="1600" dirty="0" smtClean="0"/>
                        <a:t>Aparecen mayoría de textos del N.T.,</a:t>
                      </a:r>
                      <a:r>
                        <a:rPr lang="es-ES" sz="1600" baseline="0" dirty="0" smtClean="0"/>
                        <a:t> mayor c</a:t>
                      </a:r>
                      <a:r>
                        <a:rPr lang="es-ES" sz="1600" dirty="0" smtClean="0"/>
                        <a:t>ontacto con la sociedad grecorromana</a:t>
                      </a:r>
                    </a:p>
                  </a:txBody>
                  <a:tcPr/>
                </a:tc>
                <a:tc>
                  <a:txBody>
                    <a:bodyPr/>
                    <a:lstStyle/>
                    <a:p>
                      <a:r>
                        <a:rPr lang="es-ES" sz="1600" dirty="0" smtClean="0"/>
                        <a:t>Movimiento muy plural. Tensiones.  Diferenciación del fariseísmo</a:t>
                      </a:r>
                      <a:endParaRPr lang="es-ES" sz="1600" dirty="0"/>
                    </a:p>
                  </a:txBody>
                  <a:tcPr/>
                </a:tc>
              </a:tr>
              <a:tr h="370840">
                <a:tc>
                  <a:txBody>
                    <a:bodyPr/>
                    <a:lstStyle/>
                    <a:p>
                      <a:r>
                        <a:rPr lang="es-ES" sz="1600" dirty="0" smtClean="0"/>
                        <a:t>3ª</a:t>
                      </a:r>
                      <a:endParaRPr lang="es-ES" sz="1600" dirty="0"/>
                    </a:p>
                  </a:txBody>
                  <a:tcPr/>
                </a:tc>
                <a:tc>
                  <a:txBody>
                    <a:bodyPr/>
                    <a:lstStyle/>
                    <a:p>
                      <a:r>
                        <a:rPr lang="es-ES" sz="1600" b="1" dirty="0" smtClean="0">
                          <a:solidFill>
                            <a:srgbClr val="FF0000"/>
                          </a:solidFill>
                        </a:rPr>
                        <a:t>110 </a:t>
                      </a:r>
                    </a:p>
                    <a:p>
                      <a:r>
                        <a:rPr lang="es-ES" sz="1600" b="1" dirty="0" smtClean="0">
                          <a:solidFill>
                            <a:srgbClr val="FF0000"/>
                          </a:solidFill>
                        </a:rPr>
                        <a:t>150</a:t>
                      </a:r>
                      <a:endParaRPr lang="es-ES" sz="1600" b="1" dirty="0">
                        <a:solidFill>
                          <a:srgbClr val="FF0000"/>
                        </a:solidFill>
                      </a:endParaRPr>
                    </a:p>
                  </a:txBody>
                  <a:tcPr/>
                </a:tc>
                <a:tc>
                  <a:txBody>
                    <a:bodyPr/>
                    <a:lstStyle/>
                    <a:p>
                      <a:r>
                        <a:rPr lang="es-ES" sz="1600" dirty="0" smtClean="0"/>
                        <a:t>Últimos libros del N.T. Escritores post-apostólicos</a:t>
                      </a:r>
                      <a:endParaRPr lang="es-ES" sz="1600" dirty="0"/>
                    </a:p>
                  </a:txBody>
                  <a:tcPr/>
                </a:tc>
                <a:tc>
                  <a:txBody>
                    <a:bodyPr/>
                    <a:lstStyle/>
                    <a:p>
                      <a:r>
                        <a:rPr lang="es-ES" sz="1600" dirty="0" smtClean="0"/>
                        <a:t>Confluencia,</a:t>
                      </a:r>
                      <a:r>
                        <a:rPr lang="es-ES" sz="1600" baseline="0" dirty="0" smtClean="0"/>
                        <a:t> proceso de institucionalización</a:t>
                      </a:r>
                      <a:endParaRPr lang="es-ES" sz="1600" dirty="0"/>
                    </a:p>
                  </a:txBody>
                  <a:tcPr/>
                </a:tc>
              </a:tr>
              <a:tr h="370840">
                <a:tc>
                  <a:txBody>
                    <a:bodyPr/>
                    <a:lstStyle/>
                    <a:p>
                      <a:r>
                        <a:rPr lang="es-ES" sz="1600" dirty="0" smtClean="0"/>
                        <a:t>4ª</a:t>
                      </a:r>
                      <a:endParaRPr lang="es-ES" sz="1600" dirty="0"/>
                    </a:p>
                  </a:txBody>
                  <a:tcPr>
                    <a:gradFill>
                      <a:gsLst>
                        <a:gs pos="0">
                          <a:srgbClr val="DD9FE9"/>
                        </a:gs>
                        <a:gs pos="50000">
                          <a:schemeClr val="accent1">
                            <a:tint val="44500"/>
                            <a:satMod val="160000"/>
                          </a:schemeClr>
                        </a:gs>
                        <a:gs pos="100000">
                          <a:schemeClr val="accent1">
                            <a:tint val="23500"/>
                            <a:satMod val="160000"/>
                          </a:schemeClr>
                        </a:gs>
                      </a:gsLst>
                      <a:lin ang="5400000" scaled="0"/>
                    </a:gradFill>
                  </a:tcPr>
                </a:tc>
                <a:tc>
                  <a:txBody>
                    <a:bodyPr/>
                    <a:lstStyle/>
                    <a:p>
                      <a:r>
                        <a:rPr lang="es-ES" sz="1600" b="1" dirty="0" smtClean="0">
                          <a:solidFill>
                            <a:srgbClr val="FF0000"/>
                          </a:solidFill>
                        </a:rPr>
                        <a:t>150</a:t>
                      </a:r>
                    </a:p>
                    <a:p>
                      <a:endParaRPr lang="es-ES" sz="1600" b="1" dirty="0" smtClean="0">
                        <a:solidFill>
                          <a:srgbClr val="FF0000"/>
                        </a:solidFill>
                      </a:endParaRPr>
                    </a:p>
                    <a:p>
                      <a:endParaRPr lang="es-ES" sz="1600" b="1" dirty="0" smtClean="0">
                        <a:solidFill>
                          <a:srgbClr val="FF0000"/>
                        </a:solidFill>
                      </a:endParaRPr>
                    </a:p>
                    <a:p>
                      <a:r>
                        <a:rPr lang="es-ES" sz="1600" b="1" dirty="0" smtClean="0">
                          <a:solidFill>
                            <a:srgbClr val="FF0000"/>
                          </a:solidFill>
                        </a:rPr>
                        <a:t>190</a:t>
                      </a:r>
                      <a:endParaRPr lang="es-ES" sz="1600" b="1" dirty="0">
                        <a:solidFill>
                          <a:srgbClr val="FF0000"/>
                        </a:solidFill>
                      </a:endParaRPr>
                    </a:p>
                  </a:txBody>
                  <a:tcPr>
                    <a:gradFill>
                      <a:gsLst>
                        <a:gs pos="0">
                          <a:srgbClr val="DD9FE9"/>
                        </a:gs>
                        <a:gs pos="50000">
                          <a:schemeClr val="accent1">
                            <a:tint val="44500"/>
                            <a:satMod val="160000"/>
                          </a:schemeClr>
                        </a:gs>
                        <a:gs pos="100000">
                          <a:schemeClr val="accent1">
                            <a:tint val="23500"/>
                            <a:satMod val="160000"/>
                          </a:schemeClr>
                        </a:gs>
                      </a:gsLst>
                      <a:lin ang="5400000" scaled="0"/>
                    </a:gradFill>
                  </a:tcPr>
                </a:tc>
                <a:tc>
                  <a:txBody>
                    <a:bodyPr/>
                    <a:lstStyle/>
                    <a:p>
                      <a:r>
                        <a:rPr lang="es-ES" sz="1600" dirty="0" smtClean="0"/>
                        <a:t>Se va consolidando el canon. Esfuerzo por escribir para la sociedad greco-</a:t>
                      </a:r>
                      <a:r>
                        <a:rPr lang="es-ES" sz="1600" dirty="0" err="1" smtClean="0"/>
                        <a:t>rromana</a:t>
                      </a:r>
                      <a:r>
                        <a:rPr lang="es-ES" sz="1600" dirty="0" smtClean="0"/>
                        <a:t> (Apologetas)</a:t>
                      </a:r>
                      <a:endParaRPr lang="es-ES" sz="1600" dirty="0"/>
                    </a:p>
                  </a:txBody>
                  <a:tcPr>
                    <a:gradFill>
                      <a:gsLst>
                        <a:gs pos="0">
                          <a:srgbClr val="DD9FE9"/>
                        </a:gs>
                        <a:gs pos="50000">
                          <a:schemeClr val="accent1">
                            <a:tint val="44500"/>
                            <a:satMod val="160000"/>
                          </a:schemeClr>
                        </a:gs>
                        <a:gs pos="100000">
                          <a:schemeClr val="accent1">
                            <a:tint val="23500"/>
                            <a:satMod val="160000"/>
                          </a:schemeClr>
                        </a:gs>
                      </a:gsLst>
                      <a:lin ang="5400000" scaled="0"/>
                    </a:gradFill>
                  </a:tcPr>
                </a:tc>
                <a:tc>
                  <a:txBody>
                    <a:bodyPr/>
                    <a:lstStyle/>
                    <a:p>
                      <a:r>
                        <a:rPr lang="es-ES" sz="1600" dirty="0" smtClean="0"/>
                        <a:t>Se acentúa la </a:t>
                      </a:r>
                      <a:r>
                        <a:rPr lang="es-ES" sz="1600" dirty="0" err="1" smtClean="0"/>
                        <a:t>institucio</a:t>
                      </a:r>
                      <a:r>
                        <a:rPr lang="es-ES" sz="1600" dirty="0" smtClean="0"/>
                        <a:t>-</a:t>
                      </a:r>
                    </a:p>
                    <a:p>
                      <a:r>
                        <a:rPr lang="es-ES" sz="1600" dirty="0" err="1" smtClean="0"/>
                        <a:t>nalización</a:t>
                      </a:r>
                      <a:endParaRPr lang="es-ES" sz="1600" dirty="0" smtClean="0"/>
                    </a:p>
                    <a:p>
                      <a:r>
                        <a:rPr lang="es-ES" sz="1600" dirty="0" smtClean="0"/>
                        <a:t>Mayoría de edad social e intelectual</a:t>
                      </a:r>
                      <a:endParaRPr lang="es-ES" sz="1600" dirty="0"/>
                    </a:p>
                  </a:txBody>
                  <a:tcPr>
                    <a:gradFill>
                      <a:gsLst>
                        <a:gs pos="0">
                          <a:srgbClr val="DD9FE9"/>
                        </a:gs>
                        <a:gs pos="50000">
                          <a:schemeClr val="accent1">
                            <a:tint val="44500"/>
                            <a:satMod val="160000"/>
                          </a:schemeClr>
                        </a:gs>
                        <a:gs pos="100000">
                          <a:schemeClr val="accent1">
                            <a:tint val="23500"/>
                            <a:satMod val="160000"/>
                          </a:schemeClr>
                        </a:gs>
                      </a:gsLst>
                      <a:lin ang="5400000" scaled="0"/>
                    </a:gradFill>
                  </a:tcPr>
                </a:tc>
              </a:tr>
            </a:tbl>
          </a:graphicData>
        </a:graphic>
      </p:graphicFrame>
      <p:sp>
        <p:nvSpPr>
          <p:cNvPr id="8" name="7 CuadroTexto"/>
          <p:cNvSpPr txBox="1"/>
          <p:nvPr/>
        </p:nvSpPr>
        <p:spPr>
          <a:xfrm>
            <a:off x="803865" y="6021288"/>
            <a:ext cx="7080503" cy="646331"/>
          </a:xfrm>
          <a:prstGeom prst="rect">
            <a:avLst/>
          </a:prstGeom>
          <a:noFill/>
        </p:spPr>
        <p:txBody>
          <a:bodyPr wrap="square" rtlCol="0">
            <a:spAutoFit/>
          </a:bodyPr>
          <a:lstStyle/>
          <a:p>
            <a:pPr algn="ctr"/>
            <a:r>
              <a:rPr lang="es-ES" b="1" dirty="0" smtClean="0"/>
              <a:t>40 años cada etapa: utilidad de esta división, aproximación  y flexibilidad al interpretarla</a:t>
            </a:r>
            <a:endParaRPr lang="es-ES" b="1" dirty="0"/>
          </a:p>
        </p:txBody>
      </p:sp>
      <p:sp>
        <p:nvSpPr>
          <p:cNvPr id="2" name="1 CuadroTexto"/>
          <p:cNvSpPr txBox="1"/>
          <p:nvPr/>
        </p:nvSpPr>
        <p:spPr>
          <a:xfrm rot="16200000">
            <a:off x="6913762" y="3518011"/>
            <a:ext cx="2952329" cy="307777"/>
          </a:xfrm>
          <a:prstGeom prst="rect">
            <a:avLst/>
          </a:prstGeom>
          <a:noFill/>
        </p:spPr>
        <p:txBody>
          <a:bodyPr wrap="square" rtlCol="0">
            <a:spAutoFit/>
          </a:bodyPr>
          <a:lstStyle/>
          <a:p>
            <a:pPr algn="ctr"/>
            <a:r>
              <a:rPr lang="es-ES" sz="1400" dirty="0" smtClean="0"/>
              <a:t>ORIGENES DEL CRISTIANISMO</a:t>
            </a:r>
            <a:endParaRPr lang="es-ES" sz="1400" dirty="0"/>
          </a:p>
        </p:txBody>
      </p:sp>
      <p:sp>
        <p:nvSpPr>
          <p:cNvPr id="3" name="2 CuadroTexto"/>
          <p:cNvSpPr txBox="1"/>
          <p:nvPr/>
        </p:nvSpPr>
        <p:spPr>
          <a:xfrm>
            <a:off x="8389927" y="196369"/>
            <a:ext cx="432048" cy="40011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s-ES" sz="2000" b="1" dirty="0" smtClean="0"/>
              <a:t>5</a:t>
            </a:r>
            <a:endParaRPr lang="es-ES" sz="2000" b="1" dirty="0"/>
          </a:p>
        </p:txBody>
      </p:sp>
      <p:sp>
        <p:nvSpPr>
          <p:cNvPr id="9" name="8 Cerrar corchete"/>
          <p:cNvSpPr/>
          <p:nvPr/>
        </p:nvSpPr>
        <p:spPr>
          <a:xfrm>
            <a:off x="8100392" y="2492896"/>
            <a:ext cx="98919" cy="2376264"/>
          </a:xfrm>
          <a:prstGeom prst="rightBracke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 name="9 CuadroTexto"/>
          <p:cNvSpPr txBox="1"/>
          <p:nvPr/>
        </p:nvSpPr>
        <p:spPr>
          <a:xfrm>
            <a:off x="8607454" y="2372849"/>
            <a:ext cx="429042" cy="33855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sz="1600" b="1" dirty="0" smtClean="0"/>
              <a:t>30</a:t>
            </a:r>
            <a:endParaRPr lang="es-ES" sz="1600" b="1" dirty="0"/>
          </a:p>
        </p:txBody>
      </p:sp>
      <p:sp>
        <p:nvSpPr>
          <p:cNvPr id="13" name="12 CuadroTexto"/>
          <p:cNvSpPr txBox="1"/>
          <p:nvPr/>
        </p:nvSpPr>
        <p:spPr>
          <a:xfrm>
            <a:off x="8543814" y="4672123"/>
            <a:ext cx="600185" cy="33855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sz="1600" b="1" dirty="0" smtClean="0"/>
              <a:t>150</a:t>
            </a:r>
            <a:endParaRPr lang="es-ES" sz="1600" b="1" dirty="0"/>
          </a:p>
        </p:txBody>
      </p:sp>
      <p:sp>
        <p:nvSpPr>
          <p:cNvPr id="11" name="10 Flecha abajo"/>
          <p:cNvSpPr/>
          <p:nvPr/>
        </p:nvSpPr>
        <p:spPr>
          <a:xfrm>
            <a:off x="8821975" y="2852936"/>
            <a:ext cx="45719" cy="16561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608906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18581" y="116632"/>
            <a:ext cx="8064896" cy="461665"/>
          </a:xfrm>
          <a:prstGeom prst="rect">
            <a:avLst/>
          </a:prstGeom>
          <a:noFill/>
        </p:spPr>
        <p:txBody>
          <a:bodyPr wrap="square" rtlCol="0">
            <a:spAutoFit/>
          </a:bodyPr>
          <a:lstStyle/>
          <a:p>
            <a:r>
              <a:rPr lang="es-ES" sz="2000" b="1" dirty="0" smtClean="0"/>
              <a:t>MÁS </a:t>
            </a:r>
            <a:r>
              <a:rPr lang="es-ES" sz="2400" b="1" dirty="0" smtClean="0">
                <a:solidFill>
                  <a:srgbClr val="C00000"/>
                </a:solidFill>
              </a:rPr>
              <a:t>DETALLES</a:t>
            </a:r>
            <a:r>
              <a:rPr lang="es-ES" sz="2000" b="1" dirty="0" smtClean="0"/>
              <a:t> SOBRE LAS CUATRO PRIMERAS GENERACIONES</a:t>
            </a:r>
            <a:endParaRPr lang="es-ES" sz="2000" b="1" dirty="0"/>
          </a:p>
        </p:txBody>
      </p:sp>
      <p:sp>
        <p:nvSpPr>
          <p:cNvPr id="5" name="4 CuadroTexto"/>
          <p:cNvSpPr txBox="1"/>
          <p:nvPr/>
        </p:nvSpPr>
        <p:spPr>
          <a:xfrm>
            <a:off x="153311" y="588750"/>
            <a:ext cx="2520280"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s-ES" b="1" dirty="0" smtClean="0"/>
              <a:t>1ª GENERACIÓN</a:t>
            </a:r>
            <a:endParaRPr lang="es-ES" b="1" dirty="0"/>
          </a:p>
        </p:txBody>
      </p:sp>
      <p:sp>
        <p:nvSpPr>
          <p:cNvPr id="6" name="5 CuadroTexto"/>
          <p:cNvSpPr txBox="1"/>
          <p:nvPr/>
        </p:nvSpPr>
        <p:spPr>
          <a:xfrm>
            <a:off x="3688332" y="593115"/>
            <a:ext cx="230425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s-ES" b="1" dirty="0" smtClean="0"/>
              <a:t>2ª GENERACIÓN</a:t>
            </a:r>
            <a:endParaRPr lang="es-ES" b="1" dirty="0"/>
          </a:p>
        </p:txBody>
      </p:sp>
      <p:sp>
        <p:nvSpPr>
          <p:cNvPr id="7" name="6 CuadroTexto"/>
          <p:cNvSpPr txBox="1"/>
          <p:nvPr/>
        </p:nvSpPr>
        <p:spPr>
          <a:xfrm>
            <a:off x="6414025" y="578025"/>
            <a:ext cx="2606512"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s-ES" b="1" dirty="0" smtClean="0"/>
              <a:t>3ª Y 4ª GENERACIONES</a:t>
            </a:r>
            <a:endParaRPr lang="es-ES" b="1" dirty="0"/>
          </a:p>
        </p:txBody>
      </p:sp>
      <p:sp>
        <p:nvSpPr>
          <p:cNvPr id="8" name="7 CuadroTexto"/>
          <p:cNvSpPr txBox="1"/>
          <p:nvPr/>
        </p:nvSpPr>
        <p:spPr>
          <a:xfrm>
            <a:off x="117499" y="914420"/>
            <a:ext cx="3024337" cy="5868000"/>
          </a:xfrm>
          <a:prstGeom prst="rect">
            <a:avLst/>
          </a:prstGeom>
          <a:gradFill>
            <a:gsLst>
              <a:gs pos="0">
                <a:srgbClr val="A3FBD3"/>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b="1" dirty="0" smtClean="0">
                <a:solidFill>
                  <a:srgbClr val="C00000"/>
                </a:solidFill>
              </a:rPr>
              <a:t>30 – 70 </a:t>
            </a:r>
          </a:p>
          <a:p>
            <a:r>
              <a:rPr lang="es-ES" sz="1600" dirty="0" smtClean="0"/>
              <a:t>  En los años 40 ya hay </a:t>
            </a:r>
            <a:r>
              <a:rPr lang="es-ES" sz="1600" dirty="0" err="1" smtClean="0"/>
              <a:t>segui</a:t>
            </a:r>
            <a:r>
              <a:rPr lang="es-ES" sz="1600" dirty="0" smtClean="0"/>
              <a:t>- dores en Damasco, Alejan- </a:t>
            </a:r>
          </a:p>
          <a:p>
            <a:r>
              <a:rPr lang="es-ES" sz="1600" dirty="0" smtClean="0"/>
              <a:t>dría y Roma.</a:t>
            </a:r>
          </a:p>
          <a:p>
            <a:r>
              <a:rPr lang="es-ES" sz="1600" dirty="0" smtClean="0"/>
              <a:t>  Importancia especial de Jerusalén y Galilea donde</a:t>
            </a:r>
          </a:p>
          <a:p>
            <a:r>
              <a:rPr lang="es-ES" sz="1600" dirty="0"/>
              <a:t>e</a:t>
            </a:r>
            <a:r>
              <a:rPr lang="es-ES" sz="1600" dirty="0" smtClean="0"/>
              <a:t>staban los testigos.</a:t>
            </a:r>
          </a:p>
          <a:p>
            <a:r>
              <a:rPr lang="es-ES" sz="1600" dirty="0" smtClean="0"/>
              <a:t>  En Jerusalén dos grupos: los hebreos y los helenistas.</a:t>
            </a:r>
          </a:p>
          <a:p>
            <a:r>
              <a:rPr lang="es-ES" sz="1600" dirty="0" smtClean="0"/>
              <a:t>Estos son perseguidos y, huyendo, anuncian el evangelio en Samaría y Antioquía, donde por primera vez se admite a gentiles en la comunidad.</a:t>
            </a:r>
          </a:p>
          <a:p>
            <a:r>
              <a:rPr lang="es-ES" sz="1600" dirty="0" smtClean="0"/>
              <a:t>  Conflicto entre Pablo y Pedro. Pablo misión independiente. </a:t>
            </a:r>
          </a:p>
          <a:p>
            <a:r>
              <a:rPr lang="es-ES" sz="1600" dirty="0" smtClean="0"/>
              <a:t>  En Jerusalén, papel clave de Pedro y los 12. Es decapitado Santiago Zebedeo (a. 42). Le sustituye Santiago, el hermano de Jesús. Se mantiene un Cris- </a:t>
            </a:r>
            <a:r>
              <a:rPr lang="es-ES" sz="1600" dirty="0" err="1" smtClean="0"/>
              <a:t>tianismo</a:t>
            </a:r>
            <a:r>
              <a:rPr lang="es-ES" sz="1600" dirty="0" smtClean="0"/>
              <a:t> dinástico y estricta- mente judío.</a:t>
            </a:r>
            <a:endParaRPr lang="es-ES" sz="1600" dirty="0"/>
          </a:p>
        </p:txBody>
      </p:sp>
      <p:sp>
        <p:nvSpPr>
          <p:cNvPr id="11" name="10 CuadroTexto"/>
          <p:cNvSpPr txBox="1"/>
          <p:nvPr/>
        </p:nvSpPr>
        <p:spPr>
          <a:xfrm>
            <a:off x="6414025" y="971575"/>
            <a:ext cx="2592288" cy="4308872"/>
          </a:xfrm>
          <a:prstGeom prst="rect">
            <a:avLst/>
          </a:prstGeom>
          <a:gradFill>
            <a:gsLst>
              <a:gs pos="0">
                <a:srgbClr val="00B0F0"/>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b="1" dirty="0" smtClean="0">
                <a:solidFill>
                  <a:srgbClr val="C00000"/>
                </a:solidFill>
              </a:rPr>
              <a:t>110 -190</a:t>
            </a:r>
          </a:p>
          <a:p>
            <a:pPr marL="285750" indent="-285750">
              <a:buFont typeface="Arial" panose="020B0604020202020204" pitchFamily="34" charset="0"/>
              <a:buChar char="•"/>
            </a:pPr>
            <a:r>
              <a:rPr lang="es-ES" sz="1600" dirty="0" smtClean="0"/>
              <a:t>Se da un proceso de institucionalización.</a:t>
            </a:r>
          </a:p>
          <a:p>
            <a:pPr marL="285750" indent="-285750">
              <a:buFont typeface="Arial" panose="020B0604020202020204" pitchFamily="34" charset="0"/>
              <a:buChar char="•"/>
            </a:pPr>
            <a:r>
              <a:rPr lang="es-ES" sz="1600" dirty="0" smtClean="0"/>
              <a:t>La gran Iglesia acoge un gran número de tradiciones cristianas que van evolucionando y acercándose entre sí.</a:t>
            </a:r>
          </a:p>
          <a:p>
            <a:pPr marL="285750" indent="-285750">
              <a:buFont typeface="Arial" panose="020B0604020202020204" pitchFamily="34" charset="0"/>
              <a:buChar char="•"/>
            </a:pPr>
            <a:r>
              <a:rPr lang="es-ES" sz="1600" dirty="0" smtClean="0"/>
              <a:t>Quedan al margen</a:t>
            </a:r>
          </a:p>
          <a:p>
            <a:r>
              <a:rPr lang="es-ES" sz="1600" dirty="0" smtClean="0"/>
              <a:t> a) tendencias judeocristianas y proféticas  radicales   y </a:t>
            </a:r>
          </a:p>
          <a:p>
            <a:r>
              <a:rPr lang="es-ES" sz="1600" dirty="0" smtClean="0"/>
              <a:t>b) el gnosticismo, movimiento muy plural.</a:t>
            </a:r>
          </a:p>
          <a:p>
            <a:pPr marL="285750" indent="-285750">
              <a:buFont typeface="Arial" panose="020B0604020202020204" pitchFamily="34" charset="0"/>
              <a:buChar char="•"/>
            </a:pPr>
            <a:r>
              <a:rPr lang="es-ES" sz="1600" dirty="0" smtClean="0"/>
              <a:t>Amplio diálogo con la cultura de esa época (Clemente)</a:t>
            </a:r>
            <a:endParaRPr lang="es-ES" sz="1600" dirty="0"/>
          </a:p>
        </p:txBody>
      </p:sp>
      <p:sp>
        <p:nvSpPr>
          <p:cNvPr id="12" name="11 CuadroTexto"/>
          <p:cNvSpPr txBox="1"/>
          <p:nvPr/>
        </p:nvSpPr>
        <p:spPr>
          <a:xfrm>
            <a:off x="3275856" y="971575"/>
            <a:ext cx="3024336" cy="5262979"/>
          </a:xfrm>
          <a:prstGeom prst="rect">
            <a:avLst/>
          </a:prstGeom>
          <a:gradFill>
            <a:gsLst>
              <a:gs pos="0">
                <a:srgbClr val="DD9FE9"/>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b="1" dirty="0" smtClean="0">
                <a:solidFill>
                  <a:srgbClr val="C00000"/>
                </a:solidFill>
              </a:rPr>
              <a:t>70 – 110</a:t>
            </a:r>
          </a:p>
          <a:p>
            <a:r>
              <a:rPr lang="es-ES" sz="1600" dirty="0" smtClean="0"/>
              <a:t>Varias tradiciones cristianas diferentes:</a:t>
            </a:r>
          </a:p>
          <a:p>
            <a:pPr marL="285750" indent="-285750">
              <a:buFont typeface="Arial" panose="020B0604020202020204" pitchFamily="34" charset="0"/>
              <a:buChar char="•"/>
            </a:pPr>
            <a:r>
              <a:rPr lang="es-ES" sz="1600" dirty="0" smtClean="0"/>
              <a:t>Tradición narrativa sobre Jesús (evangelios)</a:t>
            </a:r>
          </a:p>
          <a:p>
            <a:pPr marL="285750" indent="-285750">
              <a:buFont typeface="Arial" panose="020B0604020202020204" pitchFamily="34" charset="0"/>
              <a:buChar char="•"/>
            </a:pPr>
            <a:r>
              <a:rPr lang="es-ES" sz="1600" dirty="0" smtClean="0"/>
              <a:t>Mc recoge tradiciones de Galilea y Jerusalén (Pedro)</a:t>
            </a:r>
          </a:p>
          <a:p>
            <a:pPr marL="285750" indent="-285750">
              <a:buFont typeface="Arial" panose="020B0604020202020204" pitchFamily="34" charset="0"/>
              <a:buChar char="•"/>
            </a:pPr>
            <a:r>
              <a:rPr lang="es-ES" sz="1600" dirty="0" smtClean="0"/>
              <a:t>Mt y </a:t>
            </a:r>
            <a:r>
              <a:rPr lang="es-ES" sz="1600" dirty="0" err="1" smtClean="0"/>
              <a:t>Lc</a:t>
            </a:r>
            <a:r>
              <a:rPr lang="es-ES" sz="1600" dirty="0" smtClean="0"/>
              <a:t> desarrollan lo de Mc con más tradiciones</a:t>
            </a:r>
          </a:p>
          <a:p>
            <a:pPr marL="285750" indent="-285750">
              <a:buFont typeface="Arial" panose="020B0604020202020204" pitchFamily="34" charset="0"/>
              <a:buChar char="•"/>
            </a:pPr>
            <a:r>
              <a:rPr lang="es-ES" sz="1600" dirty="0" smtClean="0"/>
              <a:t>En Hechos Lucas quiere reconciliar tradiciones que habían estado enfrentadas</a:t>
            </a:r>
          </a:p>
          <a:p>
            <a:pPr marL="285750" indent="-285750">
              <a:buFont typeface="Arial" panose="020B0604020202020204" pitchFamily="34" charset="0"/>
              <a:buChar char="•"/>
            </a:pPr>
            <a:r>
              <a:rPr lang="es-ES" sz="1600" dirty="0" err="1" smtClean="0"/>
              <a:t>Jn</a:t>
            </a:r>
            <a:r>
              <a:rPr lang="es-ES" sz="1600" dirty="0" smtClean="0"/>
              <a:t> modifica la tradición sinóptica con informaciones de Samaría y Jerusalén</a:t>
            </a:r>
          </a:p>
          <a:p>
            <a:pPr marL="285750" indent="-285750">
              <a:buFont typeface="Arial" panose="020B0604020202020204" pitchFamily="34" charset="0"/>
              <a:buChar char="•"/>
            </a:pPr>
            <a:r>
              <a:rPr lang="es-ES" sz="1600" dirty="0" smtClean="0"/>
              <a:t>La tradición paulina se desarrolla de forma conflictiva:  adaptación &lt;&lt;&gt;&gt; radicalismo</a:t>
            </a:r>
          </a:p>
          <a:p>
            <a:pPr marL="285750" indent="-285750">
              <a:buFont typeface="Arial" panose="020B0604020202020204" pitchFamily="34" charset="0"/>
              <a:buChar char="•"/>
            </a:pPr>
            <a:r>
              <a:rPr lang="es-ES" sz="1600" dirty="0" smtClean="0"/>
              <a:t>Se impone el </a:t>
            </a:r>
            <a:r>
              <a:rPr lang="es-ES" sz="1600" dirty="0" err="1" smtClean="0"/>
              <a:t>petrinismo</a:t>
            </a:r>
            <a:r>
              <a:rPr lang="es-ES" sz="1600" dirty="0" smtClean="0"/>
              <a:t>: judeocristianismo moderado</a:t>
            </a:r>
            <a:endParaRPr lang="es-ES" sz="1600" dirty="0"/>
          </a:p>
        </p:txBody>
      </p:sp>
    </p:spTree>
    <p:extLst>
      <p:ext uri="{BB962C8B-B14F-4D97-AF65-F5344CB8AC3E}">
        <p14:creationId xmlns:p14="http://schemas.microsoft.com/office/powerpoint/2010/main" val="6755608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1.bp.blogspot.com/-bAJo0OvQLqA/Uz2kiTTxwXI/AAAAAAAASjI/6ljfCXQQZ2o/s1600/mapa_expansion_cristianismo_imperio_roman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820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467544" y="476672"/>
            <a:ext cx="432048" cy="40011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sz="2000" b="1" dirty="0" smtClean="0"/>
              <a:t> 6</a:t>
            </a:r>
            <a:endParaRPr lang="es-ES" sz="2000" b="1" dirty="0"/>
          </a:p>
        </p:txBody>
      </p:sp>
      <p:sp>
        <p:nvSpPr>
          <p:cNvPr id="3" name="2 CuadroTexto"/>
          <p:cNvSpPr txBox="1"/>
          <p:nvPr/>
        </p:nvSpPr>
        <p:spPr>
          <a:xfrm>
            <a:off x="251520" y="5949280"/>
            <a:ext cx="3600400" cy="646331"/>
          </a:xfrm>
          <a:prstGeom prst="rect">
            <a:avLst/>
          </a:prstGeom>
          <a:noFill/>
        </p:spPr>
        <p:txBody>
          <a:bodyPr wrap="square" rtlCol="0">
            <a:spAutoFit/>
          </a:bodyPr>
          <a:lstStyle/>
          <a:p>
            <a:r>
              <a:rPr lang="es-ES" b="1" dirty="0" smtClean="0"/>
              <a:t>Expansión geográfica del Cristianismo de los orígenes</a:t>
            </a:r>
            <a:endParaRPr lang="es-ES" b="1" dirty="0"/>
          </a:p>
        </p:txBody>
      </p:sp>
    </p:spTree>
    <p:extLst>
      <p:ext uri="{BB962C8B-B14F-4D97-AF65-F5344CB8AC3E}">
        <p14:creationId xmlns:p14="http://schemas.microsoft.com/office/powerpoint/2010/main" val="26177103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922543"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179512" y="6120723"/>
            <a:ext cx="8784976" cy="646331"/>
          </a:xfrm>
          <a:prstGeom prst="rect">
            <a:avLst/>
          </a:prstGeom>
          <a:noFill/>
        </p:spPr>
        <p:txBody>
          <a:bodyPr wrap="square" rtlCol="0">
            <a:spAutoFit/>
          </a:bodyPr>
          <a:lstStyle/>
          <a:p>
            <a:r>
              <a:rPr lang="es-ES" b="1" i="1" dirty="0" smtClean="0">
                <a:solidFill>
                  <a:schemeClr val="accent6">
                    <a:lumMod val="50000"/>
                  </a:schemeClr>
                </a:solidFill>
              </a:rPr>
              <a:t>LAS MÁS ANTIGUAS COMUNIDADES CRISTIANAS citadas en los documentos del siglo I</a:t>
            </a:r>
          </a:p>
          <a:p>
            <a:pPr algn="r"/>
            <a:r>
              <a:rPr lang="es-ES" dirty="0" smtClean="0"/>
              <a:t>(14, pág.16)</a:t>
            </a:r>
            <a:endParaRPr lang="es-ES" dirty="0"/>
          </a:p>
        </p:txBody>
      </p:sp>
      <p:sp>
        <p:nvSpPr>
          <p:cNvPr id="2" name="1 CuadroTexto"/>
          <p:cNvSpPr txBox="1"/>
          <p:nvPr/>
        </p:nvSpPr>
        <p:spPr>
          <a:xfrm>
            <a:off x="611560" y="4149080"/>
            <a:ext cx="2520280" cy="400110"/>
          </a:xfrm>
          <a:prstGeom prst="rect">
            <a:avLst/>
          </a:prstGeom>
          <a:noFill/>
        </p:spPr>
        <p:txBody>
          <a:bodyPr wrap="square" rtlCol="0">
            <a:spAutoFit/>
          </a:bodyPr>
          <a:lstStyle/>
          <a:p>
            <a:r>
              <a:rPr lang="es-ES" sz="2000" b="1" dirty="0" smtClean="0">
                <a:solidFill>
                  <a:schemeClr val="accent6">
                    <a:lumMod val="75000"/>
                  </a:schemeClr>
                </a:solidFill>
              </a:rPr>
              <a:t>MAR MEDITERRÁNEO</a:t>
            </a:r>
            <a:endParaRPr lang="es-ES" sz="2000" b="1" dirty="0">
              <a:solidFill>
                <a:schemeClr val="accent6">
                  <a:lumMod val="75000"/>
                </a:schemeClr>
              </a:solidFill>
            </a:endParaRPr>
          </a:p>
        </p:txBody>
      </p:sp>
    </p:spTree>
    <p:extLst>
      <p:ext uri="{BB962C8B-B14F-4D97-AF65-F5344CB8AC3E}">
        <p14:creationId xmlns:p14="http://schemas.microsoft.com/office/powerpoint/2010/main" val="2160049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878" y="27184"/>
            <a:ext cx="3642774" cy="1015663"/>
          </a:xfrm>
          <a:prstGeom prst="rect">
            <a:avLst/>
          </a:prstGeom>
          <a:noFill/>
        </p:spPr>
        <p:txBody>
          <a:bodyPr wrap="square" rtlCol="0">
            <a:spAutoFit/>
          </a:bodyPr>
          <a:lstStyle/>
          <a:p>
            <a:pPr algn="ctr"/>
            <a:r>
              <a:rPr lang="es-ES" sz="2000" b="1" dirty="0" smtClean="0">
                <a:solidFill>
                  <a:schemeClr val="accent6">
                    <a:lumMod val="75000"/>
                  </a:schemeClr>
                </a:solidFill>
              </a:rPr>
              <a:t>CONCEPTOS SOCIOLÓGICOS</a:t>
            </a:r>
          </a:p>
          <a:p>
            <a:pPr algn="ctr"/>
            <a:r>
              <a:rPr lang="es-ES" sz="2000" b="1" dirty="0" smtClean="0">
                <a:solidFill>
                  <a:schemeClr val="accent6">
                    <a:lumMod val="75000"/>
                  </a:schemeClr>
                </a:solidFill>
              </a:rPr>
              <a:t> BÁSICOS sobre grupos religiosos</a:t>
            </a:r>
            <a:endParaRPr lang="es-ES" sz="2000" b="1" dirty="0">
              <a:solidFill>
                <a:schemeClr val="accent6">
                  <a:lumMod val="75000"/>
                </a:schemeClr>
              </a:solidFill>
            </a:endParaRPr>
          </a:p>
        </p:txBody>
      </p:sp>
      <p:sp>
        <p:nvSpPr>
          <p:cNvPr id="5" name="4 CuadroTexto"/>
          <p:cNvSpPr txBox="1"/>
          <p:nvPr/>
        </p:nvSpPr>
        <p:spPr>
          <a:xfrm>
            <a:off x="8717977" y="27184"/>
            <a:ext cx="360040"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s-ES" b="1" dirty="0" smtClean="0">
                <a:solidFill>
                  <a:schemeClr val="accent6">
                    <a:lumMod val="75000"/>
                  </a:schemeClr>
                </a:solidFill>
              </a:rPr>
              <a:t>7</a:t>
            </a:r>
            <a:endParaRPr lang="es-ES" b="1" dirty="0">
              <a:solidFill>
                <a:schemeClr val="accent6">
                  <a:lumMod val="75000"/>
                </a:schemeClr>
              </a:solidFill>
            </a:endParaRPr>
          </a:p>
        </p:txBody>
      </p:sp>
      <p:sp>
        <p:nvSpPr>
          <p:cNvPr id="6" name="5 CuadroTexto"/>
          <p:cNvSpPr txBox="1"/>
          <p:nvPr/>
        </p:nvSpPr>
        <p:spPr>
          <a:xfrm>
            <a:off x="1760001" y="1030352"/>
            <a:ext cx="1800200" cy="40011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sz="2000" b="1" dirty="0" smtClean="0">
                <a:solidFill>
                  <a:schemeClr val="accent6">
                    <a:lumMod val="75000"/>
                  </a:schemeClr>
                </a:solidFill>
              </a:rPr>
              <a:t>MOVIMIENTO</a:t>
            </a:r>
            <a:endParaRPr lang="es-ES" sz="2000" b="1" dirty="0">
              <a:solidFill>
                <a:schemeClr val="accent6">
                  <a:lumMod val="75000"/>
                </a:schemeClr>
              </a:solidFill>
            </a:endParaRPr>
          </a:p>
        </p:txBody>
      </p:sp>
      <p:sp>
        <p:nvSpPr>
          <p:cNvPr id="7" name="6 CuadroTexto"/>
          <p:cNvSpPr txBox="1"/>
          <p:nvPr/>
        </p:nvSpPr>
        <p:spPr>
          <a:xfrm>
            <a:off x="3482735" y="334740"/>
            <a:ext cx="5277259" cy="135421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marL="285750" indent="-285750">
              <a:buFont typeface="Arial" panose="020B0604020202020204" pitchFamily="34" charset="0"/>
              <a:buChar char="•"/>
            </a:pPr>
            <a:r>
              <a:rPr lang="es-ES" sz="1600" dirty="0" smtClean="0"/>
              <a:t>grupo carismático</a:t>
            </a:r>
          </a:p>
          <a:p>
            <a:pPr marL="285750" indent="-285750">
              <a:buFont typeface="Arial" panose="020B0604020202020204" pitchFamily="34" charset="0"/>
              <a:buChar char="•"/>
            </a:pPr>
            <a:r>
              <a:rPr lang="es-ES" sz="1600" dirty="0" smtClean="0"/>
              <a:t>que surge al margen de las instituciones establecidas</a:t>
            </a:r>
          </a:p>
          <a:p>
            <a:pPr marL="285750" indent="-285750">
              <a:buFont typeface="Arial" panose="020B0604020202020204" pitchFamily="34" charset="0"/>
              <a:buChar char="•"/>
            </a:pPr>
            <a:r>
              <a:rPr lang="es-ES" sz="1600" dirty="0" smtClean="0"/>
              <a:t>y con frecuencia en oposición a ellas</a:t>
            </a:r>
          </a:p>
          <a:p>
            <a:pPr marL="285750" indent="-285750">
              <a:buFont typeface="Arial" panose="020B0604020202020204" pitchFamily="34" charset="0"/>
              <a:buChar char="•"/>
            </a:pPr>
            <a:r>
              <a:rPr lang="es-ES" sz="1600" dirty="0" smtClean="0"/>
              <a:t>que mantiene comportamientos no habituales</a:t>
            </a:r>
          </a:p>
          <a:p>
            <a:pPr marL="285750" indent="-285750">
              <a:buFont typeface="Arial" panose="020B0604020202020204" pitchFamily="34" charset="0"/>
              <a:buChar char="•"/>
            </a:pPr>
            <a:r>
              <a:rPr lang="es-ES" sz="1600" dirty="0" smtClean="0"/>
              <a:t>y que se encuentra polarizado por objetivos inmediatos</a:t>
            </a:r>
            <a:endParaRPr lang="es-ES" sz="1600" dirty="0"/>
          </a:p>
        </p:txBody>
      </p:sp>
      <p:sp>
        <p:nvSpPr>
          <p:cNvPr id="8" name="7 CuadroTexto"/>
          <p:cNvSpPr txBox="1"/>
          <p:nvPr/>
        </p:nvSpPr>
        <p:spPr>
          <a:xfrm>
            <a:off x="1315868" y="1635072"/>
            <a:ext cx="7632848" cy="984885"/>
          </a:xfrm>
          <a:prstGeom prst="rect">
            <a:avLst/>
          </a:prstGeom>
          <a:noFill/>
        </p:spPr>
        <p:txBody>
          <a:bodyPr wrap="square" rtlCol="0">
            <a:spAutoFit/>
          </a:bodyPr>
          <a:lstStyle/>
          <a:p>
            <a:r>
              <a:rPr lang="es-ES" sz="1400" dirty="0" smtClean="0"/>
              <a:t>Es una primera </a:t>
            </a:r>
            <a:r>
              <a:rPr lang="es-ES" sz="1600" b="1" dirty="0" smtClean="0">
                <a:solidFill>
                  <a:schemeClr val="accent6">
                    <a:lumMod val="75000"/>
                  </a:schemeClr>
                </a:solidFill>
              </a:rPr>
              <a:t>fase</a:t>
            </a:r>
            <a:r>
              <a:rPr lang="es-ES" sz="1400" dirty="0" smtClean="0"/>
              <a:t> por la que pasan procesos sociales diferentes, como los revolucionarios, la creación de sectas, los nacionalismos…</a:t>
            </a:r>
          </a:p>
          <a:p>
            <a:r>
              <a:rPr lang="es-ES" sz="1400" dirty="0" smtClean="0"/>
              <a:t>Un movimiento </a:t>
            </a:r>
            <a:r>
              <a:rPr lang="es-ES" sz="1400" b="1" dirty="0" smtClean="0">
                <a:solidFill>
                  <a:schemeClr val="accent6">
                    <a:lumMod val="75000"/>
                  </a:schemeClr>
                </a:solidFill>
              </a:rPr>
              <a:t>dura poco </a:t>
            </a:r>
            <a:r>
              <a:rPr lang="es-ES" sz="1400" dirty="0" smtClean="0"/>
              <a:t>como tal movimiento, pues  o se institucionaliza, dándose una organización duradera, o se desintegra</a:t>
            </a:r>
            <a:endParaRPr lang="es-ES" sz="1400" dirty="0"/>
          </a:p>
        </p:txBody>
      </p:sp>
      <p:sp>
        <p:nvSpPr>
          <p:cNvPr id="9" name="8 CuadroTexto"/>
          <p:cNvSpPr txBox="1"/>
          <p:nvPr/>
        </p:nvSpPr>
        <p:spPr>
          <a:xfrm>
            <a:off x="8028384" y="6223540"/>
            <a:ext cx="1008112" cy="369332"/>
          </a:xfrm>
          <a:prstGeom prst="rect">
            <a:avLst/>
          </a:prstGeom>
          <a:noFill/>
        </p:spPr>
        <p:txBody>
          <a:bodyPr wrap="square" rtlCol="0">
            <a:spAutoFit/>
          </a:bodyPr>
          <a:lstStyle/>
          <a:p>
            <a:r>
              <a:rPr lang="es-ES" dirty="0" smtClean="0"/>
              <a:t>(A1,45)</a:t>
            </a:r>
            <a:endParaRPr lang="es-ES" dirty="0"/>
          </a:p>
        </p:txBody>
      </p:sp>
      <p:sp>
        <p:nvSpPr>
          <p:cNvPr id="10" name="9 CuadroTexto"/>
          <p:cNvSpPr txBox="1"/>
          <p:nvPr/>
        </p:nvSpPr>
        <p:spPr>
          <a:xfrm>
            <a:off x="127993" y="2432021"/>
            <a:ext cx="1018010" cy="40011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sz="2000" b="1" dirty="0" smtClean="0">
                <a:solidFill>
                  <a:schemeClr val="accent6">
                    <a:lumMod val="75000"/>
                  </a:schemeClr>
                </a:solidFill>
              </a:rPr>
              <a:t>SECTA</a:t>
            </a:r>
            <a:endParaRPr lang="es-ES" sz="2000" b="1" dirty="0">
              <a:solidFill>
                <a:schemeClr val="accent6">
                  <a:lumMod val="75000"/>
                </a:schemeClr>
              </a:solidFill>
            </a:endParaRPr>
          </a:p>
        </p:txBody>
      </p:sp>
      <p:sp>
        <p:nvSpPr>
          <p:cNvPr id="11" name="10 CuadroTexto"/>
          <p:cNvSpPr txBox="1"/>
          <p:nvPr/>
        </p:nvSpPr>
        <p:spPr>
          <a:xfrm>
            <a:off x="5600787" y="4695935"/>
            <a:ext cx="2250250" cy="40011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sz="2000" b="1" i="1" dirty="0" smtClean="0">
                <a:solidFill>
                  <a:schemeClr val="accent6">
                    <a:lumMod val="75000"/>
                  </a:schemeClr>
                </a:solidFill>
              </a:rPr>
              <a:t>DENOMINACIÓN</a:t>
            </a:r>
            <a:endParaRPr lang="es-ES" sz="2000" b="1" i="1" dirty="0">
              <a:solidFill>
                <a:schemeClr val="accent6">
                  <a:lumMod val="75000"/>
                </a:schemeClr>
              </a:solidFill>
            </a:endParaRPr>
          </a:p>
        </p:txBody>
      </p:sp>
      <p:sp>
        <p:nvSpPr>
          <p:cNvPr id="12" name="11 CuadroTexto"/>
          <p:cNvSpPr txBox="1"/>
          <p:nvPr/>
        </p:nvSpPr>
        <p:spPr>
          <a:xfrm>
            <a:off x="6014392" y="2629630"/>
            <a:ext cx="1296144" cy="40011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sz="2000" b="1" dirty="0" smtClean="0">
                <a:solidFill>
                  <a:schemeClr val="accent6">
                    <a:lumMod val="75000"/>
                  </a:schemeClr>
                </a:solidFill>
              </a:rPr>
              <a:t>IGLESIA</a:t>
            </a:r>
            <a:endParaRPr lang="es-ES" sz="2000" b="1" dirty="0">
              <a:solidFill>
                <a:schemeClr val="accent6">
                  <a:lumMod val="75000"/>
                </a:schemeClr>
              </a:solidFill>
            </a:endParaRPr>
          </a:p>
        </p:txBody>
      </p:sp>
      <p:sp>
        <p:nvSpPr>
          <p:cNvPr id="13" name="12 CuadroTexto"/>
          <p:cNvSpPr txBox="1"/>
          <p:nvPr/>
        </p:nvSpPr>
        <p:spPr>
          <a:xfrm>
            <a:off x="4184376" y="3084040"/>
            <a:ext cx="4956176" cy="1569660"/>
          </a:xfrm>
          <a:prstGeom prst="rect">
            <a:avLst/>
          </a:prstGeom>
          <a:noFill/>
        </p:spPr>
        <p:txBody>
          <a:bodyPr wrap="square" rtlCol="0">
            <a:spAutoFit/>
          </a:bodyPr>
          <a:lstStyle/>
          <a:p>
            <a:pPr marL="285750" indent="-285750">
              <a:buFont typeface="Arial" panose="020B0604020202020204" pitchFamily="34" charset="0"/>
              <a:buChar char="•"/>
            </a:pPr>
            <a:r>
              <a:rPr lang="es-ES" sz="1600" dirty="0" smtClean="0"/>
              <a:t>Organización religiosa que acepta el orden social</a:t>
            </a:r>
          </a:p>
          <a:p>
            <a:pPr marL="285750" indent="-285750">
              <a:buFont typeface="Arial" panose="020B0604020202020204" pitchFamily="34" charset="0"/>
              <a:buChar char="•"/>
            </a:pPr>
            <a:r>
              <a:rPr lang="es-ES" sz="1600" dirty="0" smtClean="0"/>
              <a:t>Controla a las masas</a:t>
            </a:r>
          </a:p>
          <a:p>
            <a:pPr marL="285750" indent="-285750">
              <a:buFont typeface="Arial" panose="020B0604020202020204" pitchFamily="34" charset="0"/>
              <a:buChar char="•"/>
            </a:pPr>
            <a:r>
              <a:rPr lang="es-ES" sz="1600" dirty="0" smtClean="0"/>
              <a:t>Se sirve del Estado y de las clases dominantes</a:t>
            </a:r>
          </a:p>
          <a:p>
            <a:pPr marL="285750" indent="-285750">
              <a:buFont typeface="Arial" panose="020B0604020202020204" pitchFamily="34" charset="0"/>
              <a:buChar char="•"/>
            </a:pPr>
            <a:r>
              <a:rPr lang="es-ES" sz="1600" dirty="0" smtClean="0"/>
              <a:t>Tiene una estructura muy jerarquizada (</a:t>
            </a:r>
            <a:r>
              <a:rPr lang="es-ES" sz="1600" dirty="0" err="1" smtClean="0"/>
              <a:t>Troeltsch</a:t>
            </a:r>
            <a:r>
              <a:rPr lang="es-ES" sz="1600" dirty="0" smtClean="0"/>
              <a:t> y Hill)</a:t>
            </a:r>
          </a:p>
          <a:p>
            <a:pPr marL="285750" indent="-285750">
              <a:buFont typeface="Arial" panose="020B0604020202020204" pitchFamily="34" charset="0"/>
              <a:buChar char="•"/>
            </a:pPr>
            <a:r>
              <a:rPr lang="es-ES" sz="1600" dirty="0" smtClean="0"/>
              <a:t>Capacidad de aceptar expresiones diferentes</a:t>
            </a:r>
            <a:endParaRPr lang="es-ES" sz="1600" dirty="0"/>
          </a:p>
        </p:txBody>
      </p:sp>
      <p:sp>
        <p:nvSpPr>
          <p:cNvPr id="14" name="13 CuadroTexto"/>
          <p:cNvSpPr txBox="1"/>
          <p:nvPr/>
        </p:nvSpPr>
        <p:spPr>
          <a:xfrm>
            <a:off x="4860032" y="5045190"/>
            <a:ext cx="4217349" cy="830997"/>
          </a:xfrm>
          <a:prstGeom prst="rect">
            <a:avLst/>
          </a:prstGeom>
          <a:noFill/>
        </p:spPr>
        <p:txBody>
          <a:bodyPr wrap="square" rtlCol="0">
            <a:spAutoFit/>
          </a:bodyPr>
          <a:lstStyle/>
          <a:p>
            <a:pPr marL="285750" indent="-285750">
              <a:buFont typeface="Arial" panose="020B0604020202020204" pitchFamily="34" charset="0"/>
              <a:buChar char="•"/>
            </a:pPr>
            <a:r>
              <a:rPr lang="es-ES" sz="1600" dirty="0" smtClean="0"/>
              <a:t>función ministerial especializada, </a:t>
            </a:r>
          </a:p>
          <a:p>
            <a:pPr marL="285750" indent="-285750">
              <a:buFont typeface="Arial" panose="020B0604020202020204" pitchFamily="34" charset="0"/>
              <a:buChar char="•"/>
            </a:pPr>
            <a:r>
              <a:rPr lang="es-ES" sz="1600" dirty="0" smtClean="0"/>
              <a:t>ética que se suaviza, </a:t>
            </a:r>
          </a:p>
          <a:p>
            <a:pPr marL="285750" indent="-285750">
              <a:buFont typeface="Arial" panose="020B0604020202020204" pitchFamily="34" charset="0"/>
              <a:buChar char="•"/>
            </a:pPr>
            <a:r>
              <a:rPr lang="es-ES" sz="1600" dirty="0" smtClean="0"/>
              <a:t>se compromete con el mundo (</a:t>
            </a:r>
            <a:r>
              <a:rPr lang="es-ES" sz="1600" dirty="0" err="1" smtClean="0"/>
              <a:t>Nieburh</a:t>
            </a:r>
            <a:r>
              <a:rPr lang="es-ES" sz="1600" dirty="0" smtClean="0"/>
              <a:t>)</a:t>
            </a:r>
            <a:endParaRPr lang="es-ES" sz="1600" dirty="0"/>
          </a:p>
        </p:txBody>
      </p:sp>
      <p:sp>
        <p:nvSpPr>
          <p:cNvPr id="15" name="14 CuadroTexto"/>
          <p:cNvSpPr txBox="1"/>
          <p:nvPr/>
        </p:nvSpPr>
        <p:spPr>
          <a:xfrm>
            <a:off x="36199" y="2851363"/>
            <a:ext cx="4248472" cy="3293209"/>
          </a:xfrm>
          <a:prstGeom prst="rect">
            <a:avLst/>
          </a:prstGeom>
          <a:noFill/>
        </p:spPr>
        <p:txBody>
          <a:bodyPr wrap="square" rtlCol="0">
            <a:spAutoFit/>
          </a:bodyPr>
          <a:lstStyle/>
          <a:p>
            <a:pPr marL="285750" indent="-285750">
              <a:buFont typeface="Arial" panose="020B0604020202020204" pitchFamily="34" charset="0"/>
              <a:buChar char="•"/>
            </a:pPr>
            <a:r>
              <a:rPr lang="es-ES" sz="1600" dirty="0" smtClean="0"/>
              <a:t>Grupo separado</a:t>
            </a:r>
          </a:p>
          <a:p>
            <a:pPr marL="285750" indent="-285750">
              <a:buFont typeface="Arial" panose="020B0604020202020204" pitchFamily="34" charset="0"/>
              <a:buChar char="•"/>
            </a:pPr>
            <a:r>
              <a:rPr lang="es-ES" sz="1600" dirty="0" smtClean="0"/>
              <a:t>Intensos lazos afectivos entre sus miembros</a:t>
            </a:r>
          </a:p>
          <a:p>
            <a:pPr marL="285750" indent="-285750">
              <a:buFont typeface="Arial" panose="020B0604020202020204" pitchFamily="34" charset="0"/>
              <a:buChar char="•"/>
            </a:pPr>
            <a:r>
              <a:rPr lang="es-ES" sz="1600" dirty="0" smtClean="0"/>
              <a:t>Relaciones de igualdad y fraternidad</a:t>
            </a:r>
          </a:p>
          <a:p>
            <a:pPr marL="285750" indent="-285750">
              <a:buFont typeface="Arial" panose="020B0604020202020204" pitchFamily="34" charset="0"/>
              <a:buChar char="•"/>
            </a:pPr>
            <a:r>
              <a:rPr lang="es-ES" sz="1600" dirty="0" smtClean="0"/>
              <a:t>Máxima autoridad reside en el fundador</a:t>
            </a:r>
          </a:p>
          <a:p>
            <a:pPr marL="285750" indent="-285750">
              <a:buFont typeface="Arial" panose="020B0604020202020204" pitchFamily="34" charset="0"/>
              <a:buChar char="•"/>
            </a:pPr>
            <a:r>
              <a:rPr lang="es-ES" sz="1600" dirty="0" smtClean="0"/>
              <a:t> o en un carismático itinerante</a:t>
            </a:r>
          </a:p>
          <a:p>
            <a:pPr marL="285750" indent="-285750">
              <a:buFont typeface="Arial" panose="020B0604020202020204" pitchFamily="34" charset="0"/>
              <a:buChar char="•"/>
            </a:pPr>
            <a:r>
              <a:rPr lang="es-ES" sz="1600" dirty="0" smtClean="0"/>
              <a:t>Esperanza escatológica muy viva</a:t>
            </a:r>
          </a:p>
          <a:p>
            <a:pPr marL="285750" indent="-285750">
              <a:buFont typeface="Arial" panose="020B0604020202020204" pitchFamily="34" charset="0"/>
              <a:buChar char="•"/>
            </a:pPr>
            <a:r>
              <a:rPr lang="es-ES" sz="1600" dirty="0" smtClean="0"/>
              <a:t>Ética muy radical</a:t>
            </a:r>
          </a:p>
          <a:p>
            <a:pPr marL="285750" indent="-285750">
              <a:buFont typeface="Arial" panose="020B0604020202020204" pitchFamily="34" charset="0"/>
              <a:buChar char="•"/>
            </a:pPr>
            <a:r>
              <a:rPr lang="es-ES" sz="1600" dirty="0" smtClean="0"/>
              <a:t>No teme enfrentarse a los valores establecidos</a:t>
            </a:r>
          </a:p>
          <a:p>
            <a:pPr marL="285750" indent="-285750">
              <a:buFont typeface="Arial" panose="020B0604020202020204" pitchFamily="34" charset="0"/>
              <a:buChar char="•"/>
            </a:pPr>
            <a:r>
              <a:rPr lang="es-ES" sz="1600" dirty="0" smtClean="0"/>
              <a:t>Son frecuentes las disputas con otras sectas</a:t>
            </a:r>
          </a:p>
          <a:p>
            <a:pPr marL="285750" indent="-285750">
              <a:buFont typeface="Arial" panose="020B0604020202020204" pitchFamily="34" charset="0"/>
              <a:buChar char="•"/>
            </a:pPr>
            <a:r>
              <a:rPr lang="es-ES" sz="1600" dirty="0" smtClean="0"/>
              <a:t>Uniformidad interna, se escoge una línea</a:t>
            </a:r>
            <a:endParaRPr lang="es-ES" sz="1600" dirty="0"/>
          </a:p>
        </p:txBody>
      </p:sp>
      <p:sp>
        <p:nvSpPr>
          <p:cNvPr id="17" name="16 Flecha abajo"/>
          <p:cNvSpPr/>
          <p:nvPr/>
        </p:nvSpPr>
        <p:spPr>
          <a:xfrm rot="14614561">
            <a:off x="4138477" y="5654459"/>
            <a:ext cx="242705" cy="6372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Flecha abajo"/>
          <p:cNvSpPr/>
          <p:nvPr/>
        </p:nvSpPr>
        <p:spPr>
          <a:xfrm rot="10240585">
            <a:off x="8308477" y="4726571"/>
            <a:ext cx="242705" cy="6372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CuadroTexto"/>
          <p:cNvSpPr txBox="1"/>
          <p:nvPr/>
        </p:nvSpPr>
        <p:spPr>
          <a:xfrm>
            <a:off x="251520" y="6144572"/>
            <a:ext cx="8280920" cy="646331"/>
          </a:xfrm>
          <a:prstGeom prst="rect">
            <a:avLst/>
          </a:prstGeom>
          <a:noFill/>
        </p:spPr>
        <p:txBody>
          <a:bodyPr wrap="square" rtlCol="0">
            <a:spAutoFit/>
          </a:bodyPr>
          <a:lstStyle/>
          <a:p>
            <a:r>
              <a:rPr lang="es-ES" sz="1600" dirty="0" smtClean="0"/>
              <a:t>(Algunos sociólogos hablan de </a:t>
            </a:r>
            <a:r>
              <a:rPr lang="es-ES" sz="2000" b="1" dirty="0" smtClean="0">
                <a:solidFill>
                  <a:schemeClr val="accent6">
                    <a:lumMod val="75000"/>
                  </a:schemeClr>
                </a:solidFill>
              </a:rPr>
              <a:t>CULTO</a:t>
            </a:r>
            <a:r>
              <a:rPr lang="es-ES" dirty="0" smtClean="0"/>
              <a:t>: </a:t>
            </a:r>
            <a:r>
              <a:rPr lang="es-ES" sz="1600" dirty="0"/>
              <a:t>otorga más libertad de pensamiento, es menos sistemático y estricto en sus prácticas y en la consecución de sus </a:t>
            </a:r>
            <a:r>
              <a:rPr lang="es-ES" sz="1600" dirty="0" smtClean="0"/>
              <a:t>objetivos) </a:t>
            </a:r>
            <a:r>
              <a:rPr lang="es-ES" sz="1600" dirty="0"/>
              <a:t>(</a:t>
            </a:r>
            <a:r>
              <a:rPr lang="es-ES" sz="1600" dirty="0" err="1" smtClean="0"/>
              <a:t>Troeltsch</a:t>
            </a:r>
            <a:r>
              <a:rPr lang="es-ES" sz="1600" dirty="0" smtClean="0"/>
              <a:t>)</a:t>
            </a:r>
            <a:endParaRPr lang="es-ES" sz="1600" dirty="0"/>
          </a:p>
        </p:txBody>
      </p:sp>
      <p:sp>
        <p:nvSpPr>
          <p:cNvPr id="2" name="1 CuadroTexto"/>
          <p:cNvSpPr txBox="1"/>
          <p:nvPr/>
        </p:nvSpPr>
        <p:spPr>
          <a:xfrm>
            <a:off x="1150884" y="2483509"/>
            <a:ext cx="2856182" cy="369332"/>
          </a:xfrm>
          <a:prstGeom prst="rect">
            <a:avLst/>
          </a:prstGeom>
          <a:noFill/>
        </p:spPr>
        <p:txBody>
          <a:bodyPr wrap="square" rtlCol="0">
            <a:spAutoFit/>
          </a:bodyPr>
          <a:lstStyle/>
          <a:p>
            <a:r>
              <a:rPr lang="es-ES" dirty="0" smtClean="0"/>
              <a:t>(No = secta destructiva)</a:t>
            </a:r>
            <a:endParaRPr lang="es-ES" dirty="0"/>
          </a:p>
        </p:txBody>
      </p:sp>
      <p:sp>
        <p:nvSpPr>
          <p:cNvPr id="3" name="2 Flecha doblada hacia arriba"/>
          <p:cNvSpPr/>
          <p:nvPr/>
        </p:nvSpPr>
        <p:spPr>
          <a:xfrm rot="10800000">
            <a:off x="465476" y="963323"/>
            <a:ext cx="680527" cy="128049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05941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Flecha arriba"/>
          <p:cNvSpPr/>
          <p:nvPr/>
        </p:nvSpPr>
        <p:spPr>
          <a:xfrm>
            <a:off x="6588224" y="836712"/>
            <a:ext cx="248321" cy="53573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CuadroTexto"/>
          <p:cNvSpPr txBox="1"/>
          <p:nvPr/>
        </p:nvSpPr>
        <p:spPr>
          <a:xfrm>
            <a:off x="251520" y="268377"/>
            <a:ext cx="5247647" cy="707886"/>
          </a:xfrm>
          <a:prstGeom prst="rect">
            <a:avLst/>
          </a:prstGeom>
          <a:noFill/>
        </p:spPr>
        <p:txBody>
          <a:bodyPr wrap="square" rtlCol="0">
            <a:spAutoFit/>
          </a:bodyPr>
          <a:lstStyle/>
          <a:p>
            <a:r>
              <a:rPr lang="es-ES" sz="2000" b="1" dirty="0" smtClean="0"/>
              <a:t>Algunos FACTORES SOCIALES CLAVES</a:t>
            </a:r>
          </a:p>
          <a:p>
            <a:r>
              <a:rPr lang="es-ES" sz="2000" b="1" dirty="0" smtClean="0"/>
              <a:t>en el DESARROLLO del CRISTIANISMO</a:t>
            </a:r>
            <a:endParaRPr lang="es-ES" sz="2000" b="1" dirty="0"/>
          </a:p>
        </p:txBody>
      </p:sp>
      <p:sp>
        <p:nvSpPr>
          <p:cNvPr id="5" name="4 CuadroTexto"/>
          <p:cNvSpPr txBox="1"/>
          <p:nvPr/>
        </p:nvSpPr>
        <p:spPr>
          <a:xfrm>
            <a:off x="384957" y="1176304"/>
            <a:ext cx="3942184" cy="369332"/>
          </a:xfrm>
          <a:prstGeom prst="rect">
            <a:avLst/>
          </a:prstGeom>
          <a:noFill/>
        </p:spPr>
        <p:txBody>
          <a:bodyPr wrap="square" rtlCol="0">
            <a:spAutoFit/>
          </a:bodyPr>
          <a:lstStyle/>
          <a:p>
            <a:r>
              <a:rPr lang="es-ES" b="1" dirty="0" smtClean="0"/>
              <a:t>Factor GEOGRÁFICO  o  ecológico</a:t>
            </a:r>
            <a:endParaRPr lang="es-ES" b="1" dirty="0"/>
          </a:p>
        </p:txBody>
      </p:sp>
      <p:sp>
        <p:nvSpPr>
          <p:cNvPr id="7" name="6 CuadroTexto"/>
          <p:cNvSpPr txBox="1"/>
          <p:nvPr/>
        </p:nvSpPr>
        <p:spPr>
          <a:xfrm>
            <a:off x="314770" y="2178527"/>
            <a:ext cx="2412268" cy="369332"/>
          </a:xfrm>
          <a:prstGeom prst="rect">
            <a:avLst/>
          </a:prstGeom>
          <a:noFill/>
        </p:spPr>
        <p:txBody>
          <a:bodyPr wrap="square" rtlCol="0">
            <a:spAutoFit/>
          </a:bodyPr>
          <a:lstStyle/>
          <a:p>
            <a:r>
              <a:rPr lang="es-ES" b="1" dirty="0" smtClean="0"/>
              <a:t> Factor POLÍTICO</a:t>
            </a:r>
            <a:endParaRPr lang="es-ES" b="1" dirty="0"/>
          </a:p>
        </p:txBody>
      </p:sp>
      <p:sp>
        <p:nvSpPr>
          <p:cNvPr id="8" name="7 CuadroTexto"/>
          <p:cNvSpPr txBox="1"/>
          <p:nvPr/>
        </p:nvSpPr>
        <p:spPr>
          <a:xfrm>
            <a:off x="384957" y="3730181"/>
            <a:ext cx="3312368" cy="369332"/>
          </a:xfrm>
          <a:prstGeom prst="rect">
            <a:avLst/>
          </a:prstGeom>
          <a:noFill/>
        </p:spPr>
        <p:txBody>
          <a:bodyPr wrap="square" rtlCol="0">
            <a:spAutoFit/>
          </a:bodyPr>
          <a:lstStyle/>
          <a:p>
            <a:r>
              <a:rPr lang="es-ES" b="1" dirty="0" smtClean="0"/>
              <a:t>Factor ECONÓMICO</a:t>
            </a:r>
            <a:endParaRPr lang="es-ES" b="1" dirty="0"/>
          </a:p>
        </p:txBody>
      </p:sp>
      <p:sp>
        <p:nvSpPr>
          <p:cNvPr id="9" name="8 CuadroTexto"/>
          <p:cNvSpPr txBox="1"/>
          <p:nvPr/>
        </p:nvSpPr>
        <p:spPr>
          <a:xfrm>
            <a:off x="340000" y="4920524"/>
            <a:ext cx="1971092" cy="369332"/>
          </a:xfrm>
          <a:prstGeom prst="rect">
            <a:avLst/>
          </a:prstGeom>
          <a:noFill/>
        </p:spPr>
        <p:txBody>
          <a:bodyPr wrap="square" rtlCol="0">
            <a:spAutoFit/>
          </a:bodyPr>
          <a:lstStyle/>
          <a:p>
            <a:r>
              <a:rPr lang="es-ES" b="1" dirty="0" smtClean="0"/>
              <a:t>Factor CULTURAL </a:t>
            </a:r>
            <a:endParaRPr lang="es-ES" b="1" dirty="0"/>
          </a:p>
        </p:txBody>
      </p:sp>
      <p:sp>
        <p:nvSpPr>
          <p:cNvPr id="10" name="9 CuadroTexto"/>
          <p:cNvSpPr txBox="1"/>
          <p:nvPr/>
        </p:nvSpPr>
        <p:spPr>
          <a:xfrm>
            <a:off x="355658" y="5936187"/>
            <a:ext cx="2808312" cy="369332"/>
          </a:xfrm>
          <a:prstGeom prst="rect">
            <a:avLst/>
          </a:prstGeom>
          <a:noFill/>
        </p:spPr>
        <p:txBody>
          <a:bodyPr wrap="square" rtlCol="0">
            <a:spAutoFit/>
          </a:bodyPr>
          <a:lstStyle/>
          <a:p>
            <a:r>
              <a:rPr lang="es-ES" b="1" dirty="0" smtClean="0"/>
              <a:t>Factor RELIGIOSO</a:t>
            </a:r>
            <a:endParaRPr lang="es-ES" b="1" dirty="0"/>
          </a:p>
        </p:txBody>
      </p:sp>
      <p:sp>
        <p:nvSpPr>
          <p:cNvPr id="11" name="10 CuadroTexto"/>
          <p:cNvSpPr txBox="1"/>
          <p:nvPr/>
        </p:nvSpPr>
        <p:spPr>
          <a:xfrm>
            <a:off x="5556799" y="234861"/>
            <a:ext cx="1806769" cy="461665"/>
          </a:xfrm>
          <a:prstGeom prst="rect">
            <a:avLst/>
          </a:prstGeom>
          <a:gradFill>
            <a:gsLst>
              <a:gs pos="0">
                <a:srgbClr val="DD9FE9"/>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sz="2400" b="1" dirty="0" smtClean="0">
                <a:solidFill>
                  <a:srgbClr val="FF0000"/>
                </a:solidFill>
              </a:rPr>
              <a:t>TENSIONES</a:t>
            </a:r>
            <a:endParaRPr lang="es-ES" sz="2400" b="1" dirty="0">
              <a:solidFill>
                <a:srgbClr val="FF0000"/>
              </a:solidFill>
            </a:endParaRPr>
          </a:p>
        </p:txBody>
      </p:sp>
      <p:sp>
        <p:nvSpPr>
          <p:cNvPr id="12" name="11 CuadroTexto"/>
          <p:cNvSpPr txBox="1"/>
          <p:nvPr/>
        </p:nvSpPr>
        <p:spPr>
          <a:xfrm>
            <a:off x="6084167" y="1474731"/>
            <a:ext cx="2879387" cy="369332"/>
          </a:xfrm>
          <a:prstGeom prst="rect">
            <a:avLst/>
          </a:prstGeom>
          <a:gradFill>
            <a:gsLst>
              <a:gs pos="0">
                <a:srgbClr val="DD9FE9"/>
              </a:gs>
              <a:gs pos="50000">
                <a:schemeClr val="accent1">
                  <a:tint val="44500"/>
                  <a:satMod val="160000"/>
                </a:schemeClr>
              </a:gs>
              <a:gs pos="100000">
                <a:schemeClr val="accent1">
                  <a:tint val="23500"/>
                  <a:satMod val="160000"/>
                </a:schemeClr>
              </a:gs>
            </a:gsLst>
            <a:lin ang="5400000" scaled="0"/>
          </a:gradFill>
          <a:ln w="25400">
            <a:solidFill>
              <a:schemeClr val="tx1"/>
            </a:solidFill>
          </a:ln>
        </p:spPr>
        <p:txBody>
          <a:bodyPr wrap="square" rtlCol="0">
            <a:spAutoFit/>
          </a:bodyPr>
          <a:lstStyle/>
          <a:p>
            <a:r>
              <a:rPr lang="es-ES" dirty="0" smtClean="0"/>
              <a:t>CAMPO &lt;&lt; &gt;&gt;CIUDAD</a:t>
            </a:r>
            <a:endParaRPr lang="es-ES" dirty="0"/>
          </a:p>
        </p:txBody>
      </p:sp>
      <p:sp>
        <p:nvSpPr>
          <p:cNvPr id="13" name="12 CuadroTexto"/>
          <p:cNvSpPr txBox="1"/>
          <p:nvPr/>
        </p:nvSpPr>
        <p:spPr>
          <a:xfrm>
            <a:off x="5694094" y="6055583"/>
            <a:ext cx="3217023" cy="646331"/>
          </a:xfrm>
          <a:prstGeom prst="rect">
            <a:avLst/>
          </a:prstGeom>
          <a:gradFill>
            <a:gsLst>
              <a:gs pos="0">
                <a:srgbClr val="DD9FE9"/>
              </a:gs>
              <a:gs pos="50000">
                <a:schemeClr val="accent1">
                  <a:tint val="44500"/>
                  <a:satMod val="160000"/>
                </a:schemeClr>
              </a:gs>
              <a:gs pos="100000">
                <a:schemeClr val="accent1">
                  <a:tint val="23500"/>
                  <a:satMod val="160000"/>
                </a:schemeClr>
              </a:gs>
            </a:gsLst>
            <a:lin ang="5400000" scaled="0"/>
          </a:gradFill>
          <a:ln w="25400">
            <a:solidFill>
              <a:schemeClr val="tx1"/>
            </a:solidFill>
          </a:ln>
        </p:spPr>
        <p:txBody>
          <a:bodyPr wrap="square" rtlCol="0">
            <a:spAutoFit/>
          </a:bodyPr>
          <a:lstStyle/>
          <a:p>
            <a:r>
              <a:rPr lang="es-ES" dirty="0" smtClean="0"/>
              <a:t>JUDAISMO &lt;&lt; &gt;&gt;PAGANISMO</a:t>
            </a:r>
          </a:p>
          <a:p>
            <a:r>
              <a:rPr lang="es-ES" dirty="0" smtClean="0"/>
              <a:t>JUDAISMO&lt;&lt;&gt;&gt;CRISTIANISMO</a:t>
            </a:r>
            <a:endParaRPr lang="es-ES" dirty="0"/>
          </a:p>
        </p:txBody>
      </p:sp>
      <p:sp>
        <p:nvSpPr>
          <p:cNvPr id="14" name="13 CuadroTexto"/>
          <p:cNvSpPr txBox="1"/>
          <p:nvPr/>
        </p:nvSpPr>
        <p:spPr>
          <a:xfrm>
            <a:off x="4932039" y="5372251"/>
            <a:ext cx="4001865" cy="369332"/>
          </a:xfrm>
          <a:prstGeom prst="rect">
            <a:avLst/>
          </a:prstGeom>
          <a:gradFill>
            <a:gsLst>
              <a:gs pos="0">
                <a:srgbClr val="DD9FE9"/>
              </a:gs>
              <a:gs pos="50000">
                <a:schemeClr val="accent1">
                  <a:tint val="44500"/>
                  <a:satMod val="160000"/>
                </a:schemeClr>
              </a:gs>
              <a:gs pos="100000">
                <a:schemeClr val="accent1">
                  <a:tint val="23500"/>
                  <a:satMod val="160000"/>
                </a:schemeClr>
              </a:gs>
            </a:gsLst>
            <a:lin ang="5400000" scaled="0"/>
          </a:gradFill>
          <a:ln w="25400">
            <a:solidFill>
              <a:schemeClr val="tx1"/>
            </a:solidFill>
          </a:ln>
        </p:spPr>
        <p:txBody>
          <a:bodyPr wrap="square" rtlCol="0">
            <a:spAutoFit/>
          </a:bodyPr>
          <a:lstStyle/>
          <a:p>
            <a:r>
              <a:rPr lang="es-ES" dirty="0" smtClean="0"/>
              <a:t>CULTURA SEMITA &lt;&lt; &gt;&gt;HELENISMO</a:t>
            </a:r>
            <a:endParaRPr lang="es-ES" dirty="0"/>
          </a:p>
        </p:txBody>
      </p:sp>
      <p:sp>
        <p:nvSpPr>
          <p:cNvPr id="15" name="14 CuadroTexto"/>
          <p:cNvSpPr txBox="1"/>
          <p:nvPr/>
        </p:nvSpPr>
        <p:spPr>
          <a:xfrm>
            <a:off x="5175958" y="4215690"/>
            <a:ext cx="3816430" cy="369332"/>
          </a:xfrm>
          <a:prstGeom prst="rect">
            <a:avLst/>
          </a:prstGeom>
          <a:gradFill>
            <a:gsLst>
              <a:gs pos="0">
                <a:srgbClr val="DD9FE9"/>
              </a:gs>
              <a:gs pos="50000">
                <a:schemeClr val="accent1">
                  <a:tint val="44500"/>
                  <a:satMod val="160000"/>
                </a:schemeClr>
              </a:gs>
              <a:gs pos="100000">
                <a:schemeClr val="accent1">
                  <a:tint val="23500"/>
                  <a:satMod val="160000"/>
                </a:schemeClr>
              </a:gs>
            </a:gsLst>
            <a:lin ang="5400000" scaled="0"/>
          </a:gradFill>
          <a:ln w="31750">
            <a:solidFill>
              <a:schemeClr val="tx1"/>
            </a:solidFill>
          </a:ln>
        </p:spPr>
        <p:txBody>
          <a:bodyPr wrap="square" rtlCol="0">
            <a:spAutoFit/>
          </a:bodyPr>
          <a:lstStyle/>
          <a:p>
            <a:r>
              <a:rPr lang="es-ES" dirty="0" smtClean="0"/>
              <a:t>MAYORÍA POBRE &lt;&lt; &gt;&gt; ÉLITE RICA</a:t>
            </a:r>
            <a:endParaRPr lang="es-ES" dirty="0"/>
          </a:p>
        </p:txBody>
      </p:sp>
      <p:sp>
        <p:nvSpPr>
          <p:cNvPr id="16" name="15 CuadroTexto"/>
          <p:cNvSpPr txBox="1"/>
          <p:nvPr/>
        </p:nvSpPr>
        <p:spPr>
          <a:xfrm>
            <a:off x="4492396" y="2492896"/>
            <a:ext cx="4474606" cy="646331"/>
          </a:xfrm>
          <a:prstGeom prst="rect">
            <a:avLst/>
          </a:prstGeom>
          <a:gradFill>
            <a:gsLst>
              <a:gs pos="0">
                <a:srgbClr val="DD9FE9"/>
              </a:gs>
              <a:gs pos="50000">
                <a:schemeClr val="accent1">
                  <a:tint val="44500"/>
                  <a:satMod val="160000"/>
                </a:schemeClr>
              </a:gs>
              <a:gs pos="100000">
                <a:schemeClr val="accent1">
                  <a:tint val="23500"/>
                  <a:satMod val="160000"/>
                </a:schemeClr>
              </a:gs>
            </a:gsLst>
            <a:lin ang="5400000" scaled="0"/>
          </a:gradFill>
          <a:ln w="25400">
            <a:solidFill>
              <a:schemeClr val="tx1"/>
            </a:solidFill>
          </a:ln>
        </p:spPr>
        <p:txBody>
          <a:bodyPr wrap="square" rtlCol="0">
            <a:spAutoFit/>
          </a:bodyPr>
          <a:lstStyle/>
          <a:p>
            <a:r>
              <a:rPr lang="es-ES" dirty="0" smtClean="0"/>
              <a:t>PODER ROMANO &lt;&lt; &gt;&gt; COLABORADORES JUDÍOS – PUEBLO SOMETIDO</a:t>
            </a:r>
            <a:endParaRPr lang="es-ES" dirty="0"/>
          </a:p>
        </p:txBody>
      </p:sp>
      <p:sp>
        <p:nvSpPr>
          <p:cNvPr id="17" name="16 CuadroTexto"/>
          <p:cNvSpPr txBox="1"/>
          <p:nvPr/>
        </p:nvSpPr>
        <p:spPr>
          <a:xfrm>
            <a:off x="501856" y="1474041"/>
            <a:ext cx="3336788" cy="646331"/>
          </a:xfrm>
          <a:prstGeom prst="rect">
            <a:avLst/>
          </a:prstGeom>
          <a:noFill/>
        </p:spPr>
        <p:txBody>
          <a:bodyPr wrap="square" rtlCol="0">
            <a:spAutoFit/>
          </a:bodyPr>
          <a:lstStyle/>
          <a:p>
            <a:r>
              <a:rPr lang="es-ES" dirty="0" smtClean="0"/>
              <a:t>País pequeño y pobre, cruce de 3 continentes, </a:t>
            </a:r>
            <a:endParaRPr lang="es-ES" dirty="0"/>
          </a:p>
        </p:txBody>
      </p:sp>
      <p:sp>
        <p:nvSpPr>
          <p:cNvPr id="18" name="17 CuadroTexto"/>
          <p:cNvSpPr txBox="1"/>
          <p:nvPr/>
        </p:nvSpPr>
        <p:spPr>
          <a:xfrm>
            <a:off x="362287" y="2492896"/>
            <a:ext cx="3966150" cy="1200329"/>
          </a:xfrm>
          <a:prstGeom prst="rect">
            <a:avLst/>
          </a:prstGeom>
          <a:noFill/>
        </p:spPr>
        <p:txBody>
          <a:bodyPr wrap="none" rtlCol="0">
            <a:spAutoFit/>
          </a:bodyPr>
          <a:lstStyle/>
          <a:p>
            <a:r>
              <a:rPr lang="es-ES" dirty="0" smtClean="0"/>
              <a:t>Dominación romana, subdivisiones </a:t>
            </a:r>
          </a:p>
          <a:p>
            <a:r>
              <a:rPr lang="es-ES" dirty="0" smtClean="0"/>
              <a:t>del poder siempre bajo Roma, </a:t>
            </a:r>
          </a:p>
          <a:p>
            <a:r>
              <a:rPr lang="es-ES" dirty="0" smtClean="0"/>
              <a:t>minorías colaboracionistas y rebeldes, </a:t>
            </a:r>
          </a:p>
          <a:p>
            <a:r>
              <a:rPr lang="es-ES" dirty="0" smtClean="0"/>
              <a:t>guerra y destrucción de Jerusalén</a:t>
            </a:r>
            <a:endParaRPr lang="es-ES" dirty="0"/>
          </a:p>
        </p:txBody>
      </p:sp>
      <p:sp>
        <p:nvSpPr>
          <p:cNvPr id="19" name="18 CuadroTexto"/>
          <p:cNvSpPr txBox="1"/>
          <p:nvPr/>
        </p:nvSpPr>
        <p:spPr>
          <a:xfrm>
            <a:off x="362287" y="4001164"/>
            <a:ext cx="3966150" cy="923330"/>
          </a:xfrm>
          <a:prstGeom prst="rect">
            <a:avLst/>
          </a:prstGeom>
          <a:noFill/>
        </p:spPr>
        <p:txBody>
          <a:bodyPr wrap="square" rtlCol="0">
            <a:spAutoFit/>
          </a:bodyPr>
          <a:lstStyle/>
          <a:p>
            <a:r>
              <a:rPr lang="es-ES" dirty="0" smtClean="0"/>
              <a:t>Impuestos civiles y religiosos, </a:t>
            </a:r>
            <a:r>
              <a:rPr lang="es-ES" dirty="0" err="1" smtClean="0"/>
              <a:t>concen</a:t>
            </a:r>
            <a:r>
              <a:rPr lang="es-ES" dirty="0" smtClean="0"/>
              <a:t>- </a:t>
            </a:r>
            <a:r>
              <a:rPr lang="es-ES" dirty="0" err="1" smtClean="0"/>
              <a:t>tración</a:t>
            </a:r>
            <a:r>
              <a:rPr lang="es-ES" dirty="0" smtClean="0"/>
              <a:t> del dinero y de la propiedad en la aristocracia</a:t>
            </a:r>
            <a:endParaRPr lang="es-ES" dirty="0"/>
          </a:p>
        </p:txBody>
      </p:sp>
      <p:sp>
        <p:nvSpPr>
          <p:cNvPr id="20" name="19 CuadroTexto"/>
          <p:cNvSpPr txBox="1"/>
          <p:nvPr/>
        </p:nvSpPr>
        <p:spPr>
          <a:xfrm>
            <a:off x="375459" y="5289856"/>
            <a:ext cx="4713769" cy="646331"/>
          </a:xfrm>
          <a:prstGeom prst="rect">
            <a:avLst/>
          </a:prstGeom>
          <a:noFill/>
        </p:spPr>
        <p:txBody>
          <a:bodyPr wrap="square" rtlCol="0">
            <a:spAutoFit/>
          </a:bodyPr>
          <a:lstStyle/>
          <a:p>
            <a:r>
              <a:rPr lang="es-ES" dirty="0" smtClean="0"/>
              <a:t>Crisis de identidad ante el auge </a:t>
            </a:r>
          </a:p>
          <a:p>
            <a:r>
              <a:rPr lang="es-ES" dirty="0" smtClean="0"/>
              <a:t>del helenismo</a:t>
            </a:r>
            <a:endParaRPr lang="es-ES" dirty="0"/>
          </a:p>
        </p:txBody>
      </p:sp>
      <p:sp>
        <p:nvSpPr>
          <p:cNvPr id="21" name="20 CuadroTexto"/>
          <p:cNvSpPr txBox="1"/>
          <p:nvPr/>
        </p:nvSpPr>
        <p:spPr>
          <a:xfrm>
            <a:off x="384957" y="6240249"/>
            <a:ext cx="4708414" cy="646331"/>
          </a:xfrm>
          <a:prstGeom prst="rect">
            <a:avLst/>
          </a:prstGeom>
          <a:noFill/>
        </p:spPr>
        <p:txBody>
          <a:bodyPr wrap="square" rtlCol="0">
            <a:spAutoFit/>
          </a:bodyPr>
          <a:lstStyle/>
          <a:p>
            <a:r>
              <a:rPr lang="es-ES" dirty="0" smtClean="0"/>
              <a:t>Enorme </a:t>
            </a:r>
            <a:r>
              <a:rPr lang="es-ES" dirty="0"/>
              <a:t>creatividad </a:t>
            </a:r>
            <a:r>
              <a:rPr lang="es-ES" dirty="0" smtClean="0"/>
              <a:t>religiosa en la zona Presente en  todos los aspectos de la sociedad</a:t>
            </a:r>
            <a:endParaRPr lang="es-E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2798" y="49263"/>
            <a:ext cx="1606672" cy="1249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22 CuadroTexto"/>
          <p:cNvSpPr txBox="1"/>
          <p:nvPr/>
        </p:nvSpPr>
        <p:spPr>
          <a:xfrm>
            <a:off x="7523860" y="92523"/>
            <a:ext cx="379896" cy="369332"/>
          </a:xfrm>
          <a:prstGeom prst="rect">
            <a:avLst/>
          </a:prstGeom>
          <a:gradFill>
            <a:gsLst>
              <a:gs pos="0">
                <a:schemeClr val="bg2">
                  <a:lumMod val="5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b="1" dirty="0" smtClean="0"/>
              <a:t>8</a:t>
            </a:r>
            <a:endParaRPr lang="es-ES" b="1" dirty="0"/>
          </a:p>
        </p:txBody>
      </p:sp>
    </p:spTree>
    <p:extLst>
      <p:ext uri="{BB962C8B-B14F-4D97-AF65-F5344CB8AC3E}">
        <p14:creationId xmlns:p14="http://schemas.microsoft.com/office/powerpoint/2010/main" val="31672757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84833" y="83711"/>
            <a:ext cx="5400600" cy="369332"/>
          </a:xfrm>
          <a:prstGeom prst="rect">
            <a:avLst/>
          </a:prstGeom>
          <a:noFill/>
        </p:spPr>
        <p:txBody>
          <a:bodyPr wrap="square" rtlCol="0">
            <a:spAutoFit/>
          </a:bodyPr>
          <a:lstStyle/>
          <a:p>
            <a:r>
              <a:rPr lang="es-ES" b="1" dirty="0" smtClean="0"/>
              <a:t>REACCIONES del pueblo judío ante la CRISIS</a:t>
            </a:r>
            <a:endParaRPr lang="es-ES" b="1" dirty="0"/>
          </a:p>
        </p:txBody>
      </p:sp>
      <p:sp>
        <p:nvSpPr>
          <p:cNvPr id="5" name="4 CuadroTexto"/>
          <p:cNvSpPr txBox="1"/>
          <p:nvPr/>
        </p:nvSpPr>
        <p:spPr>
          <a:xfrm>
            <a:off x="1691680" y="445314"/>
            <a:ext cx="5904656" cy="369332"/>
          </a:xfrm>
          <a:prstGeom prst="rect">
            <a:avLst/>
          </a:prstGeom>
          <a:gradFill>
            <a:gsLst>
              <a:gs pos="0">
                <a:schemeClr val="bg2">
                  <a:lumMod val="5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dirty="0" smtClean="0"/>
              <a:t>Distintas respuestas a la SITUACIÓN SOCIOPOLÍTICA</a:t>
            </a:r>
            <a:endParaRPr lang="es-ES" dirty="0"/>
          </a:p>
        </p:txBody>
      </p:sp>
      <p:sp>
        <p:nvSpPr>
          <p:cNvPr id="6" name="5 CuadroTexto"/>
          <p:cNvSpPr txBox="1"/>
          <p:nvPr/>
        </p:nvSpPr>
        <p:spPr>
          <a:xfrm>
            <a:off x="220795" y="854965"/>
            <a:ext cx="194421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b="1" dirty="0" smtClean="0"/>
              <a:t>1-DESARRAIGO</a:t>
            </a:r>
            <a:endParaRPr lang="es-ES" b="1" dirty="0"/>
          </a:p>
        </p:txBody>
      </p:sp>
      <p:sp>
        <p:nvSpPr>
          <p:cNvPr id="7" name="6 CuadroTexto"/>
          <p:cNvSpPr txBox="1"/>
          <p:nvPr/>
        </p:nvSpPr>
        <p:spPr>
          <a:xfrm>
            <a:off x="2357434" y="814645"/>
            <a:ext cx="6703959"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dirty="0" smtClean="0"/>
              <a:t>1- Migración dentro de Palestina y por la cuenca del Mediterráneo</a:t>
            </a:r>
          </a:p>
          <a:p>
            <a:r>
              <a:rPr lang="es-ES" dirty="0" smtClean="0"/>
              <a:t>2- Bandidismo</a:t>
            </a:r>
            <a:endParaRPr lang="es-ES" dirty="0"/>
          </a:p>
        </p:txBody>
      </p:sp>
      <p:sp>
        <p:nvSpPr>
          <p:cNvPr id="8" name="7 CuadroTexto"/>
          <p:cNvSpPr txBox="1"/>
          <p:nvPr/>
        </p:nvSpPr>
        <p:spPr>
          <a:xfrm>
            <a:off x="220795" y="1460977"/>
            <a:ext cx="3631125"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b="1" dirty="0" smtClean="0"/>
              <a:t>2-APOYO EN LA RELIGIÓN OFICIAL</a:t>
            </a:r>
            <a:endParaRPr lang="es-ES" b="1" dirty="0"/>
          </a:p>
        </p:txBody>
      </p:sp>
      <p:sp>
        <p:nvSpPr>
          <p:cNvPr id="9" name="8 CuadroTexto"/>
          <p:cNvSpPr txBox="1"/>
          <p:nvPr/>
        </p:nvSpPr>
        <p:spPr>
          <a:xfrm>
            <a:off x="8316416" y="260648"/>
            <a:ext cx="432048" cy="369332"/>
          </a:xfrm>
          <a:prstGeom prst="rect">
            <a:avLst/>
          </a:prstGeom>
          <a:gradFill>
            <a:gsLst>
              <a:gs pos="0">
                <a:schemeClr val="bg2">
                  <a:lumMod val="5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s-ES" b="1" dirty="0" smtClean="0"/>
              <a:t>9</a:t>
            </a:r>
            <a:endParaRPr lang="es-ES" b="1" dirty="0"/>
          </a:p>
        </p:txBody>
      </p:sp>
      <p:sp>
        <p:nvSpPr>
          <p:cNvPr id="10" name="9 CuadroTexto"/>
          <p:cNvSpPr txBox="1"/>
          <p:nvPr/>
        </p:nvSpPr>
        <p:spPr>
          <a:xfrm>
            <a:off x="395536" y="1772816"/>
            <a:ext cx="7200800" cy="1569660"/>
          </a:xfrm>
          <a:prstGeom prst="rect">
            <a:avLst/>
          </a:prstGeom>
          <a:noFill/>
        </p:spPr>
        <p:txBody>
          <a:bodyPr wrap="square" rtlCol="0">
            <a:spAutoFit/>
          </a:bodyPr>
          <a:lstStyle/>
          <a:p>
            <a:r>
              <a:rPr lang="es-ES" sz="1600" dirty="0" smtClean="0"/>
              <a:t>1 – </a:t>
            </a:r>
            <a:r>
              <a:rPr lang="es-ES" sz="1600" b="1" i="1" dirty="0" smtClean="0"/>
              <a:t>SADUCEOS</a:t>
            </a:r>
            <a:r>
              <a:rPr lang="es-ES" sz="1600" dirty="0" smtClean="0"/>
              <a:t>: aristocracia sacerdotal y laical, sin esperanza </a:t>
            </a:r>
          </a:p>
          <a:p>
            <a:r>
              <a:rPr lang="es-ES" sz="1600" dirty="0" smtClean="0"/>
              <a:t>de cambio, religión centrada en el Templo y en la Ley escrita, </a:t>
            </a:r>
          </a:p>
          <a:p>
            <a:r>
              <a:rPr lang="es-ES" sz="1600" dirty="0" smtClean="0"/>
              <a:t>conservadores, vida real de tipo helenista, desaparecen con la </a:t>
            </a:r>
          </a:p>
          <a:p>
            <a:r>
              <a:rPr lang="es-ES" sz="1600" dirty="0" smtClean="0"/>
              <a:t>destrucción del Templo en el año 70</a:t>
            </a:r>
          </a:p>
          <a:p>
            <a:r>
              <a:rPr lang="es-ES" sz="1600" dirty="0" smtClean="0"/>
              <a:t>2 – </a:t>
            </a:r>
            <a:r>
              <a:rPr lang="es-ES" sz="1600" b="1" i="1" dirty="0" smtClean="0"/>
              <a:t>FARISEOS</a:t>
            </a:r>
            <a:r>
              <a:rPr lang="es-ES" sz="1600" dirty="0" smtClean="0"/>
              <a:t>: clases medias urbanas, esperanzas de transformación </a:t>
            </a:r>
          </a:p>
          <a:p>
            <a:r>
              <a:rPr lang="es-ES" sz="1600" dirty="0" smtClean="0"/>
              <a:t>futura, oralidad y flexibilidad de la Ley, tras el 70 doctrina oficial única</a:t>
            </a:r>
            <a:endParaRPr lang="es-ES" sz="1600" dirty="0"/>
          </a:p>
        </p:txBody>
      </p:sp>
      <p:sp>
        <p:nvSpPr>
          <p:cNvPr id="11" name="10 CuadroTexto"/>
          <p:cNvSpPr txBox="1"/>
          <p:nvPr/>
        </p:nvSpPr>
        <p:spPr>
          <a:xfrm>
            <a:off x="213083" y="3307637"/>
            <a:ext cx="4692499"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b="1" dirty="0" smtClean="0"/>
              <a:t>3- MOVIMIENTOS POPULARES MARGINALES</a:t>
            </a:r>
            <a:endParaRPr lang="es-ES" b="1" dirty="0"/>
          </a:p>
        </p:txBody>
      </p:sp>
      <p:sp>
        <p:nvSpPr>
          <p:cNvPr id="12" name="11 CuadroTexto"/>
          <p:cNvSpPr txBox="1"/>
          <p:nvPr/>
        </p:nvSpPr>
        <p:spPr>
          <a:xfrm>
            <a:off x="177616" y="3861048"/>
            <a:ext cx="2882216" cy="2862322"/>
          </a:xfrm>
          <a:prstGeom prst="rect">
            <a:avLst/>
          </a:prstGeom>
          <a:gradFill>
            <a:gsLst>
              <a:gs pos="0">
                <a:schemeClr val="bg2">
                  <a:lumMod val="5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b="1" dirty="0" smtClean="0"/>
              <a:t>MESIÁNICOS</a:t>
            </a:r>
          </a:p>
          <a:p>
            <a:r>
              <a:rPr lang="es-ES" dirty="0" smtClean="0"/>
              <a:t>Actuación directamente política y militar</a:t>
            </a:r>
          </a:p>
          <a:p>
            <a:r>
              <a:rPr lang="es-ES" dirty="0" smtClean="0"/>
              <a:t>Sus líderes se hacen reyes</a:t>
            </a:r>
          </a:p>
          <a:p>
            <a:endParaRPr lang="es-ES" dirty="0"/>
          </a:p>
          <a:p>
            <a:r>
              <a:rPr lang="es-ES" dirty="0" smtClean="0"/>
              <a:t>Judas y Simón Bar </a:t>
            </a:r>
            <a:r>
              <a:rPr lang="es-ES" dirty="0" err="1" smtClean="0"/>
              <a:t>Giora</a:t>
            </a:r>
            <a:endParaRPr lang="es-ES" dirty="0" smtClean="0"/>
          </a:p>
          <a:p>
            <a:r>
              <a:rPr lang="es-ES" dirty="0" smtClean="0"/>
              <a:t>Bar </a:t>
            </a:r>
            <a:r>
              <a:rPr lang="es-ES" dirty="0" err="1" smtClean="0"/>
              <a:t>Kochba</a:t>
            </a:r>
            <a:endParaRPr lang="es-ES" dirty="0" smtClean="0"/>
          </a:p>
          <a:p>
            <a:endParaRPr lang="es-ES" dirty="0"/>
          </a:p>
          <a:p>
            <a:r>
              <a:rPr lang="es-ES" b="1" dirty="0" smtClean="0">
                <a:solidFill>
                  <a:srgbClr val="C00000"/>
                </a:solidFill>
              </a:rPr>
              <a:t>Aplastados militarmente </a:t>
            </a:r>
            <a:r>
              <a:rPr lang="es-ES" dirty="0" smtClean="0"/>
              <a:t>por los romanos</a:t>
            </a:r>
            <a:endParaRPr lang="es-ES" dirty="0"/>
          </a:p>
        </p:txBody>
      </p:sp>
      <p:sp>
        <p:nvSpPr>
          <p:cNvPr id="13" name="12 CuadroTexto"/>
          <p:cNvSpPr txBox="1"/>
          <p:nvPr/>
        </p:nvSpPr>
        <p:spPr>
          <a:xfrm>
            <a:off x="3265149" y="3685864"/>
            <a:ext cx="5760640" cy="3139321"/>
          </a:xfrm>
          <a:prstGeom prst="rect">
            <a:avLst/>
          </a:prstGeom>
          <a:gradFill>
            <a:gsLst>
              <a:gs pos="0">
                <a:schemeClr val="bg2">
                  <a:lumMod val="5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b="1" dirty="0" smtClean="0"/>
              <a:t>PROFÉTICOS</a:t>
            </a:r>
          </a:p>
          <a:p>
            <a:r>
              <a:rPr lang="es-ES" dirty="0" smtClean="0"/>
              <a:t>Expresan la esperanza de salvación para los sectores populares marginados, transformación radical e inminente del mundo por intervención divina, no actividad política directa, profeta o líder carismático</a:t>
            </a:r>
          </a:p>
          <a:p>
            <a:r>
              <a:rPr lang="es-ES" dirty="0" smtClean="0"/>
              <a:t>Ejemplos: </a:t>
            </a:r>
            <a:r>
              <a:rPr lang="es-ES" dirty="0" err="1" smtClean="0"/>
              <a:t>Teudas</a:t>
            </a:r>
            <a:r>
              <a:rPr lang="es-ES" dirty="0" smtClean="0"/>
              <a:t> (44-48 d.C.), un egipcio, Jonatán (73-74 </a:t>
            </a:r>
            <a:r>
              <a:rPr lang="es-ES" dirty="0" err="1" smtClean="0"/>
              <a:t>d.C</a:t>
            </a:r>
            <a:r>
              <a:rPr lang="es-ES" dirty="0" smtClean="0"/>
              <a:t>), Juan Bautista, Esenios (Maestro  de Justicia)</a:t>
            </a:r>
            <a:endParaRPr lang="es-ES" dirty="0"/>
          </a:p>
          <a:p>
            <a:endParaRPr lang="es-ES" dirty="0" smtClean="0"/>
          </a:p>
          <a:p>
            <a:r>
              <a:rPr lang="es-ES" dirty="0" smtClean="0"/>
              <a:t>Son vistos como PELIGROSOS por los romanos que suelen eliminar al líder para acabar con el movimiento</a:t>
            </a:r>
          </a:p>
          <a:p>
            <a:r>
              <a:rPr lang="es-ES" dirty="0" smtClean="0"/>
              <a:t>          </a:t>
            </a:r>
            <a:r>
              <a:rPr lang="es-ES" b="1" dirty="0" smtClean="0">
                <a:solidFill>
                  <a:srgbClr val="C00000"/>
                </a:solidFill>
              </a:rPr>
              <a:t>Más semejantes al movimiento de Jesús.</a:t>
            </a:r>
            <a:endParaRPr lang="es-ES" b="1" dirty="0">
              <a:solidFill>
                <a:srgbClr val="C00000"/>
              </a:solidFill>
            </a:endParaRPr>
          </a:p>
        </p:txBody>
      </p:sp>
      <p:sp>
        <p:nvSpPr>
          <p:cNvPr id="14" name="13 Flecha abajo"/>
          <p:cNvSpPr/>
          <p:nvPr/>
        </p:nvSpPr>
        <p:spPr>
          <a:xfrm rot="1547607">
            <a:off x="1896520" y="3675542"/>
            <a:ext cx="439987" cy="523479"/>
          </a:xfrm>
          <a:prstGeom prst="downArrow">
            <a:avLst/>
          </a:prstGeom>
          <a:gradFill>
            <a:gsLst>
              <a:gs pos="0">
                <a:schemeClr val="bg2">
                  <a:lumMod val="5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Flecha abajo"/>
          <p:cNvSpPr/>
          <p:nvPr/>
        </p:nvSpPr>
        <p:spPr>
          <a:xfrm rot="18973710">
            <a:off x="5025514" y="3623829"/>
            <a:ext cx="439987" cy="523479"/>
          </a:xfrm>
          <a:prstGeom prst="downArrow">
            <a:avLst/>
          </a:prstGeom>
          <a:gradFill>
            <a:gsLst>
              <a:gs pos="0">
                <a:schemeClr val="bg2">
                  <a:lumMod val="5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CuadroTexto"/>
          <p:cNvSpPr txBox="1"/>
          <p:nvPr/>
        </p:nvSpPr>
        <p:spPr>
          <a:xfrm>
            <a:off x="6904239" y="1259977"/>
            <a:ext cx="2160590" cy="1754326"/>
          </a:xfrm>
          <a:prstGeom prst="rect">
            <a:avLst/>
          </a:prstGeom>
          <a:gradFill>
            <a:gsLst>
              <a:gs pos="0">
                <a:schemeClr val="bg2">
                  <a:lumMod val="50000"/>
                </a:schemeClr>
              </a:gs>
              <a:gs pos="50000">
                <a:schemeClr val="accent1">
                  <a:tint val="44500"/>
                  <a:satMod val="160000"/>
                </a:schemeClr>
              </a:gs>
              <a:gs pos="100000">
                <a:schemeClr val="accent1">
                  <a:tint val="23500"/>
                  <a:satMod val="160000"/>
                </a:schemeClr>
              </a:gs>
            </a:gsLst>
            <a:lin ang="5400000" scaled="0"/>
          </a:gradFill>
          <a:ln w="25400">
            <a:solidFill>
              <a:schemeClr val="tx1"/>
            </a:solidFill>
          </a:ln>
        </p:spPr>
        <p:txBody>
          <a:bodyPr wrap="square" rtlCol="0">
            <a:spAutoFit/>
          </a:bodyPr>
          <a:lstStyle/>
          <a:p>
            <a:pPr algn="ctr"/>
            <a:r>
              <a:rPr lang="es-ES" b="1" dirty="0" smtClean="0"/>
              <a:t>ALGUNAS REACCIONES SOCIALES  contemporáneas al MOVIMIENTO DE JESÚS</a:t>
            </a:r>
            <a:endParaRPr lang="es-ES" b="1" dirty="0"/>
          </a:p>
        </p:txBody>
      </p:sp>
      <p:sp>
        <p:nvSpPr>
          <p:cNvPr id="18" name="17 Flecha izquierda"/>
          <p:cNvSpPr/>
          <p:nvPr/>
        </p:nvSpPr>
        <p:spPr>
          <a:xfrm>
            <a:off x="6300529" y="2137140"/>
            <a:ext cx="432048" cy="4247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Flecha izquierda"/>
          <p:cNvSpPr/>
          <p:nvPr/>
        </p:nvSpPr>
        <p:spPr>
          <a:xfrm rot="2378595">
            <a:off x="6386360" y="1337664"/>
            <a:ext cx="432048" cy="4247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Flecha izquierda"/>
          <p:cNvSpPr/>
          <p:nvPr/>
        </p:nvSpPr>
        <p:spPr>
          <a:xfrm rot="19897913">
            <a:off x="7671310" y="3042452"/>
            <a:ext cx="432048" cy="4247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1343943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592" y="610077"/>
            <a:ext cx="8424936" cy="4089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880" y="4725144"/>
            <a:ext cx="8440360" cy="2103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6330157" y="601308"/>
            <a:ext cx="1008112" cy="261610"/>
          </a:xfrm>
          <a:prstGeom prst="rect">
            <a:avLst/>
          </a:prstGeom>
          <a:solidFill>
            <a:srgbClr val="C0C0C0"/>
          </a:solidFill>
        </p:spPr>
        <p:txBody>
          <a:bodyPr wrap="square" rtlCol="0">
            <a:spAutoFit/>
          </a:bodyPr>
          <a:lstStyle/>
          <a:p>
            <a:r>
              <a:rPr lang="es-ES" sz="1100" b="1" dirty="0" smtClean="0"/>
              <a:t>GÉNERO</a:t>
            </a:r>
            <a:endParaRPr lang="es-ES" sz="1100" b="1" dirty="0"/>
          </a:p>
        </p:txBody>
      </p:sp>
      <p:sp>
        <p:nvSpPr>
          <p:cNvPr id="11" name="10 CuadroTexto"/>
          <p:cNvSpPr txBox="1"/>
          <p:nvPr/>
        </p:nvSpPr>
        <p:spPr>
          <a:xfrm>
            <a:off x="8426718" y="241817"/>
            <a:ext cx="576064" cy="369332"/>
          </a:xfrm>
          <a:prstGeom prst="rect">
            <a:avLst/>
          </a:prstGeom>
          <a:gradFill>
            <a:gsLst>
              <a:gs pos="0">
                <a:schemeClr val="bg2">
                  <a:lumMod val="5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s-ES" b="1" dirty="0" smtClean="0"/>
              <a:t>10</a:t>
            </a:r>
            <a:endParaRPr lang="es-ES" b="1" dirty="0"/>
          </a:p>
        </p:txBody>
      </p:sp>
      <p:sp>
        <p:nvSpPr>
          <p:cNvPr id="3" name="2 CuadroTexto"/>
          <p:cNvSpPr txBox="1"/>
          <p:nvPr/>
        </p:nvSpPr>
        <p:spPr>
          <a:xfrm>
            <a:off x="683568" y="188640"/>
            <a:ext cx="5832648" cy="369332"/>
          </a:xfrm>
          <a:prstGeom prst="rect">
            <a:avLst/>
          </a:prstGeom>
          <a:noFill/>
        </p:spPr>
        <p:txBody>
          <a:bodyPr wrap="square" rtlCol="0">
            <a:spAutoFit/>
          </a:bodyPr>
          <a:lstStyle/>
          <a:p>
            <a:pPr fontAlgn="t"/>
            <a:r>
              <a:rPr lang="es-ES" b="1" i="1" dirty="0"/>
              <a:t>LITERATURA CRISTIANA PRIMITIVA </a:t>
            </a:r>
            <a:r>
              <a:rPr lang="es-ES" b="1" dirty="0"/>
              <a:t>(según  R. Aguirre)</a:t>
            </a:r>
            <a:endParaRPr lang="es-ES" dirty="0"/>
          </a:p>
        </p:txBody>
      </p:sp>
    </p:spTree>
    <p:extLst>
      <p:ext uri="{BB962C8B-B14F-4D97-AF65-F5344CB8AC3E}">
        <p14:creationId xmlns:p14="http://schemas.microsoft.com/office/powerpoint/2010/main" val="86453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0470" y="548680"/>
            <a:ext cx="3943350"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441418" y="2132854"/>
            <a:ext cx="6408712" cy="4524315"/>
          </a:xfrm>
          <a:prstGeom prst="rect">
            <a:avLst/>
          </a:prstGeom>
          <a:noFill/>
        </p:spPr>
        <p:txBody>
          <a:bodyPr wrap="square" rtlCol="0">
            <a:spAutoFit/>
          </a:bodyPr>
          <a:lstStyle/>
          <a:p>
            <a:r>
              <a:rPr lang="es-ES" b="1" i="1" dirty="0" smtClean="0"/>
              <a:t>“El estudio histórico</a:t>
            </a:r>
          </a:p>
          <a:p>
            <a:pPr marL="285750" indent="-285750">
              <a:buFont typeface="Arial" panose="020B0604020202020204" pitchFamily="34" charset="0"/>
              <a:buChar char="•"/>
            </a:pPr>
            <a:r>
              <a:rPr lang="es-ES" b="1" i="1" dirty="0">
                <a:solidFill>
                  <a:srgbClr val="FF0000"/>
                </a:solidFill>
              </a:rPr>
              <a:t>n</a:t>
            </a:r>
            <a:r>
              <a:rPr lang="es-ES" b="1" i="1" dirty="0" smtClean="0">
                <a:solidFill>
                  <a:srgbClr val="FF0000"/>
                </a:solidFill>
              </a:rPr>
              <a:t>i</a:t>
            </a:r>
            <a:r>
              <a:rPr lang="es-ES" b="1" i="1" dirty="0" smtClean="0"/>
              <a:t> legitima </a:t>
            </a:r>
          </a:p>
          <a:p>
            <a:pPr marL="285750" indent="-285750">
              <a:buFont typeface="Arial" panose="020B0604020202020204" pitchFamily="34" charset="0"/>
              <a:buChar char="•"/>
            </a:pPr>
            <a:r>
              <a:rPr lang="es-ES" b="1" i="1" dirty="0" smtClean="0">
                <a:solidFill>
                  <a:srgbClr val="FF0000"/>
                </a:solidFill>
              </a:rPr>
              <a:t>ni</a:t>
            </a:r>
            <a:r>
              <a:rPr lang="es-ES" b="1" i="1" dirty="0" smtClean="0"/>
              <a:t> valida la fe,</a:t>
            </a:r>
          </a:p>
          <a:p>
            <a:pPr marL="285750" indent="-285750">
              <a:buFont typeface="Arial" panose="020B0604020202020204" pitchFamily="34" charset="0"/>
              <a:buChar char="•"/>
            </a:pPr>
            <a:r>
              <a:rPr lang="es-ES" b="1" i="1" dirty="0">
                <a:solidFill>
                  <a:srgbClr val="FF0000"/>
                </a:solidFill>
              </a:rPr>
              <a:t>p</a:t>
            </a:r>
            <a:r>
              <a:rPr lang="es-ES" b="1" i="1" dirty="0" smtClean="0">
                <a:solidFill>
                  <a:srgbClr val="FF0000"/>
                </a:solidFill>
              </a:rPr>
              <a:t>ero sí </a:t>
            </a:r>
          </a:p>
          <a:p>
            <a:pPr marL="742950" lvl="1" indent="-285750">
              <a:buFont typeface="Arial" panose="020B0604020202020204" pitchFamily="34" charset="0"/>
              <a:buChar char="•"/>
            </a:pPr>
            <a:r>
              <a:rPr lang="es-ES" b="1" i="1" dirty="0" smtClean="0"/>
              <a:t>descubre la relatividad de sus expresiones (tanto conceptuales como organizativas)</a:t>
            </a:r>
          </a:p>
          <a:p>
            <a:pPr marL="742950" lvl="1" indent="-285750">
              <a:buFont typeface="Arial" panose="020B0604020202020204" pitchFamily="34" charset="0"/>
              <a:buChar char="•"/>
            </a:pPr>
            <a:r>
              <a:rPr lang="es-ES" b="1" i="1" dirty="0" smtClean="0"/>
              <a:t>y nos hace ver posibilidades latentes del pasado, muchas veces sofocadas, que pueden enriquecer nuestro futuro.</a:t>
            </a:r>
          </a:p>
          <a:p>
            <a:endParaRPr lang="es-ES" b="1" i="1" dirty="0"/>
          </a:p>
          <a:p>
            <a:r>
              <a:rPr lang="es-ES" b="1" i="1" dirty="0" smtClean="0"/>
              <a:t>A un cristiano, el estudio riguroso de la historia de su propia tradición debe servirle </a:t>
            </a:r>
          </a:p>
          <a:p>
            <a:pPr marL="285750" indent="-285750">
              <a:buFont typeface="Arial" panose="020B0604020202020204" pitchFamily="34" charset="0"/>
              <a:buChar char="•"/>
            </a:pPr>
            <a:r>
              <a:rPr lang="es-ES" b="1" i="1" dirty="0">
                <a:solidFill>
                  <a:srgbClr val="FF0000"/>
                </a:solidFill>
              </a:rPr>
              <a:t>n</a:t>
            </a:r>
            <a:r>
              <a:rPr lang="es-ES" b="1" i="1" dirty="0" smtClean="0">
                <a:solidFill>
                  <a:srgbClr val="FF0000"/>
                </a:solidFill>
              </a:rPr>
              <a:t>o</a:t>
            </a:r>
            <a:r>
              <a:rPr lang="es-ES" b="1" i="1" dirty="0" smtClean="0"/>
              <a:t> de confirmación</a:t>
            </a:r>
          </a:p>
          <a:p>
            <a:pPr marL="285750" indent="-285750">
              <a:buFont typeface="Arial" panose="020B0604020202020204" pitchFamily="34" charset="0"/>
              <a:buChar char="•"/>
            </a:pPr>
            <a:r>
              <a:rPr lang="es-ES" b="1" i="1" dirty="0">
                <a:solidFill>
                  <a:srgbClr val="FF0000"/>
                </a:solidFill>
              </a:rPr>
              <a:t>s</a:t>
            </a:r>
            <a:r>
              <a:rPr lang="es-ES" b="1" i="1" dirty="0" smtClean="0">
                <a:solidFill>
                  <a:srgbClr val="FF0000"/>
                </a:solidFill>
              </a:rPr>
              <a:t>ino</a:t>
            </a:r>
            <a:r>
              <a:rPr lang="es-ES" b="1" i="1" dirty="0" smtClean="0"/>
              <a:t> de conversión”</a:t>
            </a:r>
          </a:p>
          <a:p>
            <a:pPr algn="r"/>
            <a:r>
              <a:rPr lang="es-ES" dirty="0" smtClean="0"/>
              <a:t>(A 1,10)</a:t>
            </a:r>
            <a:endParaRPr lang="es-ES" dirty="0"/>
          </a:p>
          <a:p>
            <a:pPr algn="r"/>
            <a:endParaRPr lang="es-ES" dirty="0"/>
          </a:p>
        </p:txBody>
      </p:sp>
      <p:sp>
        <p:nvSpPr>
          <p:cNvPr id="3" name="2 CuadroTexto"/>
          <p:cNvSpPr txBox="1"/>
          <p:nvPr/>
        </p:nvSpPr>
        <p:spPr>
          <a:xfrm>
            <a:off x="179512" y="188640"/>
            <a:ext cx="4608512" cy="132343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sz="3200" b="1" dirty="0" smtClean="0">
                <a:solidFill>
                  <a:schemeClr val="accent6">
                    <a:lumMod val="75000"/>
                  </a:schemeClr>
                </a:solidFill>
              </a:rPr>
              <a:t>ALGUNAS ANOTACIONES </a:t>
            </a:r>
          </a:p>
          <a:p>
            <a:pPr algn="ctr"/>
            <a:r>
              <a:rPr lang="es-ES" sz="2400" b="1" dirty="0" smtClean="0">
                <a:solidFill>
                  <a:schemeClr val="accent6">
                    <a:lumMod val="75000"/>
                  </a:schemeClr>
                </a:solidFill>
              </a:rPr>
              <a:t>SOBRE LOS ORÍGENES </a:t>
            </a:r>
          </a:p>
          <a:p>
            <a:pPr algn="ctr"/>
            <a:r>
              <a:rPr lang="es-ES" sz="2400" b="1" dirty="0" smtClean="0">
                <a:solidFill>
                  <a:schemeClr val="accent6">
                    <a:lumMod val="75000"/>
                  </a:schemeClr>
                </a:solidFill>
              </a:rPr>
              <a:t>DEL CRISTIANISMO</a:t>
            </a:r>
            <a:endParaRPr lang="es-ES" sz="2400" b="1" dirty="0">
              <a:solidFill>
                <a:schemeClr val="accent6">
                  <a:lumMod val="75000"/>
                </a:schemeClr>
              </a:solidFill>
            </a:endParaRPr>
          </a:p>
        </p:txBody>
      </p:sp>
      <p:sp>
        <p:nvSpPr>
          <p:cNvPr id="5" name="4 CuadroTexto"/>
          <p:cNvSpPr txBox="1"/>
          <p:nvPr/>
        </p:nvSpPr>
        <p:spPr>
          <a:xfrm>
            <a:off x="5508104" y="1917315"/>
            <a:ext cx="2684053" cy="646331"/>
          </a:xfrm>
          <a:prstGeom prst="rect">
            <a:avLst/>
          </a:prstGeom>
          <a:noFill/>
        </p:spPr>
        <p:txBody>
          <a:bodyPr wrap="square" rtlCol="0">
            <a:spAutoFit/>
          </a:bodyPr>
          <a:lstStyle/>
          <a:p>
            <a:pPr algn="ctr"/>
            <a:r>
              <a:rPr lang="es-ES" b="1" dirty="0" smtClean="0">
                <a:solidFill>
                  <a:schemeClr val="bg1"/>
                </a:solidFill>
                <a:latin typeface="Tahoma" panose="020B0604030504040204" pitchFamily="34" charset="0"/>
                <a:ea typeface="Tahoma" panose="020B0604030504040204" pitchFamily="34" charset="0"/>
                <a:cs typeface="Tahoma" panose="020B0604030504040204" pitchFamily="34" charset="0"/>
              </a:rPr>
              <a:t>APROXIMACIÓN</a:t>
            </a:r>
          </a:p>
          <a:p>
            <a:pPr algn="ctr"/>
            <a:r>
              <a:rPr lang="es-ES" b="1" dirty="0" smtClean="0">
                <a:solidFill>
                  <a:schemeClr val="bg1"/>
                </a:solidFill>
                <a:latin typeface="Tahoma" panose="020B0604030504040204" pitchFamily="34" charset="0"/>
                <a:ea typeface="Tahoma" panose="020B0604030504040204" pitchFamily="34" charset="0"/>
                <a:cs typeface="Tahoma" panose="020B0604030504040204" pitchFamily="34" charset="0"/>
              </a:rPr>
              <a:t>SOCIO-HISTÓRICA</a:t>
            </a:r>
            <a:endParaRPr lang="es-E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497095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92696"/>
            <a:ext cx="8280920"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392" y="3068960"/>
            <a:ext cx="8322079" cy="3789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030" y="260648"/>
            <a:ext cx="8257434"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05394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0"/>
            <a:ext cx="8424936" cy="421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6156176" y="4651297"/>
            <a:ext cx="2664296" cy="369332"/>
          </a:xfrm>
          <a:prstGeom prst="rect">
            <a:avLst/>
          </a:prstGeom>
          <a:noFill/>
        </p:spPr>
        <p:txBody>
          <a:bodyPr wrap="square" rtlCol="0">
            <a:spAutoFit/>
          </a:bodyPr>
          <a:lstStyle/>
          <a:p>
            <a:r>
              <a:rPr lang="es-ES" dirty="0" smtClean="0"/>
              <a:t>Cfr. </a:t>
            </a:r>
            <a:r>
              <a:rPr lang="es-ES" dirty="0" smtClean="0">
                <a:hlinkClick r:id="rId3"/>
              </a:rPr>
              <a:t>proyectojesus.es</a:t>
            </a:r>
            <a:endParaRPr lang="es-ES" dirty="0"/>
          </a:p>
        </p:txBody>
      </p:sp>
      <p:graphicFrame>
        <p:nvGraphicFramePr>
          <p:cNvPr id="7" name="6 Tabla"/>
          <p:cNvGraphicFramePr>
            <a:graphicFrameLocks noGrp="1"/>
          </p:cNvGraphicFramePr>
          <p:nvPr>
            <p:extLst>
              <p:ext uri="{D42A27DB-BD31-4B8C-83A1-F6EECF244321}">
                <p14:modId xmlns:p14="http://schemas.microsoft.com/office/powerpoint/2010/main" val="3353853022"/>
              </p:ext>
            </p:extLst>
          </p:nvPr>
        </p:nvGraphicFramePr>
        <p:xfrm>
          <a:off x="395536" y="4642869"/>
          <a:ext cx="5747347" cy="548640"/>
        </p:xfrm>
        <a:graphic>
          <a:graphicData uri="http://schemas.openxmlformats.org/drawingml/2006/table">
            <a:tbl>
              <a:tblPr/>
              <a:tblGrid>
                <a:gridCol w="4163172"/>
                <a:gridCol w="504056"/>
                <a:gridCol w="1080119"/>
              </a:tblGrid>
              <a:tr h="0">
                <a:tc>
                  <a:txBody>
                    <a:bodyPr/>
                    <a:lstStyle/>
                    <a:p>
                      <a:pPr algn="ctr"/>
                      <a:r>
                        <a:rPr lang="es-ES" b="1" i="1" dirty="0">
                          <a:solidFill>
                            <a:srgbClr val="0000FF"/>
                          </a:solidFill>
                          <a:effectLst/>
                          <a:latin typeface="Arial"/>
                        </a:rPr>
                        <a:t>LITERATURA CRISTIANA PRIMITIVA </a:t>
                      </a:r>
                      <a:r>
                        <a:rPr lang="es-ES" b="1" dirty="0">
                          <a:solidFill>
                            <a:srgbClr val="0000FF"/>
                          </a:solidFill>
                          <a:effectLst/>
                          <a:latin typeface="Arial"/>
                        </a:rPr>
                        <a:t>(según R. Aguirre)</a:t>
                      </a:r>
                      <a:endParaRPr lang="es-ES" dirty="0">
                        <a:effectLst/>
                      </a:endParaRPr>
                    </a:p>
                  </a:txBody>
                  <a:tcPr marL="0" marR="0" marT="0" marB="0">
                    <a:lnL>
                      <a:noFill/>
                    </a:lnL>
                    <a:lnR>
                      <a:noFill/>
                    </a:lnR>
                    <a:lnT>
                      <a:noFill/>
                    </a:lnT>
                    <a:lnB>
                      <a:noFill/>
                    </a:lnB>
                  </a:tcPr>
                </a:tc>
                <a:tc>
                  <a:txBody>
                    <a:bodyPr/>
                    <a:lstStyle/>
                    <a:p>
                      <a:pPr algn="l"/>
                      <a:r>
                        <a:rPr lang="es-ES" dirty="0">
                          <a:effectLst/>
                        </a:rPr>
                        <a:t> </a:t>
                      </a:r>
                    </a:p>
                  </a:txBody>
                  <a:tcPr marL="0" marR="0" marT="0" marB="0">
                    <a:lnL>
                      <a:noFill/>
                    </a:lnL>
                    <a:lnR>
                      <a:noFill/>
                    </a:lnR>
                    <a:lnT>
                      <a:noFill/>
                    </a:lnT>
                    <a:lnB>
                      <a:noFill/>
                    </a:lnB>
                    <a:solidFill>
                      <a:srgbClr val="800080"/>
                    </a:solidFill>
                  </a:tcPr>
                </a:tc>
                <a:tc>
                  <a:txBody>
                    <a:bodyPr/>
                    <a:lstStyle/>
                    <a:p>
                      <a:pPr algn="l"/>
                      <a:r>
                        <a:rPr lang="es-ES" b="1" dirty="0">
                          <a:effectLst/>
                          <a:latin typeface="Arial"/>
                        </a:rPr>
                        <a:t> = Libro </a:t>
                      </a:r>
                      <a:r>
                        <a:rPr lang="es-ES" b="1" dirty="0" smtClean="0">
                          <a:effectLst/>
                          <a:latin typeface="Arial"/>
                        </a:rPr>
                        <a:t>   canónico</a:t>
                      </a:r>
                      <a:endParaRPr lang="es-ES" dirty="0">
                        <a:effectLst/>
                      </a:endParaRPr>
                    </a:p>
                  </a:txBody>
                  <a:tcPr marL="0" marR="0" marT="0" marB="0">
                    <a:lnL>
                      <a:noFill/>
                    </a:lnL>
                    <a:lnR>
                      <a:noFill/>
                    </a:lnR>
                    <a:lnT>
                      <a:noFill/>
                    </a:lnT>
                    <a:lnB>
                      <a:noFill/>
                    </a:lnB>
                  </a:tcPr>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296878158"/>
              </p:ext>
            </p:extLst>
          </p:nvPr>
        </p:nvGraphicFramePr>
        <p:xfrm>
          <a:off x="387474" y="5301208"/>
          <a:ext cx="8686800" cy="1097280"/>
        </p:xfrm>
        <a:graphic>
          <a:graphicData uri="http://schemas.openxmlformats.org/drawingml/2006/table">
            <a:tbl>
              <a:tblPr/>
              <a:tblGrid>
                <a:gridCol w="8686800"/>
              </a:tblGrid>
              <a:tr h="0">
                <a:tc>
                  <a:txBody>
                    <a:bodyPr/>
                    <a:lstStyle/>
                    <a:p>
                      <a:pPr algn="ctr">
                        <a:spcAft>
                          <a:spcPts val="0"/>
                        </a:spcAft>
                      </a:pPr>
                      <a:r>
                        <a:rPr lang="es-ES" b="1" i="1" dirty="0">
                          <a:effectLst/>
                          <a:latin typeface="Arial"/>
                        </a:rPr>
                        <a:t> (En este cuadro se recogen los resultados de las últimas investigaciones. No todos los investigadores coinciden en estas dataciones. De todas formas, hay que ser consciente de la importancia, sólo relativa, que tiene la exactitud de estos datos. Globalmente y con bastante certeza son datos aceptables )</a:t>
                      </a:r>
                      <a:endParaRPr lang="es-ES" dirty="0">
                        <a:effectLst/>
                      </a:endParaRPr>
                    </a:p>
                  </a:txBody>
                  <a:tcPr marL="0" marR="0" marT="0" marB="0">
                    <a:lnL>
                      <a:noFill/>
                    </a:lnL>
                    <a:lnR>
                      <a:noFill/>
                    </a:lnR>
                    <a:lnT>
                      <a:noFill/>
                    </a:lnT>
                    <a:lnB>
                      <a:noFill/>
                    </a:lnB>
                  </a:tcPr>
                </a:tc>
              </a:tr>
            </a:tbl>
          </a:graphicData>
        </a:graphic>
      </p:graphicFrame>
      <p:graphicFrame>
        <p:nvGraphicFramePr>
          <p:cNvPr id="2" name="1 Tabla"/>
          <p:cNvGraphicFramePr>
            <a:graphicFrameLocks noGrp="1"/>
          </p:cNvGraphicFramePr>
          <p:nvPr>
            <p:extLst>
              <p:ext uri="{D42A27DB-BD31-4B8C-83A1-F6EECF244321}">
                <p14:modId xmlns:p14="http://schemas.microsoft.com/office/powerpoint/2010/main" val="3995141975"/>
              </p:ext>
            </p:extLst>
          </p:nvPr>
        </p:nvGraphicFramePr>
        <p:xfrm>
          <a:off x="414171" y="4280457"/>
          <a:ext cx="8406300" cy="370840"/>
        </p:xfrm>
        <a:graphic>
          <a:graphicData uri="http://schemas.openxmlformats.org/drawingml/2006/table">
            <a:tbl>
              <a:tblPr firstRow="1" bandRow="1">
                <a:tableStyleId>{5C22544A-7EE6-4342-B048-85BDC9FD1C3A}</a:tableStyleId>
              </a:tblPr>
              <a:tblGrid>
                <a:gridCol w="485421"/>
                <a:gridCol w="1512168"/>
                <a:gridCol w="1872208"/>
                <a:gridCol w="1008112"/>
                <a:gridCol w="1152128"/>
                <a:gridCol w="2376263"/>
              </a:tblGrid>
              <a:tr h="370840">
                <a:tc>
                  <a:txBody>
                    <a:bodyPr/>
                    <a:lstStyle/>
                    <a:p>
                      <a:endParaRPr lang="es-ES" dirty="0"/>
                    </a:p>
                  </a:txBody>
                  <a:tcPr/>
                </a:tc>
                <a:tc>
                  <a:txBody>
                    <a:bodyPr/>
                    <a:lstStyle/>
                    <a:p>
                      <a:r>
                        <a:rPr lang="es-ES" dirty="0" smtClean="0"/>
                        <a:t>Libro</a:t>
                      </a:r>
                      <a:endParaRPr lang="es-ES" dirty="0"/>
                    </a:p>
                  </a:txBody>
                  <a:tcPr/>
                </a:tc>
                <a:tc>
                  <a:txBody>
                    <a:bodyPr/>
                    <a:lstStyle/>
                    <a:p>
                      <a:r>
                        <a:rPr lang="es-ES" dirty="0" smtClean="0"/>
                        <a:t>Autor</a:t>
                      </a:r>
                      <a:endParaRPr lang="es-ES" dirty="0"/>
                    </a:p>
                  </a:txBody>
                  <a:tcPr/>
                </a:tc>
                <a:tc>
                  <a:txBody>
                    <a:bodyPr/>
                    <a:lstStyle/>
                    <a:p>
                      <a:r>
                        <a:rPr lang="es-ES" dirty="0" smtClean="0"/>
                        <a:t>Fecha</a:t>
                      </a:r>
                      <a:endParaRPr lang="es-ES" dirty="0"/>
                    </a:p>
                  </a:txBody>
                  <a:tcPr/>
                </a:tc>
                <a:tc>
                  <a:txBody>
                    <a:bodyPr/>
                    <a:lstStyle/>
                    <a:p>
                      <a:r>
                        <a:rPr lang="es-ES" dirty="0" smtClean="0"/>
                        <a:t>Zona</a:t>
                      </a:r>
                      <a:endParaRPr lang="es-ES" dirty="0"/>
                    </a:p>
                  </a:txBody>
                  <a:tcPr/>
                </a:tc>
                <a:tc>
                  <a:txBody>
                    <a:bodyPr/>
                    <a:lstStyle/>
                    <a:p>
                      <a:r>
                        <a:rPr lang="es-ES" dirty="0" smtClean="0"/>
                        <a:t>Género literario</a:t>
                      </a:r>
                      <a:endParaRPr lang="es-ES" dirty="0"/>
                    </a:p>
                  </a:txBody>
                  <a:tcPr/>
                </a:tc>
              </a:tr>
            </a:tbl>
          </a:graphicData>
        </a:graphic>
      </p:graphicFrame>
    </p:spTree>
    <p:extLst>
      <p:ext uri="{BB962C8B-B14F-4D97-AF65-F5344CB8AC3E}">
        <p14:creationId xmlns:p14="http://schemas.microsoft.com/office/powerpoint/2010/main" val="28936250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www.proyectojesus.es/PJesus_CD2/proyecto_jesus/01_INFORMACION/cronologiaescritosneotestamentari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92696"/>
            <a:ext cx="8568952" cy="5904656"/>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1763688" y="141716"/>
            <a:ext cx="6264696" cy="369332"/>
          </a:xfrm>
          <a:prstGeom prst="rect">
            <a:avLst/>
          </a:prstGeom>
          <a:noFill/>
        </p:spPr>
        <p:txBody>
          <a:bodyPr wrap="square" rtlCol="0">
            <a:spAutoFit/>
          </a:bodyPr>
          <a:lstStyle/>
          <a:p>
            <a:r>
              <a:rPr lang="es-ES" b="1" i="1" dirty="0" smtClean="0">
                <a:solidFill>
                  <a:schemeClr val="accent6">
                    <a:lumMod val="75000"/>
                  </a:schemeClr>
                </a:solidFill>
              </a:rPr>
              <a:t>FECHAS APROXIMADAS de REDACCIÓN  de los LIBROS N.T</a:t>
            </a:r>
            <a:r>
              <a:rPr lang="es-ES" dirty="0" smtClean="0">
                <a:solidFill>
                  <a:schemeClr val="accent6">
                    <a:lumMod val="75000"/>
                  </a:schemeClr>
                </a:solidFill>
              </a:rPr>
              <a:t>.</a:t>
            </a:r>
            <a:endParaRPr lang="es-ES" dirty="0">
              <a:solidFill>
                <a:schemeClr val="accent6">
                  <a:lumMod val="75000"/>
                </a:schemeClr>
              </a:solidFill>
            </a:endParaRPr>
          </a:p>
        </p:txBody>
      </p:sp>
      <p:sp>
        <p:nvSpPr>
          <p:cNvPr id="5" name="4 CuadroTexto"/>
          <p:cNvSpPr txBox="1"/>
          <p:nvPr/>
        </p:nvSpPr>
        <p:spPr>
          <a:xfrm>
            <a:off x="8460432" y="140253"/>
            <a:ext cx="467544"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b="1" dirty="0" smtClean="0"/>
              <a:t>11</a:t>
            </a:r>
            <a:endParaRPr lang="es-ES" b="1" dirty="0"/>
          </a:p>
        </p:txBody>
      </p:sp>
      <p:sp>
        <p:nvSpPr>
          <p:cNvPr id="2" name="1 Rectángulo"/>
          <p:cNvSpPr/>
          <p:nvPr/>
        </p:nvSpPr>
        <p:spPr>
          <a:xfrm>
            <a:off x="4067944" y="836712"/>
            <a:ext cx="3744416"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4067944" y="5121188"/>
            <a:ext cx="3744416" cy="1080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9103397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8352928"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3 Tabla"/>
          <p:cNvGraphicFramePr>
            <a:graphicFrameLocks noGrp="1"/>
          </p:cNvGraphicFramePr>
          <p:nvPr>
            <p:extLst>
              <p:ext uri="{D42A27DB-BD31-4B8C-83A1-F6EECF244321}">
                <p14:modId xmlns:p14="http://schemas.microsoft.com/office/powerpoint/2010/main" val="2094348628"/>
              </p:ext>
            </p:extLst>
          </p:nvPr>
        </p:nvGraphicFramePr>
        <p:xfrm>
          <a:off x="467544" y="5949280"/>
          <a:ext cx="8355910" cy="640080"/>
        </p:xfrm>
        <a:graphic>
          <a:graphicData uri="http://schemas.openxmlformats.org/drawingml/2006/table">
            <a:tbl>
              <a:tblPr firstRow="1" bandRow="1">
                <a:tableStyleId>{5C22544A-7EE6-4342-B048-85BDC9FD1C3A}</a:tableStyleId>
              </a:tblPr>
              <a:tblGrid>
                <a:gridCol w="1656184"/>
                <a:gridCol w="1321807"/>
                <a:gridCol w="1338410"/>
                <a:gridCol w="1659083"/>
                <a:gridCol w="1287909"/>
                <a:gridCol w="1092517"/>
              </a:tblGrid>
              <a:tr h="370840">
                <a:tc>
                  <a:txBody>
                    <a:bodyPr/>
                    <a:lstStyle/>
                    <a:p>
                      <a:r>
                        <a:rPr lang="es-ES" dirty="0" smtClean="0"/>
                        <a:t>AUTOR</a:t>
                      </a:r>
                      <a:endParaRPr lang="es-ES" dirty="0"/>
                    </a:p>
                  </a:txBody>
                  <a:tcPr/>
                </a:tc>
                <a:tc>
                  <a:txBody>
                    <a:bodyPr/>
                    <a:lstStyle/>
                    <a:p>
                      <a:r>
                        <a:rPr lang="es-ES" dirty="0" smtClean="0"/>
                        <a:t>LIBRO</a:t>
                      </a:r>
                      <a:endParaRPr lang="es-ES" dirty="0"/>
                    </a:p>
                  </a:txBody>
                  <a:tcPr/>
                </a:tc>
                <a:tc>
                  <a:txBody>
                    <a:bodyPr/>
                    <a:lstStyle/>
                    <a:p>
                      <a:r>
                        <a:rPr lang="es-ES" dirty="0" smtClean="0"/>
                        <a:t>FECHA</a:t>
                      </a:r>
                      <a:endParaRPr lang="es-ES" dirty="0"/>
                    </a:p>
                  </a:txBody>
                  <a:tcPr/>
                </a:tc>
                <a:tc>
                  <a:txBody>
                    <a:bodyPr/>
                    <a:lstStyle/>
                    <a:p>
                      <a:r>
                        <a:rPr lang="es-ES" dirty="0" smtClean="0"/>
                        <a:t>Copias más  antiguas</a:t>
                      </a:r>
                      <a:endParaRPr lang="es-ES" dirty="0"/>
                    </a:p>
                  </a:txBody>
                  <a:tcPr/>
                </a:tc>
                <a:tc>
                  <a:txBody>
                    <a:bodyPr/>
                    <a:lstStyle/>
                    <a:p>
                      <a:r>
                        <a:rPr lang="es-ES" dirty="0" smtClean="0"/>
                        <a:t>Brecha temporal</a:t>
                      </a:r>
                      <a:endParaRPr lang="es-ES" dirty="0"/>
                    </a:p>
                  </a:txBody>
                  <a:tcPr/>
                </a:tc>
                <a:tc>
                  <a:txBody>
                    <a:bodyPr/>
                    <a:lstStyle/>
                    <a:p>
                      <a:r>
                        <a:rPr lang="es-ES" dirty="0" smtClean="0"/>
                        <a:t>Nº de copias</a:t>
                      </a:r>
                      <a:endParaRPr lang="es-ES" dirty="0"/>
                    </a:p>
                  </a:txBody>
                  <a:tcPr/>
                </a:tc>
              </a:tr>
            </a:tbl>
          </a:graphicData>
        </a:graphic>
      </p:graphicFrame>
      <p:sp>
        <p:nvSpPr>
          <p:cNvPr id="5" name="4 CuadroTexto"/>
          <p:cNvSpPr txBox="1"/>
          <p:nvPr/>
        </p:nvSpPr>
        <p:spPr>
          <a:xfrm>
            <a:off x="6084168" y="107340"/>
            <a:ext cx="2664296" cy="369332"/>
          </a:xfrm>
          <a:prstGeom prst="rect">
            <a:avLst/>
          </a:prstGeom>
          <a:noFill/>
        </p:spPr>
        <p:txBody>
          <a:bodyPr wrap="square" rtlCol="0">
            <a:spAutoFit/>
          </a:bodyPr>
          <a:lstStyle/>
          <a:p>
            <a:r>
              <a:rPr lang="es-ES" dirty="0" smtClean="0"/>
              <a:t>Cfr. </a:t>
            </a:r>
            <a:r>
              <a:rPr lang="es-ES" dirty="0" smtClean="0">
                <a:hlinkClick r:id="rId3"/>
              </a:rPr>
              <a:t>proyectojesus.es</a:t>
            </a:r>
            <a:endParaRPr lang="es-ES" dirty="0"/>
          </a:p>
        </p:txBody>
      </p:sp>
      <p:sp>
        <p:nvSpPr>
          <p:cNvPr id="6" name="5 CuadroTexto"/>
          <p:cNvSpPr txBox="1"/>
          <p:nvPr/>
        </p:nvSpPr>
        <p:spPr>
          <a:xfrm>
            <a:off x="8460432" y="97948"/>
            <a:ext cx="576064"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b="1" dirty="0" smtClean="0"/>
              <a:t>12</a:t>
            </a:r>
            <a:endParaRPr lang="es-ES" b="1" dirty="0"/>
          </a:p>
        </p:txBody>
      </p:sp>
      <p:sp>
        <p:nvSpPr>
          <p:cNvPr id="7" name="6 CuadroTexto"/>
          <p:cNvSpPr txBox="1"/>
          <p:nvPr/>
        </p:nvSpPr>
        <p:spPr>
          <a:xfrm>
            <a:off x="467544" y="97948"/>
            <a:ext cx="5328592" cy="369332"/>
          </a:xfrm>
          <a:prstGeom prst="rect">
            <a:avLst/>
          </a:prstGeom>
          <a:noFill/>
        </p:spPr>
        <p:txBody>
          <a:bodyPr wrap="square" rtlCol="0">
            <a:spAutoFit/>
          </a:bodyPr>
          <a:lstStyle/>
          <a:p>
            <a:r>
              <a:rPr lang="es-ES" b="1" dirty="0" smtClean="0">
                <a:solidFill>
                  <a:schemeClr val="accent6">
                    <a:lumMod val="75000"/>
                  </a:schemeClr>
                </a:solidFill>
              </a:rPr>
              <a:t>DOCUMENTOS  - COPIAS  DEL NUEVO TESTAMENTO</a:t>
            </a:r>
            <a:endParaRPr lang="es-ES" b="1" dirty="0">
              <a:solidFill>
                <a:schemeClr val="accent6">
                  <a:lumMod val="75000"/>
                </a:schemeClr>
              </a:solidFill>
            </a:endParaRPr>
          </a:p>
        </p:txBody>
      </p:sp>
      <p:sp>
        <p:nvSpPr>
          <p:cNvPr id="2" name="1 Flecha derecha"/>
          <p:cNvSpPr/>
          <p:nvPr/>
        </p:nvSpPr>
        <p:spPr>
          <a:xfrm>
            <a:off x="179512" y="5301208"/>
            <a:ext cx="1008112" cy="432048"/>
          </a:xfrm>
          <a:prstGeom prs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1478983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se3.mm.bing.net/th?id=OIP.ywto3Mh_10UoZAL7jfs3fAAAAA&amp;pid=Api&amp;P=0&amp;h=1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16632"/>
            <a:ext cx="3284984" cy="1512168"/>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322312" y="1052736"/>
            <a:ext cx="8686800" cy="4525963"/>
          </a:xfrm>
        </p:spPr>
        <p:txBody>
          <a:bodyPr>
            <a:normAutofit fontScale="85000" lnSpcReduction="20000"/>
          </a:bodyPr>
          <a:lstStyle/>
          <a:p>
            <a:r>
              <a:rPr lang="es-ES" sz="2200" b="1" dirty="0" smtClean="0">
                <a:latin typeface="+mj-lt"/>
              </a:rPr>
              <a:t>Para el creyente cristiano l</a:t>
            </a:r>
            <a:r>
              <a:rPr lang="es-ES" sz="2200" b="1" dirty="0" smtClean="0"/>
              <a:t>a revelación </a:t>
            </a:r>
          </a:p>
          <a:p>
            <a:pPr marL="0" indent="0">
              <a:buNone/>
            </a:pPr>
            <a:r>
              <a:rPr lang="es-ES" sz="2200" b="1" dirty="0" smtClean="0"/>
              <a:t>     no se da en estado puro y abstracto </a:t>
            </a:r>
          </a:p>
          <a:p>
            <a:pPr marL="0" indent="0">
              <a:buNone/>
            </a:pPr>
            <a:r>
              <a:rPr lang="es-ES" sz="2200" b="1" dirty="0"/>
              <a:t> </a:t>
            </a:r>
            <a:r>
              <a:rPr lang="es-ES" sz="2200" b="1" dirty="0" smtClean="0"/>
              <a:t>    sino </a:t>
            </a:r>
            <a:r>
              <a:rPr lang="es-ES" sz="2200" b="1" i="1" dirty="0" smtClean="0">
                <a:solidFill>
                  <a:schemeClr val="accent6">
                    <a:lumMod val="75000"/>
                  </a:schemeClr>
                </a:solidFill>
              </a:rPr>
              <a:t>situada históricamente </a:t>
            </a:r>
            <a:r>
              <a:rPr lang="es-ES" sz="2200" b="1" dirty="0" smtClean="0"/>
              <a:t>y de modo condicionado y limitado</a:t>
            </a:r>
          </a:p>
          <a:p>
            <a:pPr lvl="1"/>
            <a:endParaRPr lang="es-ES" sz="1800" b="1" dirty="0"/>
          </a:p>
          <a:p>
            <a:r>
              <a:rPr lang="es-ES" sz="2200" b="1" dirty="0" smtClean="0"/>
              <a:t>La </a:t>
            </a:r>
            <a:r>
              <a:rPr lang="es-ES" sz="2200" b="1" dirty="0" smtClean="0">
                <a:latin typeface="+mj-lt"/>
              </a:rPr>
              <a:t>Biblia</a:t>
            </a:r>
            <a:r>
              <a:rPr lang="es-ES" sz="2200" b="1" dirty="0" smtClean="0"/>
              <a:t> da testimonio de la revelación de Dios a través de la fe presente </a:t>
            </a:r>
            <a:r>
              <a:rPr lang="es-ES" sz="2200" b="1" i="1" dirty="0" smtClean="0">
                <a:solidFill>
                  <a:schemeClr val="accent6">
                    <a:lumMod val="75000"/>
                  </a:schemeClr>
                </a:solidFill>
              </a:rPr>
              <a:t>en la confesión y en la vida de diversas comunidades</a:t>
            </a:r>
            <a:r>
              <a:rPr lang="es-ES" sz="2200" b="1" dirty="0" smtClean="0"/>
              <a:t>.  “La revelación está en vasijas de barro”.</a:t>
            </a:r>
          </a:p>
          <a:p>
            <a:pPr marL="0" indent="0">
              <a:buNone/>
            </a:pPr>
            <a:endParaRPr lang="es-ES" sz="2200" b="1" dirty="0" smtClean="0"/>
          </a:p>
          <a:p>
            <a:r>
              <a:rPr lang="es-ES" sz="2200" b="1" dirty="0" smtClean="0"/>
              <a:t>“La </a:t>
            </a:r>
            <a:r>
              <a:rPr lang="es-ES" sz="2400" b="1" dirty="0" smtClean="0">
                <a:latin typeface="Arial" panose="020B0604020202020204" pitchFamily="34" charset="0"/>
                <a:cs typeface="Arial" panose="020B0604020202020204" pitchFamily="34" charset="0"/>
              </a:rPr>
              <a:t>fe</a:t>
            </a:r>
            <a:r>
              <a:rPr lang="es-ES" sz="2200" b="1" dirty="0" smtClean="0"/>
              <a:t> supone una cierta interpretación de la </a:t>
            </a:r>
          </a:p>
          <a:p>
            <a:pPr marL="0" indent="0">
              <a:buNone/>
            </a:pPr>
            <a:r>
              <a:rPr lang="es-ES" sz="2200" b="1" dirty="0" smtClean="0"/>
              <a:t>historia, pero </a:t>
            </a:r>
            <a:r>
              <a:rPr lang="es-ES" sz="2200" b="1" i="1" dirty="0" smtClean="0">
                <a:solidFill>
                  <a:schemeClr val="accent6">
                    <a:lumMod val="75000"/>
                  </a:schemeClr>
                </a:solidFill>
              </a:rPr>
              <a:t>respetando escrupulosamente los datos </a:t>
            </a:r>
          </a:p>
          <a:p>
            <a:pPr marL="0" indent="0">
              <a:buNone/>
            </a:pPr>
            <a:r>
              <a:rPr lang="es-ES" sz="2200" b="1" i="1" dirty="0" smtClean="0">
                <a:solidFill>
                  <a:schemeClr val="accent6">
                    <a:lumMod val="75000"/>
                  </a:schemeClr>
                </a:solidFill>
              </a:rPr>
              <a:t>que el historiador </a:t>
            </a:r>
            <a:r>
              <a:rPr lang="es-ES" sz="2200" b="1" dirty="0" smtClean="0"/>
              <a:t>con sus métodos científicos puede </a:t>
            </a:r>
          </a:p>
          <a:p>
            <a:pPr marL="0" indent="0">
              <a:buNone/>
            </a:pPr>
            <a:r>
              <a:rPr lang="es-ES" sz="2200" b="1" dirty="0" smtClean="0"/>
              <a:t>descubrir”  (A1,25)</a:t>
            </a:r>
          </a:p>
          <a:p>
            <a:pPr marL="0" indent="0">
              <a:buNone/>
            </a:pPr>
            <a:endParaRPr lang="es-ES" sz="2200" b="1" dirty="0" smtClean="0"/>
          </a:p>
          <a:p>
            <a:r>
              <a:rPr lang="es-ES" sz="2200" b="1" dirty="0" smtClean="0"/>
              <a:t>Para el creyente la experiencia de Dios </a:t>
            </a:r>
            <a:r>
              <a:rPr lang="es-ES" sz="2200" b="1" i="1" dirty="0" smtClean="0">
                <a:solidFill>
                  <a:schemeClr val="accent6">
                    <a:lumMod val="75000"/>
                  </a:schemeClr>
                </a:solidFill>
              </a:rPr>
              <a:t>desborda </a:t>
            </a:r>
          </a:p>
          <a:p>
            <a:pPr marL="0" indent="0">
              <a:buNone/>
            </a:pPr>
            <a:r>
              <a:rPr lang="es-ES" sz="2200" b="1" i="1" dirty="0" smtClean="0">
                <a:solidFill>
                  <a:schemeClr val="accent6">
                    <a:lumMod val="75000"/>
                  </a:schemeClr>
                </a:solidFill>
              </a:rPr>
              <a:t>toda formulación y toda organización</a:t>
            </a:r>
            <a:r>
              <a:rPr lang="es-ES" sz="2200" b="1" dirty="0" smtClean="0"/>
              <a:t>, hasta las que sean tenidas por más sagradas.</a:t>
            </a:r>
            <a:endParaRPr lang="es-ES" sz="2200" b="1" dirty="0"/>
          </a:p>
        </p:txBody>
      </p:sp>
      <p:sp>
        <p:nvSpPr>
          <p:cNvPr id="4" name="3 CuadroTexto"/>
          <p:cNvSpPr txBox="1"/>
          <p:nvPr/>
        </p:nvSpPr>
        <p:spPr>
          <a:xfrm>
            <a:off x="5004048" y="198577"/>
            <a:ext cx="50405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b="1" dirty="0" smtClean="0"/>
              <a:t>13</a:t>
            </a:r>
            <a:endParaRPr lang="es-ES" b="1"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01" y="5517232"/>
            <a:ext cx="8901608"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rot="21244245">
            <a:off x="144332" y="213966"/>
            <a:ext cx="4608512" cy="707886"/>
          </a:xfrm>
          <a:prstGeom prst="rect">
            <a:avLst/>
          </a:prstGeom>
          <a:noFill/>
        </p:spPr>
        <p:txBody>
          <a:bodyPr wrap="square" rtlCol="0">
            <a:spAutoFit/>
          </a:bodyPr>
          <a:lstStyle/>
          <a:p>
            <a:r>
              <a:rPr lang="es-ES" sz="2000" b="1" dirty="0" smtClean="0"/>
              <a:t>DIOS SE REVELA EN LA HISTORIA</a:t>
            </a:r>
          </a:p>
          <a:p>
            <a:r>
              <a:rPr lang="es-ES" sz="2000" b="1" dirty="0" smtClean="0"/>
              <a:t>&gt;&gt;&gt; </a:t>
            </a:r>
            <a:r>
              <a:rPr lang="es-ES" sz="1600" b="1" dirty="0" smtClean="0"/>
              <a:t>HISTORICIDAD DE LA REVELACIÓN</a:t>
            </a:r>
            <a:endParaRPr lang="es-ES" sz="2000" b="1" dirty="0"/>
          </a:p>
        </p:txBody>
      </p:sp>
      <p:sp>
        <p:nvSpPr>
          <p:cNvPr id="2" name="1 CuadroTexto"/>
          <p:cNvSpPr txBox="1"/>
          <p:nvPr/>
        </p:nvSpPr>
        <p:spPr>
          <a:xfrm>
            <a:off x="5148064" y="2733356"/>
            <a:ext cx="2664296" cy="46166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sz="2400" b="1" dirty="0" smtClean="0"/>
              <a:t>NO CAE DEL CIELO</a:t>
            </a:r>
            <a:endParaRPr lang="es-ES" sz="2400" b="1"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4529" y="3195021"/>
            <a:ext cx="30480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62207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88032" y="832644"/>
            <a:ext cx="8586700" cy="203132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b="1" dirty="0"/>
              <a:t>El cristianismo </a:t>
            </a:r>
            <a:endParaRPr lang="es-ES" b="1" dirty="0" smtClean="0"/>
          </a:p>
          <a:p>
            <a:pPr marL="285750" indent="-285750">
              <a:buFont typeface="Arial" panose="020B0604020202020204" pitchFamily="34" charset="0"/>
              <a:buChar char="•"/>
            </a:pPr>
            <a:r>
              <a:rPr lang="es-ES" b="1" dirty="0" smtClean="0"/>
              <a:t>no</a:t>
            </a:r>
            <a:r>
              <a:rPr lang="es-ES" dirty="0" smtClean="0"/>
              <a:t> </a:t>
            </a:r>
            <a:r>
              <a:rPr lang="es-ES" dirty="0"/>
              <a:t>cae ya </a:t>
            </a:r>
            <a:r>
              <a:rPr lang="es-ES" dirty="0" smtClean="0"/>
              <a:t>hecho desde </a:t>
            </a:r>
            <a:r>
              <a:rPr lang="es-ES" dirty="0"/>
              <a:t>el cielo </a:t>
            </a:r>
            <a:endParaRPr lang="es-ES" dirty="0" smtClean="0"/>
          </a:p>
          <a:p>
            <a:pPr marL="285750" indent="-285750">
              <a:buFont typeface="Arial" panose="020B0604020202020204" pitchFamily="34" charset="0"/>
              <a:buChar char="•"/>
            </a:pPr>
            <a:r>
              <a:rPr lang="es-ES" b="1" dirty="0" smtClean="0"/>
              <a:t>ni</a:t>
            </a:r>
            <a:r>
              <a:rPr lang="es-ES" dirty="0" smtClean="0"/>
              <a:t> </a:t>
            </a:r>
            <a:r>
              <a:rPr lang="es-ES" dirty="0"/>
              <a:t>responde a </a:t>
            </a:r>
            <a:r>
              <a:rPr lang="es-ES" dirty="0" smtClean="0"/>
              <a:t>decretos fundacionales </a:t>
            </a:r>
            <a:r>
              <a:rPr lang="es-ES" dirty="0"/>
              <a:t>de Jesús de Nazaret. </a:t>
            </a:r>
            <a:endParaRPr lang="es-ES" dirty="0" smtClean="0"/>
          </a:p>
          <a:p>
            <a:r>
              <a:rPr lang="es-ES" b="1" dirty="0" smtClean="0"/>
              <a:t>Es el </a:t>
            </a:r>
            <a:r>
              <a:rPr lang="es-ES" b="1" dirty="0"/>
              <a:t>resultado de un proceso </a:t>
            </a:r>
            <a:r>
              <a:rPr lang="es-ES" dirty="0"/>
              <a:t>histórico</a:t>
            </a:r>
            <a:r>
              <a:rPr lang="es-ES" dirty="0" smtClean="0"/>
              <a:t>, contingente</a:t>
            </a:r>
            <a:r>
              <a:rPr lang="es-ES" dirty="0"/>
              <a:t>, conflictivo, entusiasta</a:t>
            </a:r>
            <a:r>
              <a:rPr lang="es-ES" dirty="0" smtClean="0"/>
              <a:t>, que </a:t>
            </a:r>
            <a:r>
              <a:rPr lang="es-ES" dirty="0"/>
              <a:t>tiene como punto de </a:t>
            </a:r>
            <a:r>
              <a:rPr lang="es-ES" dirty="0" smtClean="0"/>
              <a:t>referencia la </a:t>
            </a:r>
            <a:r>
              <a:rPr lang="es-ES" dirty="0"/>
              <a:t>personalidad </a:t>
            </a:r>
            <a:r>
              <a:rPr lang="es-ES" dirty="0" smtClean="0"/>
              <a:t>históricamente excepcional </a:t>
            </a:r>
            <a:r>
              <a:rPr lang="es-ES" dirty="0"/>
              <a:t>de Jesús. </a:t>
            </a:r>
            <a:endParaRPr lang="es-ES" dirty="0" smtClean="0"/>
          </a:p>
          <a:p>
            <a:r>
              <a:rPr lang="es-ES" dirty="0" smtClean="0"/>
              <a:t>Este proceso se </a:t>
            </a:r>
            <a:r>
              <a:rPr lang="es-ES" dirty="0"/>
              <a:t>puede explicar </a:t>
            </a:r>
            <a:r>
              <a:rPr lang="es-ES" i="1" dirty="0">
                <a:solidFill>
                  <a:srgbClr val="C00000"/>
                </a:solidFill>
              </a:rPr>
              <a:t>histórica </a:t>
            </a:r>
            <a:r>
              <a:rPr lang="es-ES" i="1" dirty="0" smtClean="0">
                <a:solidFill>
                  <a:srgbClr val="C00000"/>
                </a:solidFill>
              </a:rPr>
              <a:t>y sociológicamente</a:t>
            </a:r>
            <a:r>
              <a:rPr lang="es-ES" dirty="0"/>
              <a:t>, y es </a:t>
            </a:r>
            <a:r>
              <a:rPr lang="es-ES" dirty="0" smtClean="0"/>
              <a:t>susceptible de </a:t>
            </a:r>
            <a:r>
              <a:rPr lang="es-ES" dirty="0"/>
              <a:t>una interpretación </a:t>
            </a:r>
            <a:r>
              <a:rPr lang="es-ES" i="1" dirty="0">
                <a:solidFill>
                  <a:srgbClr val="C00000"/>
                </a:solidFill>
              </a:rPr>
              <a:t>teológica.</a:t>
            </a:r>
          </a:p>
        </p:txBody>
      </p:sp>
      <p:sp>
        <p:nvSpPr>
          <p:cNvPr id="2" name="1 CuadroTexto"/>
          <p:cNvSpPr txBox="1"/>
          <p:nvPr/>
        </p:nvSpPr>
        <p:spPr>
          <a:xfrm>
            <a:off x="521804" y="2996952"/>
            <a:ext cx="8352928" cy="923330"/>
          </a:xfrm>
          <a:prstGeom prst="rect">
            <a:avLst/>
          </a:prstGeom>
          <a:noFill/>
        </p:spPr>
        <p:txBody>
          <a:bodyPr wrap="square" rtlCol="0">
            <a:spAutoFit/>
          </a:bodyPr>
          <a:lstStyle/>
          <a:p>
            <a:r>
              <a:rPr lang="es-ES" dirty="0"/>
              <a:t>Si los estudios sobre </a:t>
            </a:r>
            <a:r>
              <a:rPr lang="es-ES" dirty="0" smtClean="0"/>
              <a:t>Jesús renovaron </a:t>
            </a:r>
            <a:r>
              <a:rPr lang="es-ES" dirty="0"/>
              <a:t>profundamente </a:t>
            </a:r>
            <a:r>
              <a:rPr lang="es-ES" dirty="0" smtClean="0"/>
              <a:t>la </a:t>
            </a:r>
            <a:r>
              <a:rPr lang="es-ES" b="1" dirty="0" smtClean="0">
                <a:solidFill>
                  <a:srgbClr val="C00000"/>
                </a:solidFill>
              </a:rPr>
              <a:t>cristología</a:t>
            </a:r>
            <a:r>
              <a:rPr lang="es-ES" dirty="0"/>
              <a:t>, </a:t>
            </a:r>
            <a:endParaRPr lang="es-ES" dirty="0" smtClean="0"/>
          </a:p>
          <a:p>
            <a:r>
              <a:rPr lang="es-ES" dirty="0" smtClean="0"/>
              <a:t>ha </a:t>
            </a:r>
            <a:r>
              <a:rPr lang="es-ES" dirty="0"/>
              <a:t>llegado la </a:t>
            </a:r>
            <a:r>
              <a:rPr lang="es-ES" dirty="0" smtClean="0"/>
              <a:t>hora de </a:t>
            </a:r>
            <a:r>
              <a:rPr lang="es-ES" dirty="0"/>
              <a:t>que los estudios sobre </a:t>
            </a:r>
            <a:r>
              <a:rPr lang="es-ES" dirty="0" smtClean="0"/>
              <a:t>los orígenes </a:t>
            </a:r>
            <a:r>
              <a:rPr lang="es-ES" dirty="0"/>
              <a:t>del cristianismo </a:t>
            </a:r>
            <a:r>
              <a:rPr lang="es-ES" dirty="0" smtClean="0"/>
              <a:t>renueven profunda- mente </a:t>
            </a:r>
            <a:r>
              <a:rPr lang="es-ES" dirty="0"/>
              <a:t>la </a:t>
            </a:r>
            <a:r>
              <a:rPr lang="es-ES" b="1" dirty="0">
                <a:solidFill>
                  <a:srgbClr val="C00000"/>
                </a:solidFill>
              </a:rPr>
              <a:t>eclesiología</a:t>
            </a:r>
          </a:p>
        </p:txBody>
      </p:sp>
      <p:sp>
        <p:nvSpPr>
          <p:cNvPr id="3" name="2 CuadroTexto"/>
          <p:cNvSpPr txBox="1"/>
          <p:nvPr/>
        </p:nvSpPr>
        <p:spPr>
          <a:xfrm>
            <a:off x="288032" y="4149080"/>
            <a:ext cx="8784976" cy="258532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dirty="0" smtClean="0"/>
              <a:t>   Hay </a:t>
            </a:r>
            <a:r>
              <a:rPr lang="es-ES" dirty="0"/>
              <a:t>que </a:t>
            </a:r>
            <a:r>
              <a:rPr lang="es-ES" b="1" dirty="0">
                <a:solidFill>
                  <a:srgbClr val="C00000"/>
                </a:solidFill>
              </a:rPr>
              <a:t>superar la excusa evasiva </a:t>
            </a:r>
            <a:r>
              <a:rPr lang="es-ES" dirty="0"/>
              <a:t>de que hablar del contexto, del lugar</a:t>
            </a:r>
            <a:r>
              <a:rPr lang="es-ES" dirty="0" smtClean="0"/>
              <a:t>, de </a:t>
            </a:r>
            <a:r>
              <a:rPr lang="es-ES" dirty="0"/>
              <a:t>los destinatarios, del autor o autores en el tiempo de un texto concreto, de la</a:t>
            </a:r>
          </a:p>
          <a:p>
            <a:r>
              <a:rPr lang="es-ES" dirty="0"/>
              <a:t>intención del escritor sagrado, etc. son tareas exclusivas de especialistas, formas</a:t>
            </a:r>
          </a:p>
          <a:p>
            <a:r>
              <a:rPr lang="es-ES" dirty="0"/>
              <a:t>de marear la perdiz, ‘¡porque hay que ir al grano!’ </a:t>
            </a:r>
            <a:endParaRPr lang="es-ES" dirty="0" smtClean="0"/>
          </a:p>
          <a:p>
            <a:endParaRPr lang="es-ES" dirty="0" smtClean="0"/>
          </a:p>
          <a:p>
            <a:r>
              <a:rPr lang="es-ES" dirty="0" smtClean="0"/>
              <a:t>   Pues </a:t>
            </a:r>
            <a:r>
              <a:rPr lang="es-ES" dirty="0"/>
              <a:t>bien, </a:t>
            </a:r>
            <a:r>
              <a:rPr lang="es-ES" b="1" dirty="0">
                <a:solidFill>
                  <a:srgbClr val="C00000"/>
                </a:solidFill>
              </a:rPr>
              <a:t>la única forma </a:t>
            </a:r>
            <a:r>
              <a:rPr lang="es-ES" b="1" dirty="0" smtClean="0">
                <a:solidFill>
                  <a:srgbClr val="C00000"/>
                </a:solidFill>
              </a:rPr>
              <a:t>de ir </a:t>
            </a:r>
            <a:r>
              <a:rPr lang="es-ES" b="1" dirty="0">
                <a:solidFill>
                  <a:srgbClr val="C00000"/>
                </a:solidFill>
              </a:rPr>
              <a:t>al grano </a:t>
            </a:r>
            <a:r>
              <a:rPr lang="es-ES" dirty="0"/>
              <a:t>es escuchar y acoger el mensaje de Dios recogido en la Escritura (</a:t>
            </a:r>
            <a:r>
              <a:rPr lang="es-ES" dirty="0" smtClean="0"/>
              <a:t>o en </a:t>
            </a:r>
            <a:r>
              <a:rPr lang="es-ES" dirty="0"/>
              <a:t>la Tradición de la Iglesia) tal como Él nos lo ofrece, es decir, </a:t>
            </a:r>
            <a:r>
              <a:rPr lang="es-ES" i="1" dirty="0">
                <a:solidFill>
                  <a:srgbClr val="C00000"/>
                </a:solidFill>
              </a:rPr>
              <a:t>a partir de </a:t>
            </a:r>
            <a:r>
              <a:rPr lang="es-ES" i="1" dirty="0" smtClean="0">
                <a:solidFill>
                  <a:srgbClr val="C00000"/>
                </a:solidFill>
              </a:rPr>
              <a:t>la experiencia </a:t>
            </a:r>
            <a:r>
              <a:rPr lang="es-ES" i="1" dirty="0">
                <a:solidFill>
                  <a:srgbClr val="C00000"/>
                </a:solidFill>
              </a:rPr>
              <a:t>de fe vivida y expresada por la comunidad que pone por escrito </a:t>
            </a:r>
            <a:r>
              <a:rPr lang="es-ES" i="1" dirty="0" smtClean="0">
                <a:solidFill>
                  <a:srgbClr val="C00000"/>
                </a:solidFill>
              </a:rPr>
              <a:t>su sentir </a:t>
            </a:r>
            <a:r>
              <a:rPr lang="es-ES" i="1" dirty="0">
                <a:solidFill>
                  <a:srgbClr val="C00000"/>
                </a:solidFill>
              </a:rPr>
              <a:t>religioso y humano a la vez</a:t>
            </a:r>
            <a:r>
              <a:rPr lang="es-ES" dirty="0" smtClean="0"/>
              <a:t>. (</a:t>
            </a:r>
            <a:r>
              <a:rPr lang="es-ES" dirty="0" err="1" smtClean="0"/>
              <a:t>Aº</a:t>
            </a:r>
            <a:r>
              <a:rPr lang="es-ES" dirty="0" smtClean="0"/>
              <a:t> Jesús Rodríguez de Rojas)</a:t>
            </a:r>
            <a:endParaRPr lang="es-ES" dirty="0"/>
          </a:p>
        </p:txBody>
      </p:sp>
      <p:sp>
        <p:nvSpPr>
          <p:cNvPr id="5" name="4 CuadroTexto"/>
          <p:cNvSpPr txBox="1"/>
          <p:nvPr/>
        </p:nvSpPr>
        <p:spPr>
          <a:xfrm>
            <a:off x="311668" y="266906"/>
            <a:ext cx="8352928" cy="400110"/>
          </a:xfrm>
          <a:prstGeom prst="rect">
            <a:avLst/>
          </a:prstGeom>
          <a:noFill/>
        </p:spPr>
        <p:txBody>
          <a:bodyPr wrap="square" rtlCol="0">
            <a:spAutoFit/>
          </a:bodyPr>
          <a:lstStyle/>
          <a:p>
            <a:r>
              <a:rPr lang="es-ES" sz="2000" b="1" dirty="0" smtClean="0">
                <a:solidFill>
                  <a:srgbClr val="C00000"/>
                </a:solidFill>
              </a:rPr>
              <a:t>Textos complementarios (Vida Nueva – equipo Orígenes del Cristianismo)</a:t>
            </a:r>
            <a:endParaRPr lang="es-ES" sz="2000" b="1" dirty="0">
              <a:solidFill>
                <a:srgbClr val="C00000"/>
              </a:solidFill>
            </a:endParaRPr>
          </a:p>
        </p:txBody>
      </p:sp>
    </p:spTree>
    <p:extLst>
      <p:ext uri="{BB962C8B-B14F-4D97-AF65-F5344CB8AC3E}">
        <p14:creationId xmlns:p14="http://schemas.microsoft.com/office/powerpoint/2010/main" val="13770318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460432" y="183145"/>
            <a:ext cx="50405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b="1" dirty="0" smtClean="0"/>
              <a:t>14</a:t>
            </a:r>
            <a:endParaRPr lang="es-ES" b="1" dirty="0"/>
          </a:p>
        </p:txBody>
      </p:sp>
      <p:sp>
        <p:nvSpPr>
          <p:cNvPr id="5" name="4 CuadroTexto"/>
          <p:cNvSpPr txBox="1"/>
          <p:nvPr/>
        </p:nvSpPr>
        <p:spPr>
          <a:xfrm>
            <a:off x="164020" y="90812"/>
            <a:ext cx="7488832" cy="461665"/>
          </a:xfrm>
          <a:prstGeom prst="rect">
            <a:avLst/>
          </a:prstGeom>
          <a:noFill/>
        </p:spPr>
        <p:txBody>
          <a:bodyPr wrap="square" rtlCol="0">
            <a:spAutoFit/>
          </a:bodyPr>
          <a:lstStyle/>
          <a:p>
            <a:r>
              <a:rPr lang="es-ES" sz="2400" b="1" dirty="0" smtClean="0">
                <a:solidFill>
                  <a:schemeClr val="accent6">
                    <a:lumMod val="75000"/>
                  </a:schemeClr>
                </a:solidFill>
              </a:rPr>
              <a:t>Para AFINAR un poco en nuestros análisis históricos</a:t>
            </a:r>
            <a:endParaRPr lang="es-ES" sz="2400" b="1" dirty="0">
              <a:solidFill>
                <a:schemeClr val="accent6">
                  <a:lumMod val="75000"/>
                </a:schemeClr>
              </a:solidFill>
            </a:endParaRPr>
          </a:p>
        </p:txBody>
      </p:sp>
      <p:pic>
        <p:nvPicPr>
          <p:cNvPr id="1026" name="Picture 2" descr="https://tse3.mm.bing.net/th?id=OIP.tqQiid2_JUyirMqR1pLDKAHaFx&amp;pid=Api&amp;P=0&amp;h=1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5" y="620688"/>
            <a:ext cx="2365604"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se2.mm.bing.net/th?id=OIP.PFbkNhnY80Rg9a1dkeDq3gHaE8&amp;pid=Api&amp;P=0&amp;h=1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020" y="5013176"/>
            <a:ext cx="2751796"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tse4.explicit.bing.net/th?id=OIP.JixwlR-bgamg0E_AUvaEEgAAAA&amp;pid=Api&amp;P=0&amp;h=1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286" y="620688"/>
            <a:ext cx="272153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proyectojesus.es/PJesus_CD_1/proyecto_jesus/images/demeortevalenci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4308" y="5013176"/>
            <a:ext cx="2563738" cy="1714500"/>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3203848" y="1268760"/>
            <a:ext cx="3168352" cy="923330"/>
          </a:xfrm>
          <a:prstGeom prst="rect">
            <a:avLst/>
          </a:prstGeom>
          <a:noFill/>
        </p:spPr>
        <p:txBody>
          <a:bodyPr wrap="square" rtlCol="0">
            <a:spAutoFit/>
          </a:bodyPr>
          <a:lstStyle/>
          <a:p>
            <a:pPr algn="ctr"/>
            <a:r>
              <a:rPr lang="es-ES" b="1" dirty="0" smtClean="0"/>
              <a:t>“No todo puede ser pensado</a:t>
            </a:r>
          </a:p>
          <a:p>
            <a:pPr algn="ctr"/>
            <a:r>
              <a:rPr lang="es-ES" b="1" dirty="0" smtClean="0"/>
              <a:t>en cualquier época”</a:t>
            </a:r>
          </a:p>
          <a:p>
            <a:pPr algn="ctr"/>
            <a:r>
              <a:rPr lang="es-ES" b="1" dirty="0" smtClean="0"/>
              <a:t>H.G. </a:t>
            </a:r>
            <a:r>
              <a:rPr lang="es-ES" b="1" dirty="0" err="1" smtClean="0"/>
              <a:t>Gadamer</a:t>
            </a:r>
            <a:endParaRPr lang="es-ES" b="1" dirty="0"/>
          </a:p>
        </p:txBody>
      </p:sp>
      <p:sp>
        <p:nvSpPr>
          <p:cNvPr id="7" name="6 CuadroTexto"/>
          <p:cNvSpPr txBox="1"/>
          <p:nvPr/>
        </p:nvSpPr>
        <p:spPr>
          <a:xfrm>
            <a:off x="1907703" y="2636912"/>
            <a:ext cx="5863323" cy="400110"/>
          </a:xfrm>
          <a:prstGeom prst="rect">
            <a:avLst/>
          </a:prstGeom>
          <a:noFill/>
        </p:spPr>
        <p:txBody>
          <a:bodyPr wrap="square" rtlCol="0">
            <a:spAutoFit/>
          </a:bodyPr>
          <a:lstStyle/>
          <a:p>
            <a:r>
              <a:rPr lang="es-ES" sz="2000" b="1" dirty="0" smtClean="0"/>
              <a:t>Para lograr un pensamiento con dimensión histórica</a:t>
            </a:r>
            <a:endParaRPr lang="es-ES" sz="2000" b="1" dirty="0"/>
          </a:p>
        </p:txBody>
      </p:sp>
      <p:sp>
        <p:nvSpPr>
          <p:cNvPr id="8" name="7 CuadroTexto"/>
          <p:cNvSpPr txBox="1"/>
          <p:nvPr/>
        </p:nvSpPr>
        <p:spPr>
          <a:xfrm>
            <a:off x="467544" y="3933056"/>
            <a:ext cx="2448272" cy="400110"/>
          </a:xfrm>
          <a:prstGeom prst="rect">
            <a:avLst/>
          </a:prstGeom>
          <a:noFill/>
        </p:spPr>
        <p:txBody>
          <a:bodyPr wrap="square" rtlCol="0">
            <a:spAutoFit/>
          </a:bodyPr>
          <a:lstStyle/>
          <a:p>
            <a:r>
              <a:rPr lang="es-ES" sz="2000" b="1" dirty="0" smtClean="0">
                <a:solidFill>
                  <a:schemeClr val="accent6">
                    <a:lumMod val="75000"/>
                  </a:schemeClr>
                </a:solidFill>
              </a:rPr>
              <a:t>EMPATÍA HISTÓRICA</a:t>
            </a:r>
            <a:endParaRPr lang="es-ES" sz="2000" b="1" dirty="0">
              <a:solidFill>
                <a:schemeClr val="accent6">
                  <a:lumMod val="75000"/>
                </a:schemeClr>
              </a:solidFill>
            </a:endParaRPr>
          </a:p>
        </p:txBody>
      </p:sp>
      <p:sp>
        <p:nvSpPr>
          <p:cNvPr id="9" name="8 CuadroTexto"/>
          <p:cNvSpPr txBox="1"/>
          <p:nvPr/>
        </p:nvSpPr>
        <p:spPr>
          <a:xfrm>
            <a:off x="3347864" y="4555286"/>
            <a:ext cx="2232248" cy="1323439"/>
          </a:xfrm>
          <a:prstGeom prst="rect">
            <a:avLst/>
          </a:prstGeom>
          <a:noFill/>
        </p:spPr>
        <p:txBody>
          <a:bodyPr wrap="square" rtlCol="0">
            <a:spAutoFit/>
          </a:bodyPr>
          <a:lstStyle/>
          <a:p>
            <a:pPr algn="ctr"/>
            <a:r>
              <a:rPr lang="es-ES" sz="2000" b="1" dirty="0" smtClean="0">
                <a:solidFill>
                  <a:schemeClr val="accent6">
                    <a:lumMod val="75000"/>
                  </a:schemeClr>
                </a:solidFill>
              </a:rPr>
              <a:t>ANÁLISIS MÁS RAZONABLE  DE LA CAUSALIDAD HISTÓRICA</a:t>
            </a:r>
            <a:endParaRPr lang="es-ES" sz="2000" b="1" dirty="0">
              <a:solidFill>
                <a:schemeClr val="accent6">
                  <a:lumMod val="75000"/>
                </a:schemeClr>
              </a:solidFill>
            </a:endParaRPr>
          </a:p>
        </p:txBody>
      </p:sp>
      <p:sp>
        <p:nvSpPr>
          <p:cNvPr id="10" name="9 CuadroTexto"/>
          <p:cNvSpPr txBox="1"/>
          <p:nvPr/>
        </p:nvSpPr>
        <p:spPr>
          <a:xfrm>
            <a:off x="5886324" y="4047455"/>
            <a:ext cx="3257676" cy="707886"/>
          </a:xfrm>
          <a:prstGeom prst="rect">
            <a:avLst/>
          </a:prstGeom>
          <a:noFill/>
        </p:spPr>
        <p:txBody>
          <a:bodyPr wrap="square" rtlCol="0">
            <a:spAutoFit/>
          </a:bodyPr>
          <a:lstStyle/>
          <a:p>
            <a:pPr algn="ctr"/>
            <a:r>
              <a:rPr lang="es-ES" sz="2000" b="1" dirty="0" smtClean="0">
                <a:solidFill>
                  <a:schemeClr val="accent6">
                    <a:lumMod val="75000"/>
                  </a:schemeClr>
                </a:solidFill>
              </a:rPr>
              <a:t>PLURALDAD DE PERSPECTIVAS HISTÓRICAS</a:t>
            </a:r>
            <a:endParaRPr lang="es-ES" sz="2000" b="1" dirty="0">
              <a:solidFill>
                <a:schemeClr val="accent6">
                  <a:lumMod val="75000"/>
                </a:schemeClr>
              </a:solidFill>
            </a:endParaRPr>
          </a:p>
        </p:txBody>
      </p:sp>
      <p:sp>
        <p:nvSpPr>
          <p:cNvPr id="11" name="10 Flecha abajo"/>
          <p:cNvSpPr/>
          <p:nvPr/>
        </p:nvSpPr>
        <p:spPr>
          <a:xfrm>
            <a:off x="4319972" y="3366198"/>
            <a:ext cx="288032"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Flecha abajo"/>
          <p:cNvSpPr/>
          <p:nvPr/>
        </p:nvSpPr>
        <p:spPr>
          <a:xfrm rot="18125817">
            <a:off x="6126276" y="3140968"/>
            <a:ext cx="288032"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Flecha abajo"/>
          <p:cNvSpPr/>
          <p:nvPr/>
        </p:nvSpPr>
        <p:spPr>
          <a:xfrm rot="3865690">
            <a:off x="2195736" y="3003176"/>
            <a:ext cx="288032"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CuadroTexto"/>
          <p:cNvSpPr txBox="1"/>
          <p:nvPr/>
        </p:nvSpPr>
        <p:spPr>
          <a:xfrm>
            <a:off x="3002774" y="6142901"/>
            <a:ext cx="3210460" cy="584775"/>
          </a:xfrm>
          <a:prstGeom prst="rect">
            <a:avLst/>
          </a:prstGeom>
          <a:noFill/>
        </p:spPr>
        <p:txBody>
          <a:bodyPr wrap="square" rtlCol="0">
            <a:spAutoFit/>
          </a:bodyPr>
          <a:lstStyle/>
          <a:p>
            <a:r>
              <a:rPr lang="es-ES" sz="1600" dirty="0" smtClean="0"/>
              <a:t>(</a:t>
            </a:r>
            <a:r>
              <a:rPr lang="es-ES" sz="1600" dirty="0" err="1" smtClean="0"/>
              <a:t>Ibagon</a:t>
            </a:r>
            <a:r>
              <a:rPr lang="es-ES" sz="1600" dirty="0" smtClean="0"/>
              <a:t> Martín, ”El pensamiento histórico en contextos escolares”)</a:t>
            </a:r>
            <a:endParaRPr lang="es-ES" sz="1600" dirty="0"/>
          </a:p>
        </p:txBody>
      </p:sp>
    </p:spTree>
    <p:extLst>
      <p:ext uri="{BB962C8B-B14F-4D97-AF65-F5344CB8AC3E}">
        <p14:creationId xmlns:p14="http://schemas.microsoft.com/office/powerpoint/2010/main" val="31040423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1520" y="260648"/>
            <a:ext cx="8712968" cy="181588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lvl="0"/>
            <a:r>
              <a:rPr lang="es-ES" sz="1600" b="1" dirty="0" smtClean="0"/>
              <a:t>La </a:t>
            </a:r>
            <a:r>
              <a:rPr lang="es-ES" sz="1600" b="1" dirty="0"/>
              <a:t>persona que tiene </a:t>
            </a:r>
            <a:r>
              <a:rPr lang="es-ES" sz="1600" b="1" i="1" dirty="0"/>
              <a:t>empatía histórica </a:t>
            </a:r>
            <a:endParaRPr lang="es-ES" sz="1600" b="1" i="1" dirty="0" smtClean="0"/>
          </a:p>
          <a:p>
            <a:pPr marL="285750" lvl="0" indent="-285750">
              <a:buFont typeface="Arial" panose="020B0604020202020204" pitchFamily="34" charset="0"/>
              <a:buChar char="•"/>
            </a:pPr>
            <a:r>
              <a:rPr lang="es-ES" sz="1600" b="1" dirty="0" smtClean="0"/>
              <a:t>hace  </a:t>
            </a:r>
            <a:r>
              <a:rPr lang="es-ES" sz="1600" b="1" dirty="0"/>
              <a:t>análisis ligados a dimensiones emotivas que caracterizan el pasado, </a:t>
            </a:r>
            <a:endParaRPr lang="es-ES" sz="1600" b="1" dirty="0" smtClean="0"/>
          </a:p>
          <a:p>
            <a:pPr marL="285750" lvl="0" indent="-285750">
              <a:buFont typeface="Arial" panose="020B0604020202020204" pitchFamily="34" charset="0"/>
              <a:buChar char="•"/>
            </a:pPr>
            <a:r>
              <a:rPr lang="es-ES" sz="1600" b="1" dirty="0" smtClean="0"/>
              <a:t>busca  </a:t>
            </a:r>
            <a:r>
              <a:rPr lang="es-ES" sz="1600" b="1" dirty="0"/>
              <a:t>las razones y sentimientos  que sustentaron las acciones de los agentes históricos del pasado, teniendo en cuenta sus lógicas particulares, </a:t>
            </a:r>
            <a:endParaRPr lang="es-ES" sz="1600" b="1" dirty="0" smtClean="0"/>
          </a:p>
          <a:p>
            <a:pPr marL="285750" lvl="0" indent="-285750">
              <a:buFont typeface="Arial" panose="020B0604020202020204" pitchFamily="34" charset="0"/>
              <a:buChar char="•"/>
            </a:pPr>
            <a:r>
              <a:rPr lang="es-ES" sz="1600" b="1" dirty="0" smtClean="0"/>
              <a:t>busca </a:t>
            </a:r>
            <a:r>
              <a:rPr lang="es-ES" sz="1600" b="1" dirty="0"/>
              <a:t>la comparación y diferenciación del pasado respecto al presente</a:t>
            </a:r>
            <a:r>
              <a:rPr lang="es-ES" sz="1600" b="1" dirty="0" smtClean="0"/>
              <a:t>…</a:t>
            </a:r>
          </a:p>
          <a:p>
            <a:pPr marL="285750" lvl="0" indent="-285750">
              <a:buFont typeface="Arial" panose="020B0604020202020204" pitchFamily="34" charset="0"/>
              <a:buChar char="•"/>
            </a:pPr>
            <a:r>
              <a:rPr lang="es-ES" sz="1600" b="1" dirty="0" smtClean="0"/>
              <a:t>desarrolla </a:t>
            </a:r>
            <a:r>
              <a:rPr lang="es-ES" sz="1600" b="1" dirty="0"/>
              <a:t>una duda razonable sobre los términos absolutos y radicales desde los cuales, a partir de análisis limitados, se explican comúnmente los fenómenos de carácter histórico</a:t>
            </a:r>
            <a:r>
              <a:rPr lang="es-ES" sz="1600" b="1" dirty="0" smtClean="0"/>
              <a:t>.</a:t>
            </a:r>
            <a:endParaRPr lang="es-ES" sz="1600" dirty="0"/>
          </a:p>
        </p:txBody>
      </p:sp>
      <p:sp>
        <p:nvSpPr>
          <p:cNvPr id="5" name="4 CuadroTexto"/>
          <p:cNvSpPr txBox="1"/>
          <p:nvPr/>
        </p:nvSpPr>
        <p:spPr>
          <a:xfrm>
            <a:off x="6228184" y="60593"/>
            <a:ext cx="2702474" cy="40011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lvl="0"/>
            <a:r>
              <a:rPr lang="es-ES" sz="2000" b="1" dirty="0" smtClean="0">
                <a:solidFill>
                  <a:srgbClr val="7030A0"/>
                </a:solidFill>
              </a:rPr>
              <a:t>1 - EMPATÍA HISTÓRICA</a:t>
            </a:r>
            <a:endParaRPr lang="es-ES" dirty="0"/>
          </a:p>
        </p:txBody>
      </p:sp>
      <p:sp>
        <p:nvSpPr>
          <p:cNvPr id="6" name="5 CuadroTexto"/>
          <p:cNvSpPr txBox="1"/>
          <p:nvPr/>
        </p:nvSpPr>
        <p:spPr>
          <a:xfrm>
            <a:off x="1797518" y="2167001"/>
            <a:ext cx="7310986" cy="132343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lvl="0"/>
            <a:r>
              <a:rPr lang="es-ES" sz="1600" b="1" dirty="0" smtClean="0"/>
              <a:t>Parece  </a:t>
            </a:r>
            <a:r>
              <a:rPr lang="es-ES" sz="1600" b="1" dirty="0"/>
              <a:t>razonable </a:t>
            </a:r>
            <a:r>
              <a:rPr lang="es-ES" sz="1600" b="1" i="1" dirty="0"/>
              <a:t>reconocer la posibilidad de una diversidad explicativa causal sobre un mismo hecho o proceso histórico </a:t>
            </a:r>
            <a:r>
              <a:rPr lang="es-ES" sz="1600" b="1" dirty="0"/>
              <a:t>a partir a) del estudio de las miradas heterogéneas de los agentes que fueron afectados por dichos acontecimientos y </a:t>
            </a:r>
            <a:endParaRPr lang="es-ES" sz="1600" b="1" dirty="0" smtClean="0"/>
          </a:p>
          <a:p>
            <a:pPr lvl="0"/>
            <a:r>
              <a:rPr lang="es-ES" sz="1600" b="1" dirty="0" smtClean="0"/>
              <a:t>b</a:t>
            </a:r>
            <a:r>
              <a:rPr lang="es-ES" sz="1600" b="1" dirty="0"/>
              <a:t>) de los diversos posicionamientos </a:t>
            </a:r>
            <a:r>
              <a:rPr lang="es-ES" sz="1600" b="1" dirty="0" smtClean="0"/>
              <a:t>epistemológicos </a:t>
            </a:r>
            <a:r>
              <a:rPr lang="es-ES" sz="1600" b="1" dirty="0"/>
              <a:t>disciplinares que han orientado la comprensión de las realidades históricas</a:t>
            </a:r>
            <a:r>
              <a:rPr lang="es-ES" sz="1600" b="1" dirty="0" smtClean="0"/>
              <a:t>.</a:t>
            </a:r>
            <a:endParaRPr lang="es-ES" dirty="0"/>
          </a:p>
        </p:txBody>
      </p:sp>
      <p:sp>
        <p:nvSpPr>
          <p:cNvPr id="7" name="6 CuadroTexto"/>
          <p:cNvSpPr txBox="1"/>
          <p:nvPr/>
        </p:nvSpPr>
        <p:spPr>
          <a:xfrm>
            <a:off x="141334" y="2192677"/>
            <a:ext cx="1656184" cy="132343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s-ES" sz="2000" b="1" dirty="0" smtClean="0">
                <a:solidFill>
                  <a:srgbClr val="7030A0"/>
                </a:solidFill>
              </a:rPr>
              <a:t>2 - ANÁLISIS de la CAUSALIDAD HISTÓRICA</a:t>
            </a:r>
            <a:endParaRPr lang="es-ES" sz="2000" b="1" dirty="0">
              <a:solidFill>
                <a:srgbClr val="7030A0"/>
              </a:solidFill>
            </a:endParaRPr>
          </a:p>
        </p:txBody>
      </p:sp>
      <p:sp>
        <p:nvSpPr>
          <p:cNvPr id="8" name="7 CuadroTexto"/>
          <p:cNvSpPr txBox="1"/>
          <p:nvPr/>
        </p:nvSpPr>
        <p:spPr>
          <a:xfrm>
            <a:off x="373516" y="3490440"/>
            <a:ext cx="8607130" cy="83099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sz="1600" b="1" dirty="0"/>
              <a:t>Implica </a:t>
            </a:r>
            <a:r>
              <a:rPr lang="es-ES" sz="1600" b="1" i="1" dirty="0"/>
              <a:t>superar la tendencia explicativa </a:t>
            </a:r>
            <a:r>
              <a:rPr lang="es-ES" sz="1600" b="1" i="1" dirty="0" err="1"/>
              <a:t>monocausal</a:t>
            </a:r>
            <a:r>
              <a:rPr lang="es-ES" sz="1600" b="1" dirty="0"/>
              <a:t>, que se caracteriza por privilegiar discursos acabados, cerrados e inalterables acerca de la Historia —“la historia pasó así”—. Así olvidamos las interrelaciones entre procesos y agentes. “Una sola causa” es algo simplista</a:t>
            </a:r>
            <a:r>
              <a:rPr lang="es-ES" sz="1600" b="1" dirty="0" smtClean="0"/>
              <a:t>.</a:t>
            </a:r>
            <a:endParaRPr lang="es-ES" dirty="0"/>
          </a:p>
        </p:txBody>
      </p:sp>
      <p:sp>
        <p:nvSpPr>
          <p:cNvPr id="9" name="8 CuadroTexto"/>
          <p:cNvSpPr txBox="1"/>
          <p:nvPr/>
        </p:nvSpPr>
        <p:spPr>
          <a:xfrm>
            <a:off x="352045" y="4837222"/>
            <a:ext cx="8606280" cy="181588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lvl="0"/>
            <a:r>
              <a:rPr lang="es-ES" sz="1600" b="1" dirty="0"/>
              <a:t>El desarrollo de </a:t>
            </a:r>
            <a:r>
              <a:rPr lang="es-ES" sz="1600" b="1" i="1" dirty="0"/>
              <a:t>la </a:t>
            </a:r>
            <a:r>
              <a:rPr lang="es-ES" sz="1600" b="1" i="1" dirty="0" err="1"/>
              <a:t>pluriperspectividad</a:t>
            </a:r>
            <a:r>
              <a:rPr lang="es-ES" sz="1600" b="1" i="1" dirty="0"/>
              <a:t> </a:t>
            </a:r>
            <a:r>
              <a:rPr lang="es-ES" sz="1600" b="1" dirty="0"/>
              <a:t>histórica implica que “no existe una única visión correcta del pasado. Todos construimos nuestras propias visiones del pasado, según nuestros conocimientos, postura política, clase social, raza, género e intereses. Esto nos permite reflexionar sobre nuestra propia postura en relación con el presente y el pasado” </a:t>
            </a:r>
            <a:r>
              <a:rPr lang="es-ES" sz="1600" b="1" dirty="0" smtClean="0"/>
              <a:t>. </a:t>
            </a:r>
            <a:r>
              <a:rPr lang="es-ES" sz="1600" b="1" dirty="0"/>
              <a:t>Esto nos debe llevar a evitar el mantenimiento de discursos que niegan implícitamente la existencia de la </a:t>
            </a:r>
            <a:r>
              <a:rPr lang="es-ES" sz="1600" b="1" dirty="0" err="1"/>
              <a:t>pluridiversidad</a:t>
            </a:r>
            <a:r>
              <a:rPr lang="es-ES" sz="1600" b="1" dirty="0"/>
              <a:t> de experiencias históricas y culturales en la conformación socio-histórica de un país</a:t>
            </a:r>
            <a:r>
              <a:rPr lang="es-ES" sz="1600" b="1" dirty="0" smtClean="0"/>
              <a:t>. </a:t>
            </a:r>
            <a:endParaRPr lang="es-ES" dirty="0"/>
          </a:p>
        </p:txBody>
      </p:sp>
      <p:sp>
        <p:nvSpPr>
          <p:cNvPr id="10" name="9 CuadroTexto"/>
          <p:cNvSpPr txBox="1"/>
          <p:nvPr/>
        </p:nvSpPr>
        <p:spPr>
          <a:xfrm>
            <a:off x="4283968" y="4428684"/>
            <a:ext cx="4392488" cy="40011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sz="2000" b="1" dirty="0" smtClean="0">
                <a:solidFill>
                  <a:srgbClr val="7030A0"/>
                </a:solidFill>
              </a:rPr>
              <a:t>3 - PLURIPERSPECTIVIDAD HISTÓRICA</a:t>
            </a:r>
            <a:endParaRPr lang="es-ES" sz="2000" b="1" dirty="0">
              <a:solidFill>
                <a:srgbClr val="7030A0"/>
              </a:solidFill>
            </a:endParaRPr>
          </a:p>
        </p:txBody>
      </p:sp>
      <p:sp>
        <p:nvSpPr>
          <p:cNvPr id="11" name="10 CuadroTexto"/>
          <p:cNvSpPr txBox="1"/>
          <p:nvPr/>
        </p:nvSpPr>
        <p:spPr>
          <a:xfrm>
            <a:off x="1819839" y="6381328"/>
            <a:ext cx="7160807" cy="369332"/>
          </a:xfrm>
          <a:prstGeom prst="rect">
            <a:avLst/>
          </a:prstGeom>
          <a:noFill/>
        </p:spPr>
        <p:txBody>
          <a:bodyPr wrap="square" rtlCol="0">
            <a:spAutoFit/>
          </a:bodyPr>
          <a:lstStyle/>
          <a:p>
            <a:r>
              <a:rPr lang="es-ES" dirty="0" smtClean="0"/>
              <a:t>(TPR, Pensar hoy. Aportaciones para una crítica de la razón humanista)</a:t>
            </a:r>
            <a:endParaRPr lang="es-ES" dirty="0"/>
          </a:p>
        </p:txBody>
      </p:sp>
    </p:spTree>
    <p:extLst>
      <p:ext uri="{BB962C8B-B14F-4D97-AF65-F5344CB8AC3E}">
        <p14:creationId xmlns:p14="http://schemas.microsoft.com/office/powerpoint/2010/main" val="15967739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Flecha doblada hacia arriba"/>
          <p:cNvSpPr/>
          <p:nvPr/>
        </p:nvSpPr>
        <p:spPr>
          <a:xfrm>
            <a:off x="3157040" y="2873709"/>
            <a:ext cx="5410961" cy="3687920"/>
          </a:xfrm>
          <a:prstGeom prst="bentUpArrow">
            <a:avLst/>
          </a:prstGeom>
          <a:solidFill>
            <a:srgbClr val="DD9F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CuadroTexto"/>
          <p:cNvSpPr txBox="1"/>
          <p:nvPr/>
        </p:nvSpPr>
        <p:spPr>
          <a:xfrm>
            <a:off x="755576" y="426883"/>
            <a:ext cx="4392488" cy="523220"/>
          </a:xfrm>
          <a:prstGeom prst="rect">
            <a:avLst/>
          </a:prstGeom>
          <a:noFill/>
        </p:spPr>
        <p:txBody>
          <a:bodyPr wrap="square" rtlCol="0">
            <a:spAutoFit/>
          </a:bodyPr>
          <a:lstStyle/>
          <a:p>
            <a:r>
              <a:rPr lang="es-ES" sz="2800" b="1" dirty="0" smtClean="0"/>
              <a:t>FUENTES LITERARIAS</a:t>
            </a:r>
            <a:endParaRPr lang="es-ES" sz="2800" b="1" dirty="0"/>
          </a:p>
        </p:txBody>
      </p:sp>
      <p:sp>
        <p:nvSpPr>
          <p:cNvPr id="5" name="4 CuadroTexto"/>
          <p:cNvSpPr txBox="1"/>
          <p:nvPr/>
        </p:nvSpPr>
        <p:spPr>
          <a:xfrm>
            <a:off x="348609" y="1301495"/>
            <a:ext cx="4392488" cy="369332"/>
          </a:xfrm>
          <a:prstGeom prst="rect">
            <a:avLst/>
          </a:prstGeom>
          <a:noFill/>
        </p:spPr>
        <p:txBody>
          <a:bodyPr wrap="square" rtlCol="0">
            <a:spAutoFit/>
          </a:bodyPr>
          <a:lstStyle/>
          <a:p>
            <a:r>
              <a:rPr lang="es-ES" dirty="0" smtClean="0"/>
              <a:t>Nuevo o Segundo Testamento</a:t>
            </a:r>
            <a:endParaRPr lang="es-ES" dirty="0"/>
          </a:p>
        </p:txBody>
      </p:sp>
      <p:sp>
        <p:nvSpPr>
          <p:cNvPr id="6" name="5 CuadroTexto"/>
          <p:cNvSpPr txBox="1"/>
          <p:nvPr/>
        </p:nvSpPr>
        <p:spPr>
          <a:xfrm>
            <a:off x="1187624" y="1916832"/>
            <a:ext cx="4464496" cy="369332"/>
          </a:xfrm>
          <a:prstGeom prst="rect">
            <a:avLst/>
          </a:prstGeom>
          <a:noFill/>
        </p:spPr>
        <p:txBody>
          <a:bodyPr wrap="square" rtlCol="0">
            <a:spAutoFit/>
          </a:bodyPr>
          <a:lstStyle/>
          <a:p>
            <a:r>
              <a:rPr lang="es-ES" dirty="0" smtClean="0"/>
              <a:t>Escritos cristianos apócrifos</a:t>
            </a:r>
            <a:endParaRPr lang="es-ES" dirty="0"/>
          </a:p>
        </p:txBody>
      </p:sp>
      <p:sp>
        <p:nvSpPr>
          <p:cNvPr id="8" name="7 CuadroTexto"/>
          <p:cNvSpPr txBox="1"/>
          <p:nvPr/>
        </p:nvSpPr>
        <p:spPr>
          <a:xfrm>
            <a:off x="2796701" y="3491716"/>
            <a:ext cx="4752528" cy="369332"/>
          </a:xfrm>
          <a:prstGeom prst="rect">
            <a:avLst/>
          </a:prstGeom>
          <a:noFill/>
        </p:spPr>
        <p:txBody>
          <a:bodyPr wrap="square" rtlCol="0">
            <a:spAutoFit/>
          </a:bodyPr>
          <a:lstStyle/>
          <a:p>
            <a:r>
              <a:rPr lang="es-ES" dirty="0" smtClean="0"/>
              <a:t>Escritos judíos de la época</a:t>
            </a:r>
            <a:endParaRPr lang="es-ES" dirty="0"/>
          </a:p>
        </p:txBody>
      </p:sp>
      <p:sp>
        <p:nvSpPr>
          <p:cNvPr id="9" name="8 CuadroTexto"/>
          <p:cNvSpPr txBox="1"/>
          <p:nvPr/>
        </p:nvSpPr>
        <p:spPr>
          <a:xfrm>
            <a:off x="2770000" y="3968711"/>
            <a:ext cx="5760640" cy="646331"/>
          </a:xfrm>
          <a:prstGeom prst="rect">
            <a:avLst/>
          </a:prstGeom>
          <a:noFill/>
        </p:spPr>
        <p:txBody>
          <a:bodyPr wrap="square" rtlCol="0">
            <a:spAutoFit/>
          </a:bodyPr>
          <a:lstStyle/>
          <a:p>
            <a:r>
              <a:rPr lang="es-ES" dirty="0" smtClean="0"/>
              <a:t>Testimonios de la literatura  </a:t>
            </a:r>
          </a:p>
          <a:p>
            <a:r>
              <a:rPr lang="es-ES" dirty="0" smtClean="0"/>
              <a:t>romana no cristiana</a:t>
            </a:r>
            <a:endParaRPr lang="es-ES" dirty="0"/>
          </a:p>
        </p:txBody>
      </p:sp>
      <p:sp>
        <p:nvSpPr>
          <p:cNvPr id="10" name="9 CuadroTexto"/>
          <p:cNvSpPr txBox="1"/>
          <p:nvPr/>
        </p:nvSpPr>
        <p:spPr>
          <a:xfrm>
            <a:off x="4346920" y="4615042"/>
            <a:ext cx="4716524" cy="203132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dirty="0" smtClean="0"/>
              <a:t>Se trata de analizar los textos buscando </a:t>
            </a:r>
          </a:p>
          <a:p>
            <a:pPr marL="285750" indent="-285750">
              <a:buFont typeface="Arial" panose="020B0604020202020204" pitchFamily="34" charset="0"/>
              <a:buChar char="•"/>
            </a:pPr>
            <a:r>
              <a:rPr lang="es-ES" b="1" i="1" dirty="0" smtClean="0">
                <a:solidFill>
                  <a:schemeClr val="accent6">
                    <a:lumMod val="75000"/>
                  </a:schemeClr>
                </a:solidFill>
              </a:rPr>
              <a:t>no</a:t>
            </a:r>
            <a:r>
              <a:rPr lang="es-ES" dirty="0" smtClean="0"/>
              <a:t> nuevos contenidos doctrinales </a:t>
            </a:r>
          </a:p>
          <a:p>
            <a:pPr marL="285750" indent="-285750">
              <a:buFont typeface="Arial" panose="020B0604020202020204" pitchFamily="34" charset="0"/>
              <a:buChar char="•"/>
            </a:pPr>
            <a:r>
              <a:rPr lang="es-ES" b="1" i="1" dirty="0" smtClean="0">
                <a:solidFill>
                  <a:schemeClr val="accent6">
                    <a:lumMod val="75000"/>
                  </a:schemeClr>
                </a:solidFill>
              </a:rPr>
              <a:t>sino</a:t>
            </a:r>
            <a:r>
              <a:rPr lang="es-ES" dirty="0" smtClean="0"/>
              <a:t>  el TRASFONDO SOCIAL que en ellos se refleja</a:t>
            </a:r>
          </a:p>
          <a:p>
            <a:pPr marL="285750" indent="-285750">
              <a:buFont typeface="Arial" panose="020B0604020202020204" pitchFamily="34" charset="0"/>
              <a:buChar char="•"/>
            </a:pPr>
            <a:r>
              <a:rPr lang="es-ES" dirty="0" smtClean="0"/>
              <a:t>y así conocer los cristianismos de los orígenes</a:t>
            </a:r>
          </a:p>
          <a:p>
            <a:pPr marL="285750" indent="-285750">
              <a:buFont typeface="Arial" panose="020B0604020202020204" pitchFamily="34" charset="0"/>
              <a:buChar char="•"/>
            </a:pPr>
            <a:r>
              <a:rPr lang="es-ES" dirty="0" smtClean="0"/>
              <a:t>por si nos sirve para renovarnos hoy</a:t>
            </a:r>
            <a:endParaRPr lang="es-ES" dirty="0"/>
          </a:p>
        </p:txBody>
      </p:sp>
      <p:sp>
        <p:nvSpPr>
          <p:cNvPr id="2" name="1 CuadroTexto"/>
          <p:cNvSpPr txBox="1"/>
          <p:nvPr/>
        </p:nvSpPr>
        <p:spPr>
          <a:xfrm>
            <a:off x="2144028" y="2519775"/>
            <a:ext cx="6552728" cy="923330"/>
          </a:xfrm>
          <a:prstGeom prst="rect">
            <a:avLst/>
          </a:prstGeom>
          <a:noFill/>
        </p:spPr>
        <p:txBody>
          <a:bodyPr wrap="square" rtlCol="0">
            <a:spAutoFit/>
          </a:bodyPr>
          <a:lstStyle/>
          <a:p>
            <a:r>
              <a:rPr lang="es-ES" dirty="0" smtClean="0"/>
              <a:t>Primeros escritos de </a:t>
            </a:r>
          </a:p>
          <a:p>
            <a:r>
              <a:rPr lang="es-ES" dirty="0" smtClean="0"/>
              <a:t>autores cristianos (</a:t>
            </a:r>
            <a:r>
              <a:rPr lang="es-ES" dirty="0" err="1" smtClean="0"/>
              <a:t>Pa</a:t>
            </a:r>
            <a:r>
              <a:rPr lang="es-ES" dirty="0" smtClean="0"/>
              <a:t>-</a:t>
            </a:r>
          </a:p>
          <a:p>
            <a:r>
              <a:rPr lang="es-ES" dirty="0" err="1" smtClean="0"/>
              <a:t>dres</a:t>
            </a:r>
            <a:r>
              <a:rPr lang="es-ES" dirty="0" smtClean="0"/>
              <a:t> apostólicos y  apologetas)</a:t>
            </a:r>
            <a:endParaRPr lang="es-ES" dirty="0"/>
          </a:p>
        </p:txBody>
      </p:sp>
      <p:pic>
        <p:nvPicPr>
          <p:cNvPr id="3074" name="Picture 2" descr="https://assetsnffrgf-a.akamaihd.net/assets/m/1011569/univ/art/1011569_univ_sqr_x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835" y="4869160"/>
            <a:ext cx="3037960" cy="1846559"/>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217152" y="3537454"/>
            <a:ext cx="1584176"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a:solidFill>
              <a:schemeClr val="tx1"/>
            </a:solidFill>
          </a:ln>
        </p:spPr>
        <p:txBody>
          <a:bodyPr wrap="square" rtlCol="0">
            <a:spAutoFit/>
          </a:bodyPr>
          <a:lstStyle/>
          <a:p>
            <a:pPr algn="ctr"/>
            <a:r>
              <a:rPr lang="es-ES" dirty="0" smtClean="0"/>
              <a:t>Comunidades</a:t>
            </a:r>
          </a:p>
          <a:p>
            <a:pPr algn="ctr"/>
            <a:r>
              <a:rPr lang="es-ES" dirty="0"/>
              <a:t>c</a:t>
            </a:r>
            <a:r>
              <a:rPr lang="es-ES" dirty="0" smtClean="0"/>
              <a:t>ristianas</a:t>
            </a:r>
          </a:p>
          <a:p>
            <a:pPr algn="ctr"/>
            <a:r>
              <a:rPr lang="es-ES" dirty="0" smtClean="0"/>
              <a:t>primeras</a:t>
            </a:r>
            <a:endParaRPr lang="es-ES" dirty="0"/>
          </a:p>
        </p:txBody>
      </p:sp>
      <p:sp>
        <p:nvSpPr>
          <p:cNvPr id="7" name="6 Flecha abajo"/>
          <p:cNvSpPr/>
          <p:nvPr/>
        </p:nvSpPr>
        <p:spPr>
          <a:xfrm flipH="1">
            <a:off x="395536" y="1681564"/>
            <a:ext cx="144016" cy="16561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Flecha abajo"/>
          <p:cNvSpPr/>
          <p:nvPr/>
        </p:nvSpPr>
        <p:spPr>
          <a:xfrm rot="1075582">
            <a:off x="1047104" y="2284719"/>
            <a:ext cx="144016" cy="9704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Flecha abajo"/>
          <p:cNvSpPr/>
          <p:nvPr/>
        </p:nvSpPr>
        <p:spPr>
          <a:xfrm rot="2422779">
            <a:off x="1622864" y="2782012"/>
            <a:ext cx="115355" cy="6590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Flecha izquierda"/>
          <p:cNvSpPr/>
          <p:nvPr/>
        </p:nvSpPr>
        <p:spPr>
          <a:xfrm>
            <a:off x="2055254" y="3599075"/>
            <a:ext cx="548056" cy="7730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Flecha izquierda"/>
          <p:cNvSpPr/>
          <p:nvPr/>
        </p:nvSpPr>
        <p:spPr>
          <a:xfrm>
            <a:off x="2079728" y="4368451"/>
            <a:ext cx="548056" cy="7730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Flecha arriba"/>
          <p:cNvSpPr/>
          <p:nvPr/>
        </p:nvSpPr>
        <p:spPr>
          <a:xfrm flipH="1">
            <a:off x="683568" y="1670827"/>
            <a:ext cx="117726" cy="1582908"/>
          </a:xfrm>
          <a:prstGeom prst="upArrow">
            <a:avLst/>
          </a:prstGeom>
          <a:solidFill>
            <a:srgbClr val="EA96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Flecha arriba"/>
          <p:cNvSpPr/>
          <p:nvPr/>
        </p:nvSpPr>
        <p:spPr>
          <a:xfrm rot="1160009">
            <a:off x="1340934" y="2294797"/>
            <a:ext cx="102629" cy="1051584"/>
          </a:xfrm>
          <a:prstGeom prst="upArrow">
            <a:avLst/>
          </a:prstGeom>
          <a:gradFill>
            <a:gsLst>
              <a:gs pos="0">
                <a:srgbClr val="DD9FE9"/>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Flecha arriba"/>
          <p:cNvSpPr/>
          <p:nvPr/>
        </p:nvSpPr>
        <p:spPr>
          <a:xfrm rot="2126672">
            <a:off x="1887559" y="2933860"/>
            <a:ext cx="57976" cy="469381"/>
          </a:xfrm>
          <a:prstGeom prst="upArrow">
            <a:avLst/>
          </a:prstGeom>
          <a:gradFill>
            <a:gsLst>
              <a:gs pos="0">
                <a:srgbClr val="DD9FE9"/>
              </a:gs>
              <a:gs pos="50000">
                <a:schemeClr val="accent1">
                  <a:tint val="44500"/>
                  <a:satMod val="160000"/>
                </a:schemeClr>
              </a:gs>
              <a:gs pos="100000">
                <a:schemeClr val="accent1">
                  <a:tint val="23500"/>
                  <a:satMod val="160000"/>
                </a:schemeClr>
              </a:gs>
            </a:gsLst>
            <a:lin ang="5400000" scaled="0"/>
          </a:gradFill>
          <a:ln>
            <a:solidFill>
              <a:srgbClr val="EA9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Flecha derecha"/>
          <p:cNvSpPr/>
          <p:nvPr/>
        </p:nvSpPr>
        <p:spPr>
          <a:xfrm>
            <a:off x="2094427" y="3799525"/>
            <a:ext cx="518658" cy="123045"/>
          </a:xfrm>
          <a:prstGeom prst="rightArrow">
            <a:avLst/>
          </a:prstGeom>
          <a:gradFill>
            <a:gsLst>
              <a:gs pos="0">
                <a:srgbClr val="DD9FE9"/>
              </a:gs>
              <a:gs pos="50000">
                <a:schemeClr val="accent1">
                  <a:tint val="44500"/>
                  <a:satMod val="160000"/>
                </a:schemeClr>
              </a:gs>
              <a:gs pos="100000">
                <a:schemeClr val="accent1">
                  <a:tint val="23500"/>
                  <a:satMod val="160000"/>
                </a:schemeClr>
              </a:gs>
            </a:gsLst>
            <a:lin ang="5400000" scaled="0"/>
          </a:gradFill>
          <a:ln>
            <a:solidFill>
              <a:srgbClr val="DD9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Flecha derecha"/>
          <p:cNvSpPr/>
          <p:nvPr/>
        </p:nvSpPr>
        <p:spPr>
          <a:xfrm>
            <a:off x="2109126" y="4128788"/>
            <a:ext cx="518658" cy="129668"/>
          </a:xfrm>
          <a:prstGeom prst="rightArrow">
            <a:avLst/>
          </a:prstGeom>
          <a:gradFill>
            <a:gsLst>
              <a:gs pos="0">
                <a:srgbClr val="DD9FE9"/>
              </a:gs>
              <a:gs pos="50000">
                <a:schemeClr val="accent1">
                  <a:tint val="44500"/>
                  <a:satMod val="160000"/>
                </a:schemeClr>
              </a:gs>
              <a:gs pos="100000">
                <a:schemeClr val="accent1">
                  <a:tint val="23500"/>
                  <a:satMod val="160000"/>
                </a:schemeClr>
              </a:gs>
            </a:gsLst>
            <a:lin ang="5400000" scaled="0"/>
          </a:gradFill>
          <a:ln>
            <a:solidFill>
              <a:srgbClr val="EA9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6" name="Picture 2" descr="http://www.proyectojesus.es/PJesus_CD_1/proyecto_jesus/primerascomunidad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1570" y="224417"/>
            <a:ext cx="4467225" cy="2543175"/>
          </a:xfrm>
          <a:prstGeom prst="rect">
            <a:avLst/>
          </a:prstGeom>
          <a:noFill/>
          <a:extLst>
            <a:ext uri="{909E8E84-426E-40DD-AFC4-6F175D3DCCD1}">
              <a14:hiddenFill xmlns:a14="http://schemas.microsoft.com/office/drawing/2010/main">
                <a:solidFill>
                  <a:srgbClr val="FFFFFF"/>
                </a:solidFill>
              </a14:hiddenFill>
            </a:ext>
          </a:extLst>
        </p:spPr>
      </p:pic>
      <p:sp>
        <p:nvSpPr>
          <p:cNvPr id="20" name="19 CuadroTexto"/>
          <p:cNvSpPr txBox="1"/>
          <p:nvPr/>
        </p:nvSpPr>
        <p:spPr>
          <a:xfrm>
            <a:off x="7164288" y="3153791"/>
            <a:ext cx="1008112" cy="1384995"/>
          </a:xfrm>
          <a:prstGeom prst="rect">
            <a:avLst/>
          </a:prstGeom>
          <a:noFill/>
        </p:spPr>
        <p:txBody>
          <a:bodyPr wrap="square" rtlCol="0">
            <a:spAutoFit/>
          </a:bodyPr>
          <a:lstStyle/>
          <a:p>
            <a:pPr algn="ctr"/>
            <a:r>
              <a:rPr lang="es-ES" sz="1400" dirty="0"/>
              <a:t>p</a:t>
            </a:r>
            <a:r>
              <a:rPr lang="es-ES" sz="1400" dirty="0" smtClean="0"/>
              <a:t>odemos</a:t>
            </a:r>
          </a:p>
          <a:p>
            <a:pPr algn="ctr"/>
            <a:r>
              <a:rPr lang="es-ES" sz="1400" dirty="0"/>
              <a:t>c</a:t>
            </a:r>
            <a:r>
              <a:rPr lang="es-ES" sz="1400" dirty="0" smtClean="0"/>
              <a:t>onocer las</a:t>
            </a:r>
          </a:p>
          <a:p>
            <a:pPr algn="ctr"/>
            <a:r>
              <a:rPr lang="es-ES" sz="1400" dirty="0" smtClean="0"/>
              <a:t>primeras</a:t>
            </a:r>
          </a:p>
          <a:p>
            <a:pPr algn="ctr"/>
            <a:r>
              <a:rPr lang="es-ES" sz="1400" dirty="0" err="1"/>
              <a:t>c</a:t>
            </a:r>
            <a:r>
              <a:rPr lang="es-ES" sz="1400" dirty="0" err="1" smtClean="0"/>
              <a:t>omuni</a:t>
            </a:r>
            <a:r>
              <a:rPr lang="es-ES" sz="1400" dirty="0" smtClean="0"/>
              <a:t>-</a:t>
            </a:r>
          </a:p>
          <a:p>
            <a:pPr algn="ctr"/>
            <a:r>
              <a:rPr lang="es-ES" sz="1400" dirty="0" err="1" smtClean="0"/>
              <a:t>dades</a:t>
            </a:r>
            <a:endParaRPr lang="es-ES" sz="1400" dirty="0"/>
          </a:p>
        </p:txBody>
      </p:sp>
      <p:sp>
        <p:nvSpPr>
          <p:cNvPr id="22" name="21 CuadroTexto"/>
          <p:cNvSpPr txBox="1"/>
          <p:nvPr/>
        </p:nvSpPr>
        <p:spPr>
          <a:xfrm>
            <a:off x="3385342" y="5733256"/>
            <a:ext cx="864096" cy="738664"/>
          </a:xfrm>
          <a:prstGeom prst="rect">
            <a:avLst/>
          </a:prstGeom>
          <a:noFill/>
        </p:spPr>
        <p:txBody>
          <a:bodyPr wrap="square" rtlCol="0">
            <a:spAutoFit/>
          </a:bodyPr>
          <a:lstStyle/>
          <a:p>
            <a:pPr algn="ctr"/>
            <a:r>
              <a:rPr lang="es-ES" sz="1400" dirty="0" smtClean="0"/>
              <a:t>Analizan-do los escritos</a:t>
            </a:r>
            <a:endParaRPr lang="es-ES" sz="1400" dirty="0"/>
          </a:p>
        </p:txBody>
      </p:sp>
    </p:spTree>
    <p:extLst>
      <p:ext uri="{BB962C8B-B14F-4D97-AF65-F5344CB8AC3E}">
        <p14:creationId xmlns:p14="http://schemas.microsoft.com/office/powerpoint/2010/main" val="5270334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eofi\OneDrive\Escritorio\idiom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466" y="260648"/>
            <a:ext cx="4237526" cy="627398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3" y="908720"/>
            <a:ext cx="4185849" cy="4895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5076056" y="260648"/>
            <a:ext cx="3897816" cy="523220"/>
          </a:xfrm>
          <a:prstGeom prst="rect">
            <a:avLst/>
          </a:prstGeom>
          <a:noFill/>
        </p:spPr>
        <p:txBody>
          <a:bodyPr wrap="square" rtlCol="0">
            <a:spAutoFit/>
          </a:bodyPr>
          <a:lstStyle/>
          <a:p>
            <a:pPr algn="ctr"/>
            <a:r>
              <a:rPr lang="es-ES" sz="2800" b="1" dirty="0" smtClean="0">
                <a:solidFill>
                  <a:schemeClr val="accent6">
                    <a:lumMod val="75000"/>
                  </a:schemeClr>
                </a:solidFill>
                <a:latin typeface="Arial" pitchFamily="34" charset="0"/>
                <a:cs typeface="Arial" pitchFamily="34" charset="0"/>
              </a:rPr>
              <a:t>IDIOMAS</a:t>
            </a:r>
            <a:endParaRPr lang="es-ES" sz="2800" b="1" dirty="0">
              <a:solidFill>
                <a:schemeClr val="accent6">
                  <a:lumMod val="75000"/>
                </a:schemeClr>
              </a:solidFill>
              <a:latin typeface="Arial" pitchFamily="34" charset="0"/>
              <a:cs typeface="Arial" pitchFamily="34" charset="0"/>
            </a:endParaRPr>
          </a:p>
        </p:txBody>
      </p:sp>
      <p:sp>
        <p:nvSpPr>
          <p:cNvPr id="5" name="4 CuadroTexto"/>
          <p:cNvSpPr txBox="1"/>
          <p:nvPr/>
        </p:nvSpPr>
        <p:spPr>
          <a:xfrm>
            <a:off x="7309010" y="6347938"/>
            <a:ext cx="1656184" cy="369332"/>
          </a:xfrm>
          <a:prstGeom prst="rect">
            <a:avLst/>
          </a:prstGeom>
          <a:noFill/>
        </p:spPr>
        <p:txBody>
          <a:bodyPr wrap="square" rtlCol="0">
            <a:spAutoFit/>
          </a:bodyPr>
          <a:lstStyle/>
          <a:p>
            <a:r>
              <a:rPr lang="es-ES" dirty="0"/>
              <a:t>(14, </a:t>
            </a:r>
            <a:r>
              <a:rPr lang="es-ES" dirty="0" smtClean="0"/>
              <a:t>pág.16s)</a:t>
            </a:r>
            <a:endParaRPr lang="es-ES" dirty="0"/>
          </a:p>
        </p:txBody>
      </p:sp>
      <p:sp>
        <p:nvSpPr>
          <p:cNvPr id="6" name="5 CuadroTexto"/>
          <p:cNvSpPr txBox="1"/>
          <p:nvPr/>
        </p:nvSpPr>
        <p:spPr>
          <a:xfrm>
            <a:off x="7101664" y="2708920"/>
            <a:ext cx="1872208"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b="1" dirty="0" smtClean="0">
                <a:solidFill>
                  <a:schemeClr val="accent6">
                    <a:lumMod val="75000"/>
                  </a:schemeClr>
                </a:solidFill>
              </a:rPr>
              <a:t>INCULTURACIÓN</a:t>
            </a:r>
            <a:endParaRPr lang="es-ES" b="1" dirty="0">
              <a:solidFill>
                <a:schemeClr val="accent6">
                  <a:lumMod val="75000"/>
                </a:schemeClr>
              </a:solidFill>
            </a:endParaRPr>
          </a:p>
        </p:txBody>
      </p:sp>
      <p:sp>
        <p:nvSpPr>
          <p:cNvPr id="7" name="6 Flecha izquierda"/>
          <p:cNvSpPr/>
          <p:nvPr/>
        </p:nvSpPr>
        <p:spPr>
          <a:xfrm>
            <a:off x="4788023" y="404664"/>
            <a:ext cx="1152129"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Explosión 1"/>
          <p:cNvSpPr/>
          <p:nvPr/>
        </p:nvSpPr>
        <p:spPr>
          <a:xfrm>
            <a:off x="467544" y="2374115"/>
            <a:ext cx="288033" cy="36933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Explosión 1"/>
          <p:cNvSpPr/>
          <p:nvPr/>
        </p:nvSpPr>
        <p:spPr>
          <a:xfrm>
            <a:off x="4932038" y="804375"/>
            <a:ext cx="288033" cy="36933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Explosión 1"/>
          <p:cNvSpPr/>
          <p:nvPr/>
        </p:nvSpPr>
        <p:spPr>
          <a:xfrm>
            <a:off x="323527" y="260648"/>
            <a:ext cx="288033" cy="36933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Explosión 1"/>
          <p:cNvSpPr/>
          <p:nvPr/>
        </p:nvSpPr>
        <p:spPr>
          <a:xfrm>
            <a:off x="6703223" y="2708920"/>
            <a:ext cx="288033" cy="36933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8" name="7 Conector recto"/>
          <p:cNvCxnSpPr/>
          <p:nvPr/>
        </p:nvCxnSpPr>
        <p:spPr>
          <a:xfrm>
            <a:off x="6561455" y="3789040"/>
            <a:ext cx="720082"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5364087" y="4293096"/>
            <a:ext cx="72008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2 CuadroTexto"/>
          <p:cNvSpPr txBox="1"/>
          <p:nvPr/>
        </p:nvSpPr>
        <p:spPr>
          <a:xfrm>
            <a:off x="4788022" y="6021288"/>
            <a:ext cx="2520988" cy="369332"/>
          </a:xfrm>
          <a:prstGeom prst="rect">
            <a:avLst/>
          </a:prstGeom>
          <a:noFill/>
        </p:spPr>
        <p:txBody>
          <a:bodyPr wrap="square" rtlCol="0">
            <a:spAutoFit/>
          </a:bodyPr>
          <a:lstStyle/>
          <a:p>
            <a:r>
              <a:rPr lang="es-ES" b="1" i="1" dirty="0" smtClean="0">
                <a:solidFill>
                  <a:schemeClr val="accent6">
                    <a:lumMod val="50000"/>
                  </a:schemeClr>
                </a:solidFill>
                <a:latin typeface="Arial" pitchFamily="34" charset="0"/>
                <a:cs typeface="Arial" pitchFamily="34" charset="0"/>
              </a:rPr>
              <a:t>PRIMEROS SIGLOS</a:t>
            </a:r>
            <a:endParaRPr lang="es-ES" b="1" i="1" dirty="0">
              <a:solidFill>
                <a:schemeClr val="accent6">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634546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9512" y="188640"/>
            <a:ext cx="3744416" cy="830997"/>
          </a:xfrm>
          <a:prstGeom prst="rect">
            <a:avLst/>
          </a:prstGeom>
          <a:noFill/>
        </p:spPr>
        <p:txBody>
          <a:bodyPr wrap="square" rtlCol="0">
            <a:spAutoFit/>
          </a:bodyPr>
          <a:lstStyle/>
          <a:p>
            <a:r>
              <a:rPr lang="es-ES" sz="2400" b="1" dirty="0" smtClean="0"/>
              <a:t>CRISTIANISMOS </a:t>
            </a:r>
          </a:p>
          <a:p>
            <a:r>
              <a:rPr lang="es-ES" sz="2400" b="1" dirty="0" smtClean="0"/>
              <a:t>DE LOS ORÍGENES </a:t>
            </a:r>
          </a:p>
        </p:txBody>
      </p:sp>
      <p:sp>
        <p:nvSpPr>
          <p:cNvPr id="5" name="4 CuadroTexto"/>
          <p:cNvSpPr txBox="1"/>
          <p:nvPr/>
        </p:nvSpPr>
        <p:spPr>
          <a:xfrm>
            <a:off x="192338" y="1268760"/>
            <a:ext cx="4248472" cy="2154436"/>
          </a:xfrm>
          <a:prstGeom prst="rect">
            <a:avLst/>
          </a:prstGeom>
          <a:noFill/>
        </p:spPr>
        <p:txBody>
          <a:bodyPr wrap="square" rtlCol="0">
            <a:spAutoFit/>
          </a:bodyPr>
          <a:lstStyle/>
          <a:p>
            <a:r>
              <a:rPr lang="es-ES" dirty="0" smtClean="0"/>
              <a:t>“Vamos a acercarnos a un</a:t>
            </a:r>
          </a:p>
          <a:p>
            <a:pPr marL="285750" indent="-285750">
              <a:buFont typeface="Arial" panose="020B0604020202020204" pitchFamily="34" charset="0"/>
              <a:buChar char="•"/>
            </a:pPr>
            <a:r>
              <a:rPr lang="es-ES" b="1" dirty="0" smtClean="0">
                <a:solidFill>
                  <a:srgbClr val="7030A0"/>
                </a:solidFill>
              </a:rPr>
              <a:t> PROCESO HISTÓRICO</a:t>
            </a:r>
            <a:r>
              <a:rPr lang="es-ES" dirty="0" smtClean="0"/>
              <a:t> </a:t>
            </a:r>
            <a:endParaRPr lang="es-ES" dirty="0"/>
          </a:p>
          <a:p>
            <a:pPr marL="342900" indent="-342900">
              <a:buFont typeface="Arial" panose="020B0604020202020204" pitchFamily="34" charset="0"/>
              <a:buChar char="•"/>
            </a:pPr>
            <a:r>
              <a:rPr lang="es-ES" sz="2000" b="1" dirty="0" smtClean="0">
                <a:solidFill>
                  <a:srgbClr val="7030A0"/>
                </a:solidFill>
              </a:rPr>
              <a:t>COMPLEJO,</a:t>
            </a:r>
          </a:p>
          <a:p>
            <a:pPr marL="342900" indent="-342900">
              <a:buFont typeface="Arial" panose="020B0604020202020204" pitchFamily="34" charset="0"/>
              <a:buChar char="•"/>
            </a:pPr>
            <a:r>
              <a:rPr lang="es-ES" sz="2000" b="1" dirty="0" smtClean="0">
                <a:solidFill>
                  <a:srgbClr val="7030A0"/>
                </a:solidFill>
              </a:rPr>
              <a:t>CONFLICTIVO</a:t>
            </a:r>
          </a:p>
          <a:p>
            <a:pPr marL="342900" indent="-342900">
              <a:buFont typeface="Arial" panose="020B0604020202020204" pitchFamily="34" charset="0"/>
              <a:buChar char="•"/>
            </a:pPr>
            <a:r>
              <a:rPr lang="es-ES" sz="2000" b="1" dirty="0" smtClean="0">
                <a:solidFill>
                  <a:srgbClr val="7030A0"/>
                </a:solidFill>
              </a:rPr>
              <a:t>Y APASIONANTE” </a:t>
            </a:r>
            <a:r>
              <a:rPr lang="es-ES" dirty="0" smtClean="0"/>
              <a:t>(R. Aguirre)</a:t>
            </a:r>
          </a:p>
          <a:p>
            <a:endParaRPr lang="es-ES" dirty="0"/>
          </a:p>
          <a:p>
            <a:endParaRPr lang="es-ES" dirty="0"/>
          </a:p>
        </p:txBody>
      </p:sp>
      <p:pic>
        <p:nvPicPr>
          <p:cNvPr id="1028" name="Picture 4" descr="https://tse3.mm.bing.net/th?id=OIP.cArafD1o1UNIPI8fzR1bQQHaDS&amp;pid=Api&amp;P=0&amp;h=1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260648"/>
            <a:ext cx="4613010" cy="26319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158" y="2977406"/>
            <a:ext cx="6189315" cy="3694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7227402" y="5811594"/>
            <a:ext cx="122413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b="1" dirty="0" smtClean="0"/>
              <a:t>Jerusalén</a:t>
            </a:r>
            <a:endParaRPr lang="es-ES" b="1" dirty="0"/>
          </a:p>
        </p:txBody>
      </p:sp>
      <p:sp>
        <p:nvSpPr>
          <p:cNvPr id="3" name="2 CuadroTexto"/>
          <p:cNvSpPr txBox="1"/>
          <p:nvPr/>
        </p:nvSpPr>
        <p:spPr>
          <a:xfrm>
            <a:off x="6640235" y="3251422"/>
            <a:ext cx="1008112" cy="369332"/>
          </a:xfrm>
          <a:prstGeom prst="rect">
            <a:avLst/>
          </a:prstGeom>
          <a:noFill/>
        </p:spPr>
        <p:txBody>
          <a:bodyPr wrap="square" rtlCol="0">
            <a:spAutoFit/>
          </a:bodyPr>
          <a:lstStyle/>
          <a:p>
            <a:r>
              <a:rPr lang="es-ES" dirty="0" smtClean="0"/>
              <a:t>Europa</a:t>
            </a:r>
            <a:endParaRPr lang="es-ES" dirty="0"/>
          </a:p>
        </p:txBody>
      </p:sp>
      <p:sp>
        <p:nvSpPr>
          <p:cNvPr id="6" name="5 CuadroTexto"/>
          <p:cNvSpPr txBox="1"/>
          <p:nvPr/>
        </p:nvSpPr>
        <p:spPr>
          <a:xfrm>
            <a:off x="8415925" y="3571182"/>
            <a:ext cx="611560" cy="369332"/>
          </a:xfrm>
          <a:prstGeom prst="rect">
            <a:avLst/>
          </a:prstGeom>
          <a:noFill/>
        </p:spPr>
        <p:txBody>
          <a:bodyPr wrap="square" rtlCol="0">
            <a:spAutoFit/>
          </a:bodyPr>
          <a:lstStyle/>
          <a:p>
            <a:r>
              <a:rPr lang="es-ES" dirty="0" smtClean="0"/>
              <a:t>Asia</a:t>
            </a:r>
            <a:endParaRPr lang="es-ES" dirty="0"/>
          </a:p>
        </p:txBody>
      </p:sp>
      <p:sp>
        <p:nvSpPr>
          <p:cNvPr id="7" name="6 CuadroTexto"/>
          <p:cNvSpPr txBox="1"/>
          <p:nvPr/>
        </p:nvSpPr>
        <p:spPr>
          <a:xfrm>
            <a:off x="6640235" y="6292344"/>
            <a:ext cx="864096" cy="369332"/>
          </a:xfrm>
          <a:prstGeom prst="rect">
            <a:avLst/>
          </a:prstGeom>
          <a:noFill/>
        </p:spPr>
        <p:txBody>
          <a:bodyPr wrap="square" rtlCol="0">
            <a:spAutoFit/>
          </a:bodyPr>
          <a:lstStyle/>
          <a:p>
            <a:r>
              <a:rPr lang="es-ES" dirty="0" smtClean="0"/>
              <a:t>África</a:t>
            </a:r>
            <a:endParaRPr lang="es-ES" dirty="0"/>
          </a:p>
        </p:txBody>
      </p:sp>
      <p:sp>
        <p:nvSpPr>
          <p:cNvPr id="8" name="7 CuadroTexto"/>
          <p:cNvSpPr txBox="1"/>
          <p:nvPr/>
        </p:nvSpPr>
        <p:spPr>
          <a:xfrm>
            <a:off x="7273699" y="4217807"/>
            <a:ext cx="1224136" cy="923330"/>
          </a:xfrm>
          <a:prstGeom prst="rect">
            <a:avLst/>
          </a:prstGeom>
          <a:noFill/>
        </p:spPr>
        <p:txBody>
          <a:bodyPr wrap="square" rtlCol="0">
            <a:spAutoFit/>
          </a:bodyPr>
          <a:lstStyle/>
          <a:p>
            <a:pPr algn="ctr"/>
            <a:r>
              <a:rPr lang="es-ES" dirty="0" smtClean="0"/>
              <a:t>Siria –Sur</a:t>
            </a:r>
          </a:p>
          <a:p>
            <a:pPr algn="ctr"/>
            <a:r>
              <a:rPr lang="es-ES" dirty="0" smtClean="0"/>
              <a:t>Galilea</a:t>
            </a:r>
          </a:p>
          <a:p>
            <a:pPr algn="ctr"/>
            <a:r>
              <a:rPr lang="es-ES" dirty="0" smtClean="0"/>
              <a:t>Samaria</a:t>
            </a:r>
            <a:endParaRPr lang="es-ES" dirty="0"/>
          </a:p>
        </p:txBody>
      </p:sp>
      <p:sp>
        <p:nvSpPr>
          <p:cNvPr id="14" name="13 Flecha derecha"/>
          <p:cNvSpPr/>
          <p:nvPr/>
        </p:nvSpPr>
        <p:spPr>
          <a:xfrm rot="14276770">
            <a:off x="7012209" y="3880723"/>
            <a:ext cx="586675" cy="1874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Flecha derecha"/>
          <p:cNvSpPr/>
          <p:nvPr/>
        </p:nvSpPr>
        <p:spPr>
          <a:xfrm rot="20636439">
            <a:off x="7923677" y="3922551"/>
            <a:ext cx="586675" cy="2276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Flecha derecha"/>
          <p:cNvSpPr/>
          <p:nvPr/>
        </p:nvSpPr>
        <p:spPr>
          <a:xfrm rot="16456326">
            <a:off x="7592429" y="5362412"/>
            <a:ext cx="586675" cy="2336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Flecha doblada"/>
          <p:cNvSpPr/>
          <p:nvPr/>
        </p:nvSpPr>
        <p:spPr>
          <a:xfrm rot="10800000">
            <a:off x="7399197" y="6230727"/>
            <a:ext cx="507191" cy="44879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6989473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Flecha abajo"/>
          <p:cNvSpPr/>
          <p:nvPr/>
        </p:nvSpPr>
        <p:spPr>
          <a:xfrm>
            <a:off x="4355976" y="1257995"/>
            <a:ext cx="432048" cy="12932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Flecha abajo"/>
          <p:cNvSpPr/>
          <p:nvPr/>
        </p:nvSpPr>
        <p:spPr>
          <a:xfrm>
            <a:off x="1331640" y="1257995"/>
            <a:ext cx="432048" cy="12932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CuadroTexto"/>
          <p:cNvSpPr txBox="1"/>
          <p:nvPr/>
        </p:nvSpPr>
        <p:spPr>
          <a:xfrm>
            <a:off x="499825" y="2708920"/>
            <a:ext cx="8424936" cy="646331"/>
          </a:xfrm>
          <a:prstGeom prst="rect">
            <a:avLst/>
          </a:prstGeom>
          <a:gradFill>
            <a:gsLst>
              <a:gs pos="0">
                <a:srgbClr val="EA96EE"/>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dirty="0" smtClean="0"/>
              <a:t>En </a:t>
            </a:r>
            <a:r>
              <a:rPr lang="es-ES" dirty="0"/>
              <a:t>la sociedad y la </a:t>
            </a:r>
            <a:r>
              <a:rPr lang="es-ES" dirty="0" smtClean="0"/>
              <a:t>cultura en </a:t>
            </a:r>
            <a:r>
              <a:rPr lang="es-ES" dirty="0"/>
              <a:t>las que nacieron los evangelios la comunicación era </a:t>
            </a:r>
            <a:r>
              <a:rPr lang="es-ES" dirty="0" smtClean="0"/>
              <a:t>fundamentalmente </a:t>
            </a:r>
            <a:r>
              <a:rPr lang="es-ES" b="1" dirty="0" smtClean="0">
                <a:solidFill>
                  <a:schemeClr val="accent6">
                    <a:lumMod val="75000"/>
                  </a:schemeClr>
                </a:solidFill>
              </a:rPr>
              <a:t>oral</a:t>
            </a:r>
            <a:r>
              <a:rPr lang="es-ES" dirty="0" smtClean="0"/>
              <a:t>, pero también había libros y personas que sabían </a:t>
            </a:r>
            <a:r>
              <a:rPr lang="es-ES" b="1" dirty="0" smtClean="0">
                <a:solidFill>
                  <a:schemeClr val="accent6">
                    <a:lumMod val="75000"/>
                  </a:schemeClr>
                </a:solidFill>
              </a:rPr>
              <a:t>leer</a:t>
            </a:r>
            <a:endParaRPr lang="es-ES" b="1" dirty="0">
              <a:solidFill>
                <a:schemeClr val="accent6">
                  <a:lumMod val="75000"/>
                </a:schemeClr>
              </a:solidFill>
            </a:endParaRPr>
          </a:p>
        </p:txBody>
      </p:sp>
      <p:sp>
        <p:nvSpPr>
          <p:cNvPr id="6" name="5 CuadroTexto"/>
          <p:cNvSpPr txBox="1"/>
          <p:nvPr/>
        </p:nvSpPr>
        <p:spPr>
          <a:xfrm>
            <a:off x="499825" y="3645024"/>
            <a:ext cx="3672408" cy="923330"/>
          </a:xfrm>
          <a:prstGeom prst="rect">
            <a:avLst/>
          </a:prstGeom>
          <a:gradFill>
            <a:gsLst>
              <a:gs pos="0">
                <a:srgbClr val="EA96EE"/>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b="1" dirty="0" smtClean="0">
                <a:solidFill>
                  <a:schemeClr val="accent6">
                    <a:lumMod val="75000"/>
                  </a:schemeClr>
                </a:solidFill>
              </a:rPr>
              <a:t>Oralidad </a:t>
            </a:r>
            <a:r>
              <a:rPr lang="es-ES" b="1" dirty="0">
                <a:solidFill>
                  <a:schemeClr val="accent6">
                    <a:lumMod val="75000"/>
                  </a:schemeClr>
                </a:solidFill>
              </a:rPr>
              <a:t>y escritura </a:t>
            </a:r>
            <a:r>
              <a:rPr lang="es-ES" dirty="0" smtClean="0"/>
              <a:t>convivían como </a:t>
            </a:r>
            <a:r>
              <a:rPr lang="es-ES" dirty="0"/>
              <a:t>dos formas de comunicación </a:t>
            </a:r>
            <a:r>
              <a:rPr lang="es-ES" b="1" dirty="0" smtClean="0">
                <a:solidFill>
                  <a:schemeClr val="accent6">
                    <a:lumMod val="75000"/>
                  </a:schemeClr>
                </a:solidFill>
              </a:rPr>
              <a:t>complementarias</a:t>
            </a:r>
            <a:endParaRPr lang="es-ES" b="1" dirty="0">
              <a:solidFill>
                <a:schemeClr val="accent6">
                  <a:lumMod val="75000"/>
                </a:schemeClr>
              </a:solidFill>
            </a:endParaRPr>
          </a:p>
        </p:txBody>
      </p:sp>
      <p:sp>
        <p:nvSpPr>
          <p:cNvPr id="7" name="6 CuadroTexto"/>
          <p:cNvSpPr txBox="1"/>
          <p:nvPr/>
        </p:nvSpPr>
        <p:spPr>
          <a:xfrm>
            <a:off x="2987824" y="5802999"/>
            <a:ext cx="5832648" cy="923330"/>
          </a:xfrm>
          <a:prstGeom prst="rect">
            <a:avLst/>
          </a:prstGeom>
          <a:gradFill>
            <a:gsLst>
              <a:gs pos="0">
                <a:srgbClr val="EA96EE"/>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dirty="0" smtClean="0"/>
              <a:t>Los </a:t>
            </a:r>
            <a:r>
              <a:rPr lang="es-ES" dirty="0"/>
              <a:t>estudios sobre la memoria han </a:t>
            </a:r>
            <a:r>
              <a:rPr lang="es-ES" dirty="0" smtClean="0"/>
              <a:t>ayudado a </a:t>
            </a:r>
            <a:r>
              <a:rPr lang="es-ES" dirty="0"/>
              <a:t>entender las unidades básicas de la transmisión oral, </a:t>
            </a:r>
            <a:r>
              <a:rPr lang="es-ES" dirty="0" smtClean="0"/>
              <a:t>como «</a:t>
            </a:r>
            <a:r>
              <a:rPr lang="es-ES" dirty="0"/>
              <a:t>recursos mnemónicos</a:t>
            </a:r>
            <a:r>
              <a:rPr lang="es-ES" dirty="0" smtClean="0"/>
              <a:t>», para </a:t>
            </a:r>
            <a:r>
              <a:rPr lang="es-ES" b="1" dirty="0" smtClean="0">
                <a:solidFill>
                  <a:schemeClr val="accent6">
                    <a:lumMod val="75000"/>
                  </a:schemeClr>
                </a:solidFill>
              </a:rPr>
              <a:t>favorecer la memorización</a:t>
            </a:r>
            <a:endParaRPr lang="es-ES" b="1" dirty="0">
              <a:solidFill>
                <a:schemeClr val="accent6">
                  <a:lumMod val="75000"/>
                </a:schemeClr>
              </a:solidFill>
            </a:endParaRPr>
          </a:p>
        </p:txBody>
      </p:sp>
      <p:sp>
        <p:nvSpPr>
          <p:cNvPr id="8" name="7 CuadroTexto"/>
          <p:cNvSpPr txBox="1"/>
          <p:nvPr/>
        </p:nvSpPr>
        <p:spPr>
          <a:xfrm>
            <a:off x="71925" y="61991"/>
            <a:ext cx="6426267" cy="461665"/>
          </a:xfrm>
          <a:prstGeom prst="rect">
            <a:avLst/>
          </a:prstGeom>
          <a:noFill/>
        </p:spPr>
        <p:txBody>
          <a:bodyPr wrap="square" rtlCol="0">
            <a:spAutoFit/>
          </a:bodyPr>
          <a:lstStyle/>
          <a:p>
            <a:pPr algn="ctr"/>
            <a:r>
              <a:rPr lang="es-ES" sz="2400" b="1" dirty="0" smtClean="0">
                <a:solidFill>
                  <a:schemeClr val="accent6">
                    <a:lumMod val="75000"/>
                  </a:schemeClr>
                </a:solidFill>
              </a:rPr>
              <a:t>TRANSMISIÓN DE LOS RECUERDOS DE JESÚS</a:t>
            </a:r>
            <a:endParaRPr lang="es-ES" sz="2400" b="1" dirty="0">
              <a:solidFill>
                <a:schemeClr val="accent6">
                  <a:lumMod val="75000"/>
                </a:schemeClr>
              </a:solidFill>
            </a:endParaRPr>
          </a:p>
        </p:txBody>
      </p:sp>
      <p:sp>
        <p:nvSpPr>
          <p:cNvPr id="9" name="8 CuadroTexto"/>
          <p:cNvSpPr txBox="1"/>
          <p:nvPr/>
        </p:nvSpPr>
        <p:spPr>
          <a:xfrm>
            <a:off x="6498193" y="154325"/>
            <a:ext cx="2437112" cy="646331"/>
          </a:xfrm>
          <a:prstGeom prst="rect">
            <a:avLst/>
          </a:prstGeom>
          <a:noFill/>
        </p:spPr>
        <p:txBody>
          <a:bodyPr wrap="square" rtlCol="0">
            <a:spAutoFit/>
          </a:bodyPr>
          <a:lstStyle/>
          <a:p>
            <a:r>
              <a:rPr lang="es-ES" dirty="0" smtClean="0"/>
              <a:t>Algunas aportaciones </a:t>
            </a:r>
          </a:p>
          <a:p>
            <a:r>
              <a:rPr lang="es-ES" dirty="0" smtClean="0"/>
              <a:t>últimas significativas</a:t>
            </a:r>
            <a:endParaRPr lang="es-ES" dirty="0"/>
          </a:p>
        </p:txBody>
      </p:sp>
      <p:sp>
        <p:nvSpPr>
          <p:cNvPr id="10" name="9 CuadroTexto"/>
          <p:cNvSpPr txBox="1"/>
          <p:nvPr/>
        </p:nvSpPr>
        <p:spPr>
          <a:xfrm>
            <a:off x="728558" y="1475306"/>
            <a:ext cx="1728192" cy="707886"/>
          </a:xfrm>
          <a:prstGeom prst="rect">
            <a:avLst/>
          </a:prstGeom>
          <a:gradFill>
            <a:gsLst>
              <a:gs pos="0">
                <a:srgbClr val="EA96EE"/>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s-ES" sz="2000" b="1" dirty="0" smtClean="0"/>
              <a:t>TRANSMISIÓN</a:t>
            </a:r>
          </a:p>
          <a:p>
            <a:pPr algn="ctr"/>
            <a:r>
              <a:rPr lang="es-ES" sz="2000" b="1" dirty="0" smtClean="0"/>
              <a:t>ORAL</a:t>
            </a:r>
            <a:endParaRPr lang="es-ES" sz="2000" b="1" dirty="0"/>
          </a:p>
        </p:txBody>
      </p:sp>
      <p:sp>
        <p:nvSpPr>
          <p:cNvPr id="11" name="10 CuadroTexto"/>
          <p:cNvSpPr txBox="1"/>
          <p:nvPr/>
        </p:nvSpPr>
        <p:spPr>
          <a:xfrm>
            <a:off x="3815916" y="1465579"/>
            <a:ext cx="1728192" cy="707886"/>
          </a:xfrm>
          <a:prstGeom prst="rect">
            <a:avLst/>
          </a:prstGeom>
          <a:gradFill>
            <a:gsLst>
              <a:gs pos="0">
                <a:srgbClr val="EA96EE"/>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s-ES" sz="2000" b="1" dirty="0" smtClean="0"/>
              <a:t>TRANSMISIÓN</a:t>
            </a:r>
          </a:p>
          <a:p>
            <a:pPr algn="ctr"/>
            <a:r>
              <a:rPr lang="es-ES" sz="2000" b="1" dirty="0" smtClean="0"/>
              <a:t>ESCRITA</a:t>
            </a:r>
            <a:endParaRPr lang="es-ES" sz="2000" b="1" dirty="0"/>
          </a:p>
        </p:txBody>
      </p:sp>
      <p:sp>
        <p:nvSpPr>
          <p:cNvPr id="12" name="11 Flecha derecha"/>
          <p:cNvSpPr/>
          <p:nvPr/>
        </p:nvSpPr>
        <p:spPr>
          <a:xfrm>
            <a:off x="2555776" y="1760621"/>
            <a:ext cx="108012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Flecha izquierda"/>
          <p:cNvSpPr/>
          <p:nvPr/>
        </p:nvSpPr>
        <p:spPr>
          <a:xfrm>
            <a:off x="2555776" y="2004546"/>
            <a:ext cx="1080120"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CuadroTexto"/>
          <p:cNvSpPr txBox="1"/>
          <p:nvPr/>
        </p:nvSpPr>
        <p:spPr>
          <a:xfrm>
            <a:off x="467544" y="4863528"/>
            <a:ext cx="8424936" cy="923330"/>
          </a:xfrm>
          <a:prstGeom prst="rect">
            <a:avLst/>
          </a:prstGeom>
          <a:gradFill>
            <a:gsLst>
              <a:gs pos="0">
                <a:srgbClr val="EA96EE"/>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dirty="0"/>
              <a:t>La transmisión oral de los recuerdos sobre Jesús y su fijación por escrito </a:t>
            </a:r>
            <a:r>
              <a:rPr lang="es-ES" b="1" dirty="0">
                <a:solidFill>
                  <a:schemeClr val="accent6">
                    <a:lumMod val="75000"/>
                  </a:schemeClr>
                </a:solidFill>
              </a:rPr>
              <a:t>no</a:t>
            </a:r>
            <a:r>
              <a:rPr lang="es-ES" dirty="0"/>
              <a:t> se entienden ya como </a:t>
            </a:r>
            <a:r>
              <a:rPr lang="es-ES" b="1" dirty="0">
                <a:solidFill>
                  <a:schemeClr val="accent6">
                    <a:lumMod val="75000"/>
                  </a:schemeClr>
                </a:solidFill>
              </a:rPr>
              <a:t>etapas sucesivas</a:t>
            </a:r>
            <a:r>
              <a:rPr lang="es-ES" dirty="0"/>
              <a:t>, sino como </a:t>
            </a:r>
            <a:r>
              <a:rPr lang="es-ES" b="1" dirty="0">
                <a:solidFill>
                  <a:schemeClr val="accent6">
                    <a:lumMod val="75000"/>
                  </a:schemeClr>
                </a:solidFill>
              </a:rPr>
              <a:t>procesos paralelos </a:t>
            </a:r>
            <a:r>
              <a:rPr lang="es-ES" dirty="0"/>
              <a:t>con múltiples </a:t>
            </a:r>
            <a:r>
              <a:rPr lang="es-ES" dirty="0" smtClean="0"/>
              <a:t>interacciones</a:t>
            </a:r>
            <a:endParaRPr lang="es-ES" dirty="0"/>
          </a:p>
        </p:txBody>
      </p:sp>
      <p:sp>
        <p:nvSpPr>
          <p:cNvPr id="15" name="14 CuadroTexto"/>
          <p:cNvSpPr txBox="1"/>
          <p:nvPr/>
        </p:nvSpPr>
        <p:spPr>
          <a:xfrm>
            <a:off x="4311676" y="3645024"/>
            <a:ext cx="4651338" cy="923330"/>
          </a:xfrm>
          <a:prstGeom prst="rect">
            <a:avLst/>
          </a:prstGeom>
          <a:gradFill>
            <a:gsLst>
              <a:gs pos="0">
                <a:srgbClr val="EA96EE"/>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dirty="0"/>
              <a:t>Dicho ambiente </a:t>
            </a:r>
            <a:r>
              <a:rPr lang="es-ES" dirty="0" smtClean="0"/>
              <a:t>cultural se </a:t>
            </a:r>
            <a:r>
              <a:rPr lang="es-ES" dirty="0"/>
              <a:t>caracterizaba </a:t>
            </a:r>
            <a:endParaRPr lang="es-ES" dirty="0" smtClean="0"/>
          </a:p>
          <a:p>
            <a:r>
              <a:rPr lang="es-ES" dirty="0" smtClean="0"/>
              <a:t>por </a:t>
            </a:r>
            <a:r>
              <a:rPr lang="es-ES" b="1" dirty="0">
                <a:solidFill>
                  <a:schemeClr val="accent6">
                    <a:lumMod val="75000"/>
                  </a:schemeClr>
                </a:solidFill>
              </a:rPr>
              <a:t>la interacción </a:t>
            </a:r>
            <a:r>
              <a:rPr lang="es-ES" dirty="0"/>
              <a:t>entre comunicación oral y comunicación </a:t>
            </a:r>
            <a:r>
              <a:rPr lang="es-ES" dirty="0" smtClean="0"/>
              <a:t>escrita</a:t>
            </a:r>
            <a:endParaRPr lang="es-ES" dirty="0"/>
          </a:p>
        </p:txBody>
      </p:sp>
      <p:sp>
        <p:nvSpPr>
          <p:cNvPr id="16" name="15 CuadroTexto"/>
          <p:cNvSpPr txBox="1"/>
          <p:nvPr/>
        </p:nvSpPr>
        <p:spPr>
          <a:xfrm>
            <a:off x="499825" y="5805264"/>
            <a:ext cx="1944216" cy="923330"/>
          </a:xfrm>
          <a:prstGeom prst="rect">
            <a:avLst/>
          </a:prstGeom>
          <a:noFill/>
          <a:ln w="38100">
            <a:solidFill>
              <a:srgbClr val="DD9FE9"/>
            </a:solidFill>
          </a:ln>
        </p:spPr>
        <p:txBody>
          <a:bodyPr wrap="square" rtlCol="0">
            <a:spAutoFit/>
          </a:bodyPr>
          <a:lstStyle/>
          <a:p>
            <a:r>
              <a:rPr lang="es-ES" dirty="0" smtClean="0"/>
              <a:t>Santiago Guijarro, La memoria viva de Jesús. p. 9ss</a:t>
            </a:r>
            <a:endParaRPr lang="es-ES" dirty="0"/>
          </a:p>
        </p:txBody>
      </p:sp>
      <p:sp>
        <p:nvSpPr>
          <p:cNvPr id="18" name="17 CuadroTexto"/>
          <p:cNvSpPr txBox="1"/>
          <p:nvPr/>
        </p:nvSpPr>
        <p:spPr>
          <a:xfrm>
            <a:off x="5766953" y="1304473"/>
            <a:ext cx="3168352" cy="1200329"/>
          </a:xfrm>
          <a:prstGeom prst="rect">
            <a:avLst/>
          </a:prstGeom>
          <a:gradFill>
            <a:gsLst>
              <a:gs pos="0">
                <a:srgbClr val="EA96EE"/>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dirty="0" smtClean="0"/>
              <a:t>Antes </a:t>
            </a:r>
            <a:r>
              <a:rPr lang="es-ES" dirty="0"/>
              <a:t>y después de que fueran consignadas por escrito, sus acciones y sus enseñanzas se transmitieron de </a:t>
            </a:r>
            <a:r>
              <a:rPr lang="es-ES" b="1" dirty="0">
                <a:solidFill>
                  <a:srgbClr val="C00000"/>
                </a:solidFill>
              </a:rPr>
              <a:t>forma oral</a:t>
            </a:r>
          </a:p>
        </p:txBody>
      </p:sp>
      <p:pic>
        <p:nvPicPr>
          <p:cNvPr id="17" name="Picture 2" descr="E:\P-Jesus\proyectojesus\cruzllamatranspa.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2213" y="523656"/>
            <a:ext cx="747246" cy="106792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xtLst/>
        </p:spPr>
      </p:pic>
    </p:spTree>
    <p:extLst>
      <p:ext uri="{BB962C8B-B14F-4D97-AF65-F5344CB8AC3E}">
        <p14:creationId xmlns:p14="http://schemas.microsoft.com/office/powerpoint/2010/main" val="13158207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50171" y="1253465"/>
            <a:ext cx="7845890" cy="5355312"/>
          </a:xfrm>
          <a:prstGeom prst="rect">
            <a:avLst/>
          </a:prstGeom>
          <a:noFill/>
        </p:spPr>
        <p:txBody>
          <a:bodyPr wrap="square" rtlCol="0">
            <a:spAutoFit/>
          </a:bodyPr>
          <a:lstStyle/>
          <a:p>
            <a:r>
              <a:rPr lang="es-ES" dirty="0" smtClean="0"/>
              <a:t> </a:t>
            </a:r>
            <a:r>
              <a:rPr lang="es-ES" dirty="0"/>
              <a:t>importancia de la </a:t>
            </a:r>
            <a:r>
              <a:rPr lang="es-ES" b="1" i="1" dirty="0">
                <a:solidFill>
                  <a:srgbClr val="FF0000"/>
                </a:solidFill>
              </a:rPr>
              <a:t>perspectiva regional</a:t>
            </a:r>
            <a:r>
              <a:rPr lang="es-ES" dirty="0"/>
              <a:t>, priorizando el contexto de la patria de origen y el de la diáspora.</a:t>
            </a:r>
            <a:br>
              <a:rPr lang="es-ES" dirty="0"/>
            </a:br>
            <a:endParaRPr lang="es-ES" dirty="0" smtClean="0"/>
          </a:p>
          <a:p>
            <a:r>
              <a:rPr lang="es-ES" dirty="0" smtClean="0"/>
              <a:t>existencia </a:t>
            </a:r>
            <a:r>
              <a:rPr lang="es-ES" dirty="0"/>
              <a:t>de una transmisión </a:t>
            </a:r>
            <a:r>
              <a:rPr lang="es-ES" b="1" i="1" dirty="0">
                <a:solidFill>
                  <a:srgbClr val="FF0000"/>
                </a:solidFill>
              </a:rPr>
              <a:t>popular</a:t>
            </a:r>
            <a:r>
              <a:rPr lang="es-ES" dirty="0"/>
              <a:t> de la memoria de Jesús, que convive junto a la </a:t>
            </a:r>
            <a:r>
              <a:rPr lang="es-ES" b="1" i="1" dirty="0">
                <a:solidFill>
                  <a:srgbClr val="FF0000"/>
                </a:solidFill>
              </a:rPr>
              <a:t>memoria discipular</a:t>
            </a:r>
            <a:r>
              <a:rPr lang="es-ES" dirty="0"/>
              <a:t>, central en los evangelios.</a:t>
            </a:r>
            <a:br>
              <a:rPr lang="es-ES" dirty="0"/>
            </a:br>
            <a:endParaRPr lang="es-ES" dirty="0" smtClean="0"/>
          </a:p>
          <a:p>
            <a:r>
              <a:rPr lang="es-ES" dirty="0" smtClean="0"/>
              <a:t>relevancia </a:t>
            </a:r>
            <a:r>
              <a:rPr lang="es-ES" dirty="0"/>
              <a:t>de la </a:t>
            </a:r>
            <a:r>
              <a:rPr lang="es-ES" b="1" i="1" dirty="0">
                <a:solidFill>
                  <a:srgbClr val="FF0000"/>
                </a:solidFill>
              </a:rPr>
              <a:t>pregunta sobre la identidad de Jesús</a:t>
            </a:r>
            <a:r>
              <a:rPr lang="es-ES" dirty="0"/>
              <a:t>, factor decisivo en el proceso de transmisión y reformulación de los recuerdos que conservaron sus seguidores</a:t>
            </a:r>
            <a:r>
              <a:rPr lang="es-ES" dirty="0" smtClean="0"/>
              <a:t>.</a:t>
            </a:r>
          </a:p>
          <a:p>
            <a:endParaRPr lang="es-ES" dirty="0"/>
          </a:p>
          <a:p>
            <a:r>
              <a:rPr lang="es-ES" dirty="0"/>
              <a:t>s</a:t>
            </a:r>
            <a:r>
              <a:rPr lang="es-ES" dirty="0" smtClean="0"/>
              <a:t>e originó </a:t>
            </a:r>
            <a:r>
              <a:rPr lang="es-ES" dirty="0"/>
              <a:t>la “</a:t>
            </a:r>
            <a:r>
              <a:rPr lang="es-ES" b="1" i="1" dirty="0">
                <a:solidFill>
                  <a:srgbClr val="FF0000"/>
                </a:solidFill>
              </a:rPr>
              <a:t>oralidad </a:t>
            </a:r>
            <a:r>
              <a:rPr lang="es-ES" b="1" i="1" dirty="0" smtClean="0">
                <a:solidFill>
                  <a:srgbClr val="FF0000"/>
                </a:solidFill>
              </a:rPr>
              <a:t>secundaria</a:t>
            </a:r>
            <a:r>
              <a:rPr lang="es-ES" dirty="0" smtClean="0"/>
              <a:t>: influida por la transmisión escrita que también se fue transmitiendo oralmente</a:t>
            </a:r>
          </a:p>
          <a:p>
            <a:endParaRPr lang="es-ES" dirty="0"/>
          </a:p>
          <a:p>
            <a:r>
              <a:rPr lang="es-ES" dirty="0" smtClean="0"/>
              <a:t>a </a:t>
            </a:r>
            <a:r>
              <a:rPr lang="es-ES" dirty="0"/>
              <a:t>partir del reconocimiento del valor </a:t>
            </a:r>
            <a:r>
              <a:rPr lang="es-ES" dirty="0" smtClean="0"/>
              <a:t>normativo de </a:t>
            </a:r>
            <a:r>
              <a:rPr lang="es-ES" dirty="0"/>
              <a:t>los evangelios canónicos en la </a:t>
            </a:r>
            <a:r>
              <a:rPr lang="es-ES" b="1" i="1" dirty="0">
                <a:solidFill>
                  <a:srgbClr val="FF0000"/>
                </a:solidFill>
              </a:rPr>
              <a:t>segunda mitad del siglo II d.C. la </a:t>
            </a:r>
            <a:r>
              <a:rPr lang="es-ES" b="1" i="1" dirty="0" smtClean="0">
                <a:solidFill>
                  <a:srgbClr val="FF0000"/>
                </a:solidFill>
              </a:rPr>
              <a:t>tradición </a:t>
            </a:r>
            <a:r>
              <a:rPr lang="es-ES" b="1" i="1" dirty="0">
                <a:solidFill>
                  <a:srgbClr val="FF0000"/>
                </a:solidFill>
              </a:rPr>
              <a:t>oral comienza a perder importancia </a:t>
            </a:r>
            <a:r>
              <a:rPr lang="es-ES" dirty="0"/>
              <a:t>y la tradición escrita ocupa </a:t>
            </a:r>
            <a:r>
              <a:rPr lang="es-ES" dirty="0" smtClean="0"/>
              <a:t>un lugar </a:t>
            </a:r>
            <a:r>
              <a:rPr lang="es-ES" dirty="0"/>
              <a:t>central, al menos en los grupos mayoritarios del cristianismo </a:t>
            </a:r>
            <a:r>
              <a:rPr lang="es-ES" dirty="0" smtClean="0"/>
              <a:t>naciente</a:t>
            </a:r>
            <a:endParaRPr lang="es-ES" dirty="0"/>
          </a:p>
          <a:p>
            <a:endParaRPr lang="es-ES" dirty="0"/>
          </a:p>
          <a:p>
            <a:endParaRPr lang="es-ES" dirty="0"/>
          </a:p>
        </p:txBody>
      </p:sp>
      <p:sp>
        <p:nvSpPr>
          <p:cNvPr id="3" name="2 CuadroTexto"/>
          <p:cNvSpPr txBox="1"/>
          <p:nvPr/>
        </p:nvSpPr>
        <p:spPr>
          <a:xfrm>
            <a:off x="1043607" y="188640"/>
            <a:ext cx="4104457" cy="1015663"/>
          </a:xfrm>
          <a:prstGeom prst="rect">
            <a:avLst/>
          </a:prstGeom>
          <a:gradFill>
            <a:gsLst>
              <a:gs pos="0">
                <a:srgbClr val="DD9FE9"/>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dirty="0" smtClean="0"/>
              <a:t>Algunas </a:t>
            </a:r>
            <a:r>
              <a:rPr lang="es-ES" sz="2400" b="1" dirty="0" smtClean="0">
                <a:solidFill>
                  <a:srgbClr val="C00000"/>
                </a:solidFill>
              </a:rPr>
              <a:t>pistas</a:t>
            </a:r>
            <a:r>
              <a:rPr lang="es-ES" dirty="0" smtClean="0"/>
              <a:t> </a:t>
            </a:r>
            <a:r>
              <a:rPr lang="es-ES" dirty="0"/>
              <a:t>para apreciar mejor la riqueza y complejidad del proceso de transmisión</a:t>
            </a:r>
            <a:r>
              <a:rPr lang="es-ES" dirty="0" smtClean="0"/>
              <a:t>.</a:t>
            </a:r>
            <a:endParaRPr lang="es-ES" dirty="0"/>
          </a:p>
        </p:txBody>
      </p:sp>
      <p:sp>
        <p:nvSpPr>
          <p:cNvPr id="7" name="6 Estrella de 12 puntas"/>
          <p:cNvSpPr/>
          <p:nvPr/>
        </p:nvSpPr>
        <p:spPr>
          <a:xfrm>
            <a:off x="453353" y="1268760"/>
            <a:ext cx="288032" cy="36004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1</a:t>
            </a:r>
            <a:endParaRPr lang="es-ES" dirty="0"/>
          </a:p>
        </p:txBody>
      </p:sp>
      <p:sp>
        <p:nvSpPr>
          <p:cNvPr id="8" name="7 Estrella de 12 puntas"/>
          <p:cNvSpPr/>
          <p:nvPr/>
        </p:nvSpPr>
        <p:spPr>
          <a:xfrm>
            <a:off x="453353" y="2190930"/>
            <a:ext cx="288032" cy="36004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2</a:t>
            </a:r>
            <a:endParaRPr lang="es-ES" dirty="0"/>
          </a:p>
        </p:txBody>
      </p:sp>
      <p:sp>
        <p:nvSpPr>
          <p:cNvPr id="9" name="8 Estrella de 12 puntas"/>
          <p:cNvSpPr/>
          <p:nvPr/>
        </p:nvSpPr>
        <p:spPr>
          <a:xfrm>
            <a:off x="455436" y="3045532"/>
            <a:ext cx="288032" cy="36004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3</a:t>
            </a:r>
            <a:endParaRPr lang="es-ES" dirty="0"/>
          </a:p>
        </p:txBody>
      </p:sp>
      <p:sp>
        <p:nvSpPr>
          <p:cNvPr id="10" name="9 Estrella de 12 puntas"/>
          <p:cNvSpPr/>
          <p:nvPr/>
        </p:nvSpPr>
        <p:spPr>
          <a:xfrm>
            <a:off x="412543" y="4005064"/>
            <a:ext cx="288032" cy="36004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4</a:t>
            </a:r>
          </a:p>
        </p:txBody>
      </p:sp>
      <p:sp>
        <p:nvSpPr>
          <p:cNvPr id="11" name="10 Estrella de 12 puntas"/>
          <p:cNvSpPr/>
          <p:nvPr/>
        </p:nvSpPr>
        <p:spPr>
          <a:xfrm>
            <a:off x="432318" y="4941693"/>
            <a:ext cx="288032" cy="36004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5</a:t>
            </a:r>
            <a:endParaRPr lang="es-ES" dirty="0"/>
          </a:p>
        </p:txBody>
      </p:sp>
      <p:sp>
        <p:nvSpPr>
          <p:cNvPr id="13" name="12 CuadroTexto"/>
          <p:cNvSpPr txBox="1"/>
          <p:nvPr/>
        </p:nvSpPr>
        <p:spPr>
          <a:xfrm>
            <a:off x="2843809" y="6225436"/>
            <a:ext cx="5688632" cy="369332"/>
          </a:xfrm>
          <a:prstGeom prst="rect">
            <a:avLst/>
          </a:prstGeom>
          <a:noFill/>
          <a:ln w="38100">
            <a:solidFill>
              <a:srgbClr val="DD9FE9"/>
            </a:solidFill>
          </a:ln>
        </p:spPr>
        <p:txBody>
          <a:bodyPr wrap="square" rtlCol="0">
            <a:spAutoFit/>
          </a:bodyPr>
          <a:lstStyle/>
          <a:p>
            <a:r>
              <a:rPr lang="es-ES" dirty="0" smtClean="0"/>
              <a:t>Santiago Guijarro, La memoria viva de Jesús. p. 9ss</a:t>
            </a:r>
            <a:endParaRPr lang="es-ES" dirty="0"/>
          </a:p>
        </p:txBody>
      </p:sp>
    </p:spTree>
    <p:extLst>
      <p:ext uri="{BB962C8B-B14F-4D97-AF65-F5344CB8AC3E}">
        <p14:creationId xmlns:p14="http://schemas.microsoft.com/office/powerpoint/2010/main" val="8821677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32 Flecha derecha"/>
          <p:cNvSpPr/>
          <p:nvPr/>
        </p:nvSpPr>
        <p:spPr>
          <a:xfrm>
            <a:off x="0" y="3489334"/>
            <a:ext cx="9055851" cy="1595850"/>
          </a:xfrm>
          <a:prstGeom prst="rightArrow">
            <a:avLst/>
          </a:prstGeom>
          <a:gradFill>
            <a:gsLst>
              <a:gs pos="0">
                <a:srgbClr val="DD9FE9"/>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CuadroTexto"/>
          <p:cNvSpPr txBox="1"/>
          <p:nvPr/>
        </p:nvSpPr>
        <p:spPr>
          <a:xfrm>
            <a:off x="485741" y="419472"/>
            <a:ext cx="5883669" cy="461665"/>
          </a:xfrm>
          <a:prstGeom prst="rect">
            <a:avLst/>
          </a:prstGeom>
          <a:noFill/>
        </p:spPr>
        <p:txBody>
          <a:bodyPr wrap="square" rtlCol="0">
            <a:spAutoFit/>
          </a:bodyPr>
          <a:lstStyle/>
          <a:p>
            <a:r>
              <a:rPr lang="es-ES" b="1" dirty="0" smtClean="0">
                <a:solidFill>
                  <a:schemeClr val="accent6">
                    <a:lumMod val="75000"/>
                  </a:schemeClr>
                </a:solidFill>
              </a:rPr>
              <a:t>ALGUNOS  </a:t>
            </a:r>
            <a:r>
              <a:rPr lang="es-ES" sz="2400" b="1" dirty="0" smtClean="0">
                <a:solidFill>
                  <a:srgbClr val="FF0000"/>
                </a:solidFill>
                <a:latin typeface="Arial" panose="020B0604020202020204" pitchFamily="34" charset="0"/>
                <a:cs typeface="Arial" panose="020B0604020202020204" pitchFamily="34" charset="0"/>
              </a:rPr>
              <a:t>RASGOS</a:t>
            </a:r>
            <a:r>
              <a:rPr lang="es-ES" b="1" dirty="0" smtClean="0">
                <a:solidFill>
                  <a:schemeClr val="accent6">
                    <a:lumMod val="75000"/>
                  </a:schemeClr>
                </a:solidFill>
              </a:rPr>
              <a:t> DEL CRISTIANISMO PRIMITIVO</a:t>
            </a:r>
            <a:endParaRPr lang="es-ES" b="1" dirty="0">
              <a:solidFill>
                <a:schemeClr val="accent6">
                  <a:lumMod val="75000"/>
                </a:schemeClr>
              </a:solidFill>
            </a:endParaRPr>
          </a:p>
        </p:txBody>
      </p:sp>
      <p:sp>
        <p:nvSpPr>
          <p:cNvPr id="5" name="4 CuadroTexto"/>
          <p:cNvSpPr txBox="1"/>
          <p:nvPr/>
        </p:nvSpPr>
        <p:spPr>
          <a:xfrm>
            <a:off x="325878" y="1168069"/>
            <a:ext cx="3168352" cy="369332"/>
          </a:xfrm>
          <a:prstGeom prst="rect">
            <a:avLst/>
          </a:prstGeom>
          <a:noFill/>
        </p:spPr>
        <p:txBody>
          <a:bodyPr wrap="square" rtlCol="0">
            <a:spAutoFit/>
          </a:bodyPr>
          <a:lstStyle/>
          <a:p>
            <a:r>
              <a:rPr lang="es-ES" dirty="0" smtClean="0"/>
              <a:t>PROCESO SOCIO - HISTÓRICO</a:t>
            </a:r>
            <a:endParaRPr lang="es-ES" dirty="0"/>
          </a:p>
        </p:txBody>
      </p:sp>
      <p:sp>
        <p:nvSpPr>
          <p:cNvPr id="6" name="5 CuadroTexto"/>
          <p:cNvSpPr txBox="1"/>
          <p:nvPr/>
        </p:nvSpPr>
        <p:spPr>
          <a:xfrm>
            <a:off x="486171" y="2770114"/>
            <a:ext cx="1319474" cy="369332"/>
          </a:xfrm>
          <a:prstGeom prst="rect">
            <a:avLst/>
          </a:prstGeom>
          <a:noFill/>
        </p:spPr>
        <p:txBody>
          <a:bodyPr wrap="square" rtlCol="0">
            <a:spAutoFit/>
          </a:bodyPr>
          <a:lstStyle/>
          <a:p>
            <a:r>
              <a:rPr lang="es-ES" dirty="0" smtClean="0"/>
              <a:t>PLURAL</a:t>
            </a:r>
            <a:endParaRPr lang="es-ES" dirty="0"/>
          </a:p>
        </p:txBody>
      </p:sp>
      <p:sp>
        <p:nvSpPr>
          <p:cNvPr id="7" name="6 CuadroTexto"/>
          <p:cNvSpPr txBox="1"/>
          <p:nvPr/>
        </p:nvSpPr>
        <p:spPr>
          <a:xfrm>
            <a:off x="305607" y="1609525"/>
            <a:ext cx="2664296" cy="646331"/>
          </a:xfrm>
          <a:prstGeom prst="rect">
            <a:avLst/>
          </a:prstGeom>
          <a:noFill/>
        </p:spPr>
        <p:txBody>
          <a:bodyPr wrap="square" rtlCol="0">
            <a:spAutoFit/>
          </a:bodyPr>
          <a:lstStyle/>
          <a:p>
            <a:r>
              <a:rPr lang="es-ES" dirty="0" smtClean="0"/>
              <a:t>EXPERIENCIA RELIGIOSA centrada en JESÚS</a:t>
            </a:r>
            <a:endParaRPr lang="es-ES" dirty="0"/>
          </a:p>
        </p:txBody>
      </p:sp>
      <p:sp>
        <p:nvSpPr>
          <p:cNvPr id="8" name="7 CuadroTexto"/>
          <p:cNvSpPr txBox="1"/>
          <p:nvPr/>
        </p:nvSpPr>
        <p:spPr>
          <a:xfrm>
            <a:off x="5239791" y="1197002"/>
            <a:ext cx="900100" cy="369332"/>
          </a:xfrm>
          <a:prstGeom prst="rect">
            <a:avLst/>
          </a:prstGeom>
          <a:noFill/>
        </p:spPr>
        <p:txBody>
          <a:bodyPr wrap="square" rtlCol="0">
            <a:spAutoFit/>
          </a:bodyPr>
          <a:lstStyle/>
          <a:p>
            <a:r>
              <a:rPr lang="es-ES" dirty="0" smtClean="0"/>
              <a:t>LAICO</a:t>
            </a:r>
            <a:endParaRPr lang="es-ES" dirty="0"/>
          </a:p>
        </p:txBody>
      </p:sp>
      <p:sp>
        <p:nvSpPr>
          <p:cNvPr id="9" name="8 CuadroTexto"/>
          <p:cNvSpPr txBox="1"/>
          <p:nvPr/>
        </p:nvSpPr>
        <p:spPr>
          <a:xfrm>
            <a:off x="4944586" y="2803321"/>
            <a:ext cx="4029392" cy="369332"/>
          </a:xfrm>
          <a:prstGeom prst="rect">
            <a:avLst/>
          </a:prstGeom>
          <a:noFill/>
        </p:spPr>
        <p:txBody>
          <a:bodyPr wrap="square" rtlCol="0">
            <a:spAutoFit/>
          </a:bodyPr>
          <a:lstStyle/>
          <a:p>
            <a:r>
              <a:rPr lang="es-ES" dirty="0" smtClean="0"/>
              <a:t>PROGRESIVA  INSTITUCIONALIZACIÓN</a:t>
            </a:r>
            <a:endParaRPr lang="es-ES" dirty="0"/>
          </a:p>
        </p:txBody>
      </p:sp>
      <p:sp>
        <p:nvSpPr>
          <p:cNvPr id="10" name="9 CuadroTexto"/>
          <p:cNvSpPr txBox="1"/>
          <p:nvPr/>
        </p:nvSpPr>
        <p:spPr>
          <a:xfrm>
            <a:off x="3653102" y="1197002"/>
            <a:ext cx="1586689" cy="369332"/>
          </a:xfrm>
          <a:prstGeom prst="rect">
            <a:avLst/>
          </a:prstGeom>
          <a:noFill/>
        </p:spPr>
        <p:txBody>
          <a:bodyPr wrap="square" rtlCol="0">
            <a:spAutoFit/>
          </a:bodyPr>
          <a:lstStyle/>
          <a:p>
            <a:r>
              <a:rPr lang="es-ES" dirty="0" smtClean="0"/>
              <a:t>CONFLICTOS</a:t>
            </a:r>
            <a:endParaRPr lang="es-ES" dirty="0"/>
          </a:p>
        </p:txBody>
      </p:sp>
      <p:sp>
        <p:nvSpPr>
          <p:cNvPr id="11" name="10 CuadroTexto"/>
          <p:cNvSpPr txBox="1"/>
          <p:nvPr/>
        </p:nvSpPr>
        <p:spPr>
          <a:xfrm>
            <a:off x="569843" y="3264565"/>
            <a:ext cx="1582374" cy="369332"/>
          </a:xfrm>
          <a:prstGeom prst="rect">
            <a:avLst/>
          </a:prstGeom>
          <a:noFill/>
        </p:spPr>
        <p:txBody>
          <a:bodyPr wrap="square" rtlCol="0">
            <a:spAutoFit/>
          </a:bodyPr>
          <a:lstStyle/>
          <a:p>
            <a:r>
              <a:rPr lang="es-ES" dirty="0" smtClean="0"/>
              <a:t>MARGINAL</a:t>
            </a:r>
            <a:endParaRPr lang="es-ES" dirty="0"/>
          </a:p>
        </p:txBody>
      </p:sp>
      <p:sp>
        <p:nvSpPr>
          <p:cNvPr id="12" name="11 CuadroTexto"/>
          <p:cNvSpPr txBox="1"/>
          <p:nvPr/>
        </p:nvSpPr>
        <p:spPr>
          <a:xfrm>
            <a:off x="142636" y="2264623"/>
            <a:ext cx="2192522" cy="369332"/>
          </a:xfrm>
          <a:prstGeom prst="rect">
            <a:avLst/>
          </a:prstGeom>
          <a:noFill/>
        </p:spPr>
        <p:txBody>
          <a:bodyPr wrap="square" rtlCol="0">
            <a:spAutoFit/>
          </a:bodyPr>
          <a:lstStyle/>
          <a:p>
            <a:r>
              <a:rPr lang="es-ES" dirty="0" smtClean="0"/>
              <a:t>FORMA DE VIDA</a:t>
            </a:r>
            <a:endParaRPr lang="es-ES" dirty="0"/>
          </a:p>
        </p:txBody>
      </p:sp>
      <p:sp>
        <p:nvSpPr>
          <p:cNvPr id="13" name="12 CuadroTexto"/>
          <p:cNvSpPr txBox="1"/>
          <p:nvPr/>
        </p:nvSpPr>
        <p:spPr>
          <a:xfrm>
            <a:off x="6139891" y="1197002"/>
            <a:ext cx="1406798" cy="369332"/>
          </a:xfrm>
          <a:prstGeom prst="rect">
            <a:avLst/>
          </a:prstGeom>
          <a:noFill/>
        </p:spPr>
        <p:txBody>
          <a:bodyPr wrap="square" rtlCol="0">
            <a:spAutoFit/>
          </a:bodyPr>
          <a:lstStyle/>
          <a:p>
            <a:r>
              <a:rPr lang="es-ES" dirty="0" smtClean="0"/>
              <a:t>CREATIVO</a:t>
            </a:r>
            <a:endParaRPr lang="es-ES" dirty="0"/>
          </a:p>
        </p:txBody>
      </p:sp>
      <p:sp>
        <p:nvSpPr>
          <p:cNvPr id="14" name="13 CuadroTexto"/>
          <p:cNvSpPr txBox="1"/>
          <p:nvPr/>
        </p:nvSpPr>
        <p:spPr>
          <a:xfrm>
            <a:off x="5534269" y="2023137"/>
            <a:ext cx="3443060" cy="369332"/>
          </a:xfrm>
          <a:prstGeom prst="rect">
            <a:avLst/>
          </a:prstGeom>
          <a:noFill/>
        </p:spPr>
        <p:txBody>
          <a:bodyPr wrap="square" rtlCol="0">
            <a:spAutoFit/>
          </a:bodyPr>
          <a:lstStyle/>
          <a:p>
            <a:r>
              <a:rPr lang="es-ES" dirty="0" smtClean="0"/>
              <a:t>ACOGIDA DE VULNERABLES</a:t>
            </a:r>
            <a:endParaRPr lang="es-ES" dirty="0"/>
          </a:p>
        </p:txBody>
      </p:sp>
      <p:sp>
        <p:nvSpPr>
          <p:cNvPr id="15" name="14 CuadroTexto"/>
          <p:cNvSpPr txBox="1"/>
          <p:nvPr/>
        </p:nvSpPr>
        <p:spPr>
          <a:xfrm>
            <a:off x="5035314" y="1609525"/>
            <a:ext cx="2376264" cy="372851"/>
          </a:xfrm>
          <a:prstGeom prst="rect">
            <a:avLst/>
          </a:prstGeom>
          <a:noFill/>
        </p:spPr>
        <p:txBody>
          <a:bodyPr wrap="square" rtlCol="0">
            <a:spAutoFit/>
          </a:bodyPr>
          <a:lstStyle/>
          <a:p>
            <a:r>
              <a:rPr lang="es-ES" dirty="0" smtClean="0"/>
              <a:t>TAMBIÉN FEMENINO</a:t>
            </a:r>
            <a:endParaRPr lang="es-ES" dirty="0"/>
          </a:p>
        </p:txBody>
      </p:sp>
      <p:sp>
        <p:nvSpPr>
          <p:cNvPr id="16" name="15 CuadroTexto"/>
          <p:cNvSpPr txBox="1"/>
          <p:nvPr/>
        </p:nvSpPr>
        <p:spPr>
          <a:xfrm>
            <a:off x="4862714" y="2398555"/>
            <a:ext cx="4193137" cy="369332"/>
          </a:xfrm>
          <a:prstGeom prst="rect">
            <a:avLst/>
          </a:prstGeom>
          <a:noFill/>
        </p:spPr>
        <p:txBody>
          <a:bodyPr wrap="square" rtlCol="0">
            <a:spAutoFit/>
          </a:bodyPr>
          <a:lstStyle/>
          <a:p>
            <a:r>
              <a:rPr lang="es-ES" dirty="0" smtClean="0"/>
              <a:t>PROGRESIVA ADAPTACIÓN  a la sociedad</a:t>
            </a:r>
            <a:endParaRPr lang="es-ES" dirty="0"/>
          </a:p>
        </p:txBody>
      </p:sp>
      <p:sp>
        <p:nvSpPr>
          <p:cNvPr id="17" name="16 CuadroTexto"/>
          <p:cNvSpPr txBox="1"/>
          <p:nvPr/>
        </p:nvSpPr>
        <p:spPr>
          <a:xfrm>
            <a:off x="2319039" y="3927191"/>
            <a:ext cx="1073333" cy="461665"/>
          </a:xfrm>
          <a:prstGeom prst="rect">
            <a:avLst/>
          </a:prstGeom>
          <a:noFill/>
        </p:spPr>
        <p:txBody>
          <a:bodyPr wrap="square" rtlCol="0">
            <a:spAutoFit/>
          </a:bodyPr>
          <a:lstStyle/>
          <a:p>
            <a:r>
              <a:rPr lang="es-ES" sz="2400" b="1" dirty="0" smtClean="0"/>
              <a:t>SECTA</a:t>
            </a:r>
            <a:endParaRPr lang="es-ES" sz="2400" b="1" dirty="0"/>
          </a:p>
        </p:txBody>
      </p:sp>
      <p:sp>
        <p:nvSpPr>
          <p:cNvPr id="18" name="17 CuadroTexto"/>
          <p:cNvSpPr txBox="1"/>
          <p:nvPr/>
        </p:nvSpPr>
        <p:spPr>
          <a:xfrm>
            <a:off x="5032589" y="3901305"/>
            <a:ext cx="2304256" cy="461665"/>
          </a:xfrm>
          <a:prstGeom prst="rect">
            <a:avLst/>
          </a:prstGeom>
          <a:noFill/>
        </p:spPr>
        <p:txBody>
          <a:bodyPr wrap="square" rtlCol="0">
            <a:spAutoFit/>
          </a:bodyPr>
          <a:lstStyle/>
          <a:p>
            <a:r>
              <a:rPr lang="es-ES" sz="2400" b="1" dirty="0" smtClean="0"/>
              <a:t>DENOMINACIÓN</a:t>
            </a:r>
            <a:endParaRPr lang="es-ES" sz="2400" b="1" dirty="0"/>
          </a:p>
        </p:txBody>
      </p:sp>
      <p:sp>
        <p:nvSpPr>
          <p:cNvPr id="19" name="18 CuadroTexto"/>
          <p:cNvSpPr txBox="1"/>
          <p:nvPr/>
        </p:nvSpPr>
        <p:spPr>
          <a:xfrm>
            <a:off x="3710225" y="3908967"/>
            <a:ext cx="1341867" cy="461665"/>
          </a:xfrm>
          <a:prstGeom prst="rect">
            <a:avLst/>
          </a:prstGeom>
          <a:noFill/>
        </p:spPr>
        <p:txBody>
          <a:bodyPr wrap="square" rtlCol="0">
            <a:spAutoFit/>
          </a:bodyPr>
          <a:lstStyle/>
          <a:p>
            <a:r>
              <a:rPr lang="es-ES" sz="2400" b="1" dirty="0" smtClean="0"/>
              <a:t>CULTO</a:t>
            </a:r>
            <a:endParaRPr lang="es-ES" sz="2400" b="1" dirty="0"/>
          </a:p>
        </p:txBody>
      </p:sp>
      <p:sp>
        <p:nvSpPr>
          <p:cNvPr id="20" name="19 CuadroTexto"/>
          <p:cNvSpPr txBox="1"/>
          <p:nvPr/>
        </p:nvSpPr>
        <p:spPr>
          <a:xfrm>
            <a:off x="7452555" y="3901304"/>
            <a:ext cx="1213908" cy="461665"/>
          </a:xfrm>
          <a:prstGeom prst="rect">
            <a:avLst/>
          </a:prstGeom>
          <a:noFill/>
        </p:spPr>
        <p:txBody>
          <a:bodyPr wrap="square" rtlCol="0">
            <a:spAutoFit/>
          </a:bodyPr>
          <a:lstStyle/>
          <a:p>
            <a:r>
              <a:rPr lang="es-ES" sz="2400" b="1" dirty="0" smtClean="0"/>
              <a:t>IGLESIA</a:t>
            </a:r>
            <a:endParaRPr lang="es-ES" sz="2400" b="1" dirty="0"/>
          </a:p>
        </p:txBody>
      </p:sp>
      <p:sp>
        <p:nvSpPr>
          <p:cNvPr id="21" name="20 CuadroTexto"/>
          <p:cNvSpPr txBox="1"/>
          <p:nvPr/>
        </p:nvSpPr>
        <p:spPr>
          <a:xfrm>
            <a:off x="139888" y="3918472"/>
            <a:ext cx="2006122" cy="461665"/>
          </a:xfrm>
          <a:prstGeom prst="rect">
            <a:avLst/>
          </a:prstGeom>
          <a:noFill/>
        </p:spPr>
        <p:txBody>
          <a:bodyPr wrap="square" rtlCol="0">
            <a:spAutoFit/>
          </a:bodyPr>
          <a:lstStyle/>
          <a:p>
            <a:r>
              <a:rPr lang="es-ES" sz="2400" b="1" dirty="0" smtClean="0"/>
              <a:t>MOVIMIENTO</a:t>
            </a:r>
            <a:endParaRPr lang="es-ES" sz="2400" b="1" dirty="0"/>
          </a:p>
        </p:txBody>
      </p:sp>
      <p:sp>
        <p:nvSpPr>
          <p:cNvPr id="22" name="21 Flecha derecha"/>
          <p:cNvSpPr/>
          <p:nvPr/>
        </p:nvSpPr>
        <p:spPr>
          <a:xfrm>
            <a:off x="251520" y="4383842"/>
            <a:ext cx="8280920" cy="2487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CuadroTexto"/>
          <p:cNvSpPr txBox="1"/>
          <p:nvPr/>
        </p:nvSpPr>
        <p:spPr>
          <a:xfrm>
            <a:off x="1225978" y="6180686"/>
            <a:ext cx="1368152"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s-ES" dirty="0" smtClean="0"/>
              <a:t>CASAS PRIVADAS</a:t>
            </a:r>
            <a:endParaRPr lang="es-ES" dirty="0"/>
          </a:p>
        </p:txBody>
      </p:sp>
      <p:sp>
        <p:nvSpPr>
          <p:cNvPr id="3" name="2 CuadroTexto"/>
          <p:cNvSpPr txBox="1"/>
          <p:nvPr/>
        </p:nvSpPr>
        <p:spPr>
          <a:xfrm>
            <a:off x="3078203" y="6180686"/>
            <a:ext cx="1264043"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s-ES" dirty="0" smtClean="0"/>
              <a:t>DOMUS</a:t>
            </a:r>
          </a:p>
          <a:p>
            <a:pPr algn="ctr"/>
            <a:r>
              <a:rPr lang="es-ES" dirty="0" smtClean="0"/>
              <a:t>ECLESIAE</a:t>
            </a:r>
            <a:endParaRPr lang="es-ES" dirty="0"/>
          </a:p>
        </p:txBody>
      </p:sp>
      <p:sp>
        <p:nvSpPr>
          <p:cNvPr id="23" name="22 CuadroTexto"/>
          <p:cNvSpPr txBox="1"/>
          <p:nvPr/>
        </p:nvSpPr>
        <p:spPr>
          <a:xfrm>
            <a:off x="4889814" y="6195645"/>
            <a:ext cx="1834676"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s-ES" dirty="0" smtClean="0"/>
              <a:t>EDIFICIOS DE </a:t>
            </a:r>
          </a:p>
          <a:p>
            <a:pPr algn="ctr"/>
            <a:r>
              <a:rPr lang="es-ES" dirty="0" smtClean="0"/>
              <a:t>NUEVA PLANTA </a:t>
            </a:r>
            <a:endParaRPr lang="es-ES" dirty="0"/>
          </a:p>
        </p:txBody>
      </p:sp>
      <p:sp>
        <p:nvSpPr>
          <p:cNvPr id="24" name="23 CuadroTexto"/>
          <p:cNvSpPr txBox="1"/>
          <p:nvPr/>
        </p:nvSpPr>
        <p:spPr>
          <a:xfrm>
            <a:off x="7306500" y="6334144"/>
            <a:ext cx="121373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s-ES" dirty="0" smtClean="0"/>
              <a:t>TEMPLOS</a:t>
            </a:r>
            <a:endParaRPr lang="es-ES" dirty="0"/>
          </a:p>
        </p:txBody>
      </p:sp>
      <p:sp>
        <p:nvSpPr>
          <p:cNvPr id="25" name="24 Flecha derecha"/>
          <p:cNvSpPr/>
          <p:nvPr/>
        </p:nvSpPr>
        <p:spPr>
          <a:xfrm>
            <a:off x="2654818" y="6426477"/>
            <a:ext cx="374531"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25 Flecha derecha"/>
          <p:cNvSpPr/>
          <p:nvPr/>
        </p:nvSpPr>
        <p:spPr>
          <a:xfrm>
            <a:off x="4422950" y="6426477"/>
            <a:ext cx="374531"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26 Flecha derecha"/>
          <p:cNvSpPr/>
          <p:nvPr/>
        </p:nvSpPr>
        <p:spPr>
          <a:xfrm>
            <a:off x="6789114" y="6474381"/>
            <a:ext cx="374531"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6" name="Picture 2" descr="https://tse2.mm.bing.net/th?id=OIP.LGvEBjJvJKKjfVCgHzKJ1gHaGf&amp;pid=Api&amp;P=0&amp;h=1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0957" y="1658872"/>
            <a:ext cx="1239464" cy="9750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se2.mm.bing.net/th?id=OIP.e8NqicpeltZlSh2H1uHp7QHaD4&amp;pid=Api&amp;P=0&amp;h=1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1616" y="4918325"/>
            <a:ext cx="2374409" cy="1242423"/>
          </a:xfrm>
          <a:prstGeom prst="rect">
            <a:avLst/>
          </a:prstGeom>
          <a:noFill/>
          <a:extLst>
            <a:ext uri="{909E8E84-426E-40DD-AFC4-6F175D3DCCD1}">
              <a14:hiddenFill xmlns:a14="http://schemas.microsoft.com/office/drawing/2010/main">
                <a:solidFill>
                  <a:srgbClr val="FFFFFF"/>
                </a:solidFill>
              </a14:hiddenFill>
            </a:ext>
          </a:extLst>
        </p:spPr>
      </p:pic>
      <p:sp>
        <p:nvSpPr>
          <p:cNvPr id="28" name="27 CuadroTexto"/>
          <p:cNvSpPr txBox="1"/>
          <p:nvPr/>
        </p:nvSpPr>
        <p:spPr>
          <a:xfrm>
            <a:off x="426651" y="5308703"/>
            <a:ext cx="2149989" cy="461665"/>
          </a:xfrm>
          <a:prstGeom prst="rect">
            <a:avLst/>
          </a:prstGeom>
          <a:noFill/>
        </p:spPr>
        <p:txBody>
          <a:bodyPr wrap="square" rtlCol="0">
            <a:spAutoFit/>
          </a:bodyPr>
          <a:lstStyle/>
          <a:p>
            <a:r>
              <a:rPr lang="es-ES" sz="2400" b="1" dirty="0" smtClean="0">
                <a:solidFill>
                  <a:schemeClr val="accent6">
                    <a:lumMod val="75000"/>
                  </a:schemeClr>
                </a:solidFill>
              </a:rPr>
              <a:t>ARQUEOLOGÍA</a:t>
            </a:r>
            <a:endParaRPr lang="es-ES" sz="2400" b="1" dirty="0">
              <a:solidFill>
                <a:schemeClr val="accent6">
                  <a:lumMod val="75000"/>
                </a:schemeClr>
              </a:solidFill>
            </a:endParaRP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36632">
            <a:off x="2005986" y="2387666"/>
            <a:ext cx="1122676" cy="1149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145143">
            <a:off x="3459281" y="2653241"/>
            <a:ext cx="1345168" cy="972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descr="https://tse1.explicit.bing.net/th?id=OIP.1cwsesKY-gJOBN7JVOtXVQHaDo&amp;pid=Api&amp;P=0&amp;h=18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9791" y="4953222"/>
            <a:ext cx="2819717" cy="1242423"/>
          </a:xfrm>
          <a:prstGeom prst="rect">
            <a:avLst/>
          </a:prstGeom>
          <a:noFill/>
          <a:extLst>
            <a:ext uri="{909E8E84-426E-40DD-AFC4-6F175D3DCCD1}">
              <a14:hiddenFill xmlns:a14="http://schemas.microsoft.com/office/drawing/2010/main">
                <a:solidFill>
                  <a:srgbClr val="FFFFFF"/>
                </a:solidFill>
              </a14:hiddenFill>
            </a:ext>
          </a:extLst>
        </p:spPr>
      </p:pic>
      <p:sp>
        <p:nvSpPr>
          <p:cNvPr id="36" name="35 CuadroTexto"/>
          <p:cNvSpPr txBox="1"/>
          <p:nvPr/>
        </p:nvSpPr>
        <p:spPr>
          <a:xfrm>
            <a:off x="1326594" y="4338948"/>
            <a:ext cx="6109128" cy="338554"/>
          </a:xfrm>
          <a:prstGeom prst="rect">
            <a:avLst/>
          </a:prstGeom>
          <a:gradFill>
            <a:gsLst>
              <a:gs pos="0">
                <a:srgbClr val="AEC6D2"/>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sz="1600" b="1" dirty="0" smtClean="0"/>
              <a:t>PLURALIDAD </a:t>
            </a:r>
            <a:r>
              <a:rPr lang="es-ES" sz="1600" b="1" dirty="0" smtClean="0">
                <a:solidFill>
                  <a:srgbClr val="C00000"/>
                </a:solidFill>
              </a:rPr>
              <a:t>&gt;&gt;&gt; </a:t>
            </a:r>
            <a:r>
              <a:rPr lang="es-ES" sz="1600" b="1" dirty="0" smtClean="0"/>
              <a:t>UNIDAD - COMUNIÓN </a:t>
            </a:r>
            <a:r>
              <a:rPr lang="es-ES" sz="1600" b="1" dirty="0" smtClean="0">
                <a:solidFill>
                  <a:srgbClr val="C00000"/>
                </a:solidFill>
              </a:rPr>
              <a:t>&gt;&gt;&gt;</a:t>
            </a:r>
            <a:r>
              <a:rPr lang="es-ES" sz="1600" b="1" dirty="0" smtClean="0"/>
              <a:t> INSTITUCIONALIZACIÓN</a:t>
            </a:r>
            <a:endParaRPr lang="es-ES" sz="1600" b="1" dirty="0"/>
          </a:p>
        </p:txBody>
      </p:sp>
      <p:sp>
        <p:nvSpPr>
          <p:cNvPr id="30" name="29 CuadroTexto"/>
          <p:cNvSpPr txBox="1"/>
          <p:nvPr/>
        </p:nvSpPr>
        <p:spPr>
          <a:xfrm>
            <a:off x="5022601" y="3166168"/>
            <a:ext cx="4020537" cy="646331"/>
          </a:xfrm>
          <a:prstGeom prst="rect">
            <a:avLst/>
          </a:prstGeom>
          <a:noFill/>
        </p:spPr>
        <p:txBody>
          <a:bodyPr wrap="square" rtlCol="0">
            <a:spAutoFit/>
          </a:bodyPr>
          <a:lstStyle/>
          <a:p>
            <a:pPr algn="ctr"/>
            <a:r>
              <a:rPr lang="es-ES" dirty="0" smtClean="0"/>
              <a:t>DIFERENTES PROCEDENCIAS ÉTNICAS Y SOCIALES</a:t>
            </a:r>
            <a:endParaRPr lang="es-ES" dirty="0"/>
          </a:p>
        </p:txBody>
      </p:sp>
      <p:sp>
        <p:nvSpPr>
          <p:cNvPr id="31" name="30 CuadroTexto"/>
          <p:cNvSpPr txBox="1"/>
          <p:nvPr/>
        </p:nvSpPr>
        <p:spPr>
          <a:xfrm>
            <a:off x="7500000" y="1243168"/>
            <a:ext cx="1384750" cy="646331"/>
          </a:xfrm>
          <a:prstGeom prst="rect">
            <a:avLst/>
          </a:prstGeom>
          <a:noFill/>
        </p:spPr>
        <p:txBody>
          <a:bodyPr wrap="square" rtlCol="0">
            <a:spAutoFit/>
          </a:bodyPr>
          <a:lstStyle/>
          <a:p>
            <a:r>
              <a:rPr lang="es-ES" dirty="0" smtClean="0"/>
              <a:t>MESTIZAJE CULTURAL</a:t>
            </a:r>
            <a:endParaRPr lang="es-ES" dirty="0"/>
          </a:p>
        </p:txBody>
      </p:sp>
      <p:sp>
        <p:nvSpPr>
          <p:cNvPr id="32" name="31 CuadroTexto"/>
          <p:cNvSpPr txBox="1"/>
          <p:nvPr/>
        </p:nvSpPr>
        <p:spPr>
          <a:xfrm>
            <a:off x="139888" y="6334144"/>
            <a:ext cx="1003061" cy="369332"/>
          </a:xfrm>
          <a:prstGeom prst="rect">
            <a:avLst/>
          </a:prstGeom>
          <a:noFill/>
        </p:spPr>
        <p:txBody>
          <a:bodyPr wrap="square" rtlCol="0">
            <a:spAutoFit/>
          </a:bodyPr>
          <a:lstStyle/>
          <a:p>
            <a:r>
              <a:rPr lang="es-ES" dirty="0" smtClean="0"/>
              <a:t>Lugares</a:t>
            </a:r>
            <a:endParaRPr lang="es-ES" dirty="0"/>
          </a:p>
        </p:txBody>
      </p:sp>
    </p:spTree>
    <p:extLst>
      <p:ext uri="{BB962C8B-B14F-4D97-AF65-F5344CB8AC3E}">
        <p14:creationId xmlns:p14="http://schemas.microsoft.com/office/powerpoint/2010/main" val="10906782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476672"/>
            <a:ext cx="4968552" cy="369332"/>
          </a:xfrm>
          <a:prstGeom prst="rect">
            <a:avLst/>
          </a:prstGeom>
          <a:noFill/>
        </p:spPr>
        <p:txBody>
          <a:bodyPr wrap="square" rtlCol="0">
            <a:spAutoFit/>
          </a:bodyPr>
          <a:lstStyle/>
          <a:p>
            <a:r>
              <a:rPr lang="es-ES" b="1" dirty="0" smtClean="0">
                <a:solidFill>
                  <a:schemeClr val="accent6">
                    <a:lumMod val="75000"/>
                  </a:schemeClr>
                </a:solidFill>
                <a:latin typeface="Arial" panose="020B0604020202020204" pitchFamily="34" charset="0"/>
                <a:cs typeface="Arial" panose="020B0604020202020204" pitchFamily="34" charset="0"/>
              </a:rPr>
              <a:t>ALGUNOS TEXTOS COMPLEMENTARIOS</a:t>
            </a:r>
            <a:endParaRPr lang="es-ES" b="1" dirty="0">
              <a:solidFill>
                <a:schemeClr val="accent6">
                  <a:lumMod val="75000"/>
                </a:schemeClr>
              </a:solidFill>
              <a:latin typeface="Arial" panose="020B0604020202020204" pitchFamily="34" charset="0"/>
              <a:cs typeface="Arial" panose="020B0604020202020204" pitchFamily="34" charset="0"/>
            </a:endParaRPr>
          </a:p>
        </p:txBody>
      </p:sp>
      <p:sp>
        <p:nvSpPr>
          <p:cNvPr id="9" name="8 CuadroTexto"/>
          <p:cNvSpPr txBox="1"/>
          <p:nvPr/>
        </p:nvSpPr>
        <p:spPr>
          <a:xfrm>
            <a:off x="271282" y="1124744"/>
            <a:ext cx="8551697" cy="1477328"/>
          </a:xfrm>
          <a:prstGeom prst="rect">
            <a:avLst/>
          </a:prstGeom>
          <a:noFill/>
        </p:spPr>
        <p:txBody>
          <a:bodyPr wrap="square" rtlCol="0">
            <a:spAutoFit/>
          </a:bodyPr>
          <a:lstStyle/>
          <a:p>
            <a:r>
              <a:rPr lang="es-ES" dirty="0" smtClean="0"/>
              <a:t>1 – EXPERIENCIA&gt;&gt;RITO&gt;&gt;FORMA DE VIDA&gt;&gt;DOCTRINA: </a:t>
            </a:r>
          </a:p>
          <a:p>
            <a:r>
              <a:rPr lang="es-ES" b="1" dirty="0" smtClean="0">
                <a:solidFill>
                  <a:schemeClr val="accent6">
                    <a:lumMod val="75000"/>
                  </a:schemeClr>
                </a:solidFill>
              </a:rPr>
              <a:t>HACERSE CRISTIANO </a:t>
            </a:r>
            <a:r>
              <a:rPr lang="es-ES" dirty="0" smtClean="0"/>
              <a:t>no </a:t>
            </a:r>
            <a:r>
              <a:rPr lang="es-ES" dirty="0"/>
              <a:t>consistía </a:t>
            </a:r>
            <a:r>
              <a:rPr lang="es-ES" dirty="0" smtClean="0"/>
              <a:t>primariamente en </a:t>
            </a:r>
            <a:r>
              <a:rPr lang="es-ES" dirty="0"/>
              <a:t>aceptar un conjunto doctrinal</a:t>
            </a:r>
            <a:r>
              <a:rPr lang="es-ES" dirty="0" smtClean="0"/>
              <a:t>, sino </a:t>
            </a:r>
            <a:r>
              <a:rPr lang="es-ES" dirty="0"/>
              <a:t>en participar en una </a:t>
            </a:r>
            <a:r>
              <a:rPr lang="es-ES" dirty="0" smtClean="0"/>
              <a:t>experiencia comunitaria</a:t>
            </a:r>
            <a:r>
              <a:rPr lang="es-ES" dirty="0"/>
              <a:t>, que se actualizaba </a:t>
            </a:r>
            <a:r>
              <a:rPr lang="es-ES" dirty="0" smtClean="0"/>
              <a:t>en el </a:t>
            </a:r>
            <a:r>
              <a:rPr lang="es-ES" dirty="0"/>
              <a:t>rito de una mesa </a:t>
            </a:r>
            <a:r>
              <a:rPr lang="es-ES" dirty="0" smtClean="0"/>
              <a:t>fraternamente compartida</a:t>
            </a:r>
            <a:r>
              <a:rPr lang="es-ES" dirty="0"/>
              <a:t>, que se expresaba en </a:t>
            </a:r>
            <a:r>
              <a:rPr lang="es-ES" dirty="0" smtClean="0"/>
              <a:t>una transformación </a:t>
            </a:r>
            <a:r>
              <a:rPr lang="es-ES" dirty="0"/>
              <a:t>personal y social, </a:t>
            </a:r>
            <a:r>
              <a:rPr lang="es-ES" dirty="0" smtClean="0"/>
              <a:t>es decir</a:t>
            </a:r>
            <a:r>
              <a:rPr lang="es-ES" dirty="0"/>
              <a:t>, en una nueva forma de </a:t>
            </a:r>
            <a:r>
              <a:rPr lang="es-ES" dirty="0" smtClean="0"/>
              <a:t>vida.</a:t>
            </a:r>
            <a:endParaRPr lang="es-ES" dirty="0"/>
          </a:p>
        </p:txBody>
      </p:sp>
      <p:sp>
        <p:nvSpPr>
          <p:cNvPr id="2" name="1 CuadroTexto"/>
          <p:cNvSpPr txBox="1"/>
          <p:nvPr/>
        </p:nvSpPr>
        <p:spPr>
          <a:xfrm>
            <a:off x="1115615" y="2723141"/>
            <a:ext cx="7911541" cy="1200329"/>
          </a:xfrm>
          <a:prstGeom prst="rect">
            <a:avLst/>
          </a:prstGeom>
          <a:noFill/>
        </p:spPr>
        <p:txBody>
          <a:bodyPr wrap="square" rtlCol="0">
            <a:spAutoFit/>
          </a:bodyPr>
          <a:lstStyle/>
          <a:p>
            <a:r>
              <a:rPr lang="es-ES" dirty="0" smtClean="0"/>
              <a:t>2 - La </a:t>
            </a:r>
            <a:r>
              <a:rPr lang="es-ES" b="1" dirty="0">
                <a:solidFill>
                  <a:schemeClr val="accent6">
                    <a:lumMod val="75000"/>
                  </a:schemeClr>
                </a:solidFill>
              </a:rPr>
              <a:t>experiencia religiosa </a:t>
            </a:r>
            <a:r>
              <a:rPr lang="es-ES" b="1" dirty="0" smtClean="0">
                <a:solidFill>
                  <a:schemeClr val="accent6">
                    <a:lumMod val="75000"/>
                  </a:schemeClr>
                </a:solidFill>
              </a:rPr>
              <a:t>cristiana  </a:t>
            </a:r>
            <a:r>
              <a:rPr lang="es-ES" dirty="0" smtClean="0"/>
              <a:t>tuvo </a:t>
            </a:r>
            <a:r>
              <a:rPr lang="es-ES" dirty="0"/>
              <a:t>desde los inicios su peculiaridad</a:t>
            </a:r>
            <a:r>
              <a:rPr lang="es-ES" dirty="0" smtClean="0"/>
              <a:t>: ser </a:t>
            </a:r>
            <a:r>
              <a:rPr lang="es-ES" dirty="0"/>
              <a:t>un encuentro con Jesús que </a:t>
            </a:r>
            <a:r>
              <a:rPr lang="es-ES" dirty="0" smtClean="0"/>
              <a:t>abre al </a:t>
            </a:r>
            <a:r>
              <a:rPr lang="es-ES" dirty="0"/>
              <a:t>misterio de Dios y de su </a:t>
            </a:r>
            <a:r>
              <a:rPr lang="es-ES" dirty="0" smtClean="0"/>
              <a:t>Reino en </a:t>
            </a:r>
            <a:r>
              <a:rPr lang="es-ES" dirty="0"/>
              <a:t>la historia. Es una </a:t>
            </a:r>
            <a:r>
              <a:rPr lang="es-ES" dirty="0" smtClean="0"/>
              <a:t>experiencia de </a:t>
            </a:r>
            <a:r>
              <a:rPr lang="es-ES" dirty="0"/>
              <a:t>gozo y de paz, pero que </a:t>
            </a:r>
            <a:r>
              <a:rPr lang="es-ES" dirty="0" smtClean="0"/>
              <a:t>conlleva una </a:t>
            </a:r>
            <a:r>
              <a:rPr lang="es-ES" dirty="0"/>
              <a:t>especial atención a la </a:t>
            </a:r>
            <a:r>
              <a:rPr lang="es-ES" dirty="0" smtClean="0"/>
              <a:t>historia y </a:t>
            </a:r>
            <a:r>
              <a:rPr lang="es-ES" dirty="0"/>
              <a:t>responsabilidad en ella</a:t>
            </a:r>
            <a:r>
              <a:rPr lang="es-ES" dirty="0" smtClean="0"/>
              <a:t>. </a:t>
            </a:r>
            <a:endParaRPr lang="es-ES" dirty="0"/>
          </a:p>
        </p:txBody>
      </p:sp>
      <p:sp>
        <p:nvSpPr>
          <p:cNvPr id="3" name="2 CuadroTexto"/>
          <p:cNvSpPr txBox="1"/>
          <p:nvPr/>
        </p:nvSpPr>
        <p:spPr>
          <a:xfrm>
            <a:off x="1331641" y="4293096"/>
            <a:ext cx="7677725" cy="1200329"/>
          </a:xfrm>
          <a:prstGeom prst="rect">
            <a:avLst/>
          </a:prstGeom>
          <a:noFill/>
        </p:spPr>
        <p:txBody>
          <a:bodyPr wrap="square" rtlCol="0">
            <a:spAutoFit/>
          </a:bodyPr>
          <a:lstStyle/>
          <a:p>
            <a:r>
              <a:rPr lang="es-ES" dirty="0" smtClean="0"/>
              <a:t>3 - En </a:t>
            </a:r>
            <a:r>
              <a:rPr lang="es-ES" dirty="0"/>
              <a:t>los orígenes, el </a:t>
            </a:r>
            <a:r>
              <a:rPr lang="es-ES" dirty="0" smtClean="0"/>
              <a:t>cristianismo </a:t>
            </a:r>
            <a:r>
              <a:rPr lang="es-ES" b="1" dirty="0" smtClean="0">
                <a:solidFill>
                  <a:schemeClr val="accent6">
                    <a:lumMod val="75000"/>
                  </a:schemeClr>
                </a:solidFill>
              </a:rPr>
              <a:t>decantó</a:t>
            </a:r>
            <a:r>
              <a:rPr lang="es-ES" dirty="0"/>
              <a:t>, entre grandes dificultades</a:t>
            </a:r>
            <a:r>
              <a:rPr lang="es-ES" dirty="0" smtClean="0"/>
              <a:t>, que </a:t>
            </a:r>
            <a:r>
              <a:rPr lang="es-ES" dirty="0"/>
              <a:t>la </a:t>
            </a:r>
            <a:endParaRPr lang="es-ES" dirty="0" smtClean="0"/>
          </a:p>
          <a:p>
            <a:r>
              <a:rPr lang="es-ES" dirty="0" smtClean="0"/>
              <a:t>genuina </a:t>
            </a:r>
            <a:r>
              <a:rPr lang="es-ES" dirty="0"/>
              <a:t>experiencia </a:t>
            </a:r>
            <a:r>
              <a:rPr lang="es-ES" dirty="0" smtClean="0"/>
              <a:t>religiosa pasa </a:t>
            </a:r>
            <a:r>
              <a:rPr lang="es-ES" dirty="0"/>
              <a:t>por Jesús, crucificado </a:t>
            </a:r>
            <a:r>
              <a:rPr lang="es-ES" dirty="0" smtClean="0"/>
              <a:t>y resucitado</a:t>
            </a:r>
            <a:r>
              <a:rPr lang="es-ES" dirty="0"/>
              <a:t>, que abre </a:t>
            </a:r>
            <a:r>
              <a:rPr lang="es-ES" dirty="0" smtClean="0"/>
              <a:t>a </a:t>
            </a:r>
            <a:r>
              <a:rPr lang="es-ES" dirty="0"/>
              <a:t>un </a:t>
            </a:r>
            <a:r>
              <a:rPr lang="es-ES" dirty="0" smtClean="0"/>
              <a:t>encuentro con </a:t>
            </a:r>
            <a:r>
              <a:rPr lang="es-ES" dirty="0"/>
              <a:t>Dios esencialmente </a:t>
            </a:r>
            <a:r>
              <a:rPr lang="es-ES" dirty="0" smtClean="0"/>
              <a:t>vinculado al </a:t>
            </a:r>
            <a:r>
              <a:rPr lang="es-ES" dirty="0"/>
              <a:t>compromiso en la historia</a:t>
            </a:r>
          </a:p>
        </p:txBody>
      </p:sp>
      <p:sp>
        <p:nvSpPr>
          <p:cNvPr id="10" name="9 CuadroTexto"/>
          <p:cNvSpPr txBox="1"/>
          <p:nvPr/>
        </p:nvSpPr>
        <p:spPr>
          <a:xfrm>
            <a:off x="241633" y="5762873"/>
            <a:ext cx="8055557" cy="923330"/>
          </a:xfrm>
          <a:prstGeom prst="rect">
            <a:avLst/>
          </a:prstGeom>
          <a:noFill/>
        </p:spPr>
        <p:txBody>
          <a:bodyPr wrap="square" rtlCol="0">
            <a:spAutoFit/>
          </a:bodyPr>
          <a:lstStyle/>
          <a:p>
            <a:r>
              <a:rPr lang="es-ES" dirty="0" smtClean="0"/>
              <a:t>4 - En </a:t>
            </a:r>
            <a:r>
              <a:rPr lang="es-ES" dirty="0"/>
              <a:t>el cristianismo de los </a:t>
            </a:r>
            <a:r>
              <a:rPr lang="es-ES" dirty="0" smtClean="0"/>
              <a:t>orígenes destacaba </a:t>
            </a:r>
            <a:r>
              <a:rPr lang="es-ES" dirty="0"/>
              <a:t>una </a:t>
            </a:r>
            <a:r>
              <a:rPr lang="es-ES" b="1" dirty="0">
                <a:solidFill>
                  <a:schemeClr val="accent6">
                    <a:lumMod val="75000"/>
                  </a:schemeClr>
                </a:solidFill>
              </a:rPr>
              <a:t>actitud de </a:t>
            </a:r>
            <a:r>
              <a:rPr lang="es-ES" b="1" dirty="0" smtClean="0">
                <a:solidFill>
                  <a:schemeClr val="accent6">
                    <a:lumMod val="75000"/>
                  </a:schemeClr>
                </a:solidFill>
              </a:rPr>
              <a:t>acogida </a:t>
            </a:r>
            <a:r>
              <a:rPr lang="es-ES" dirty="0" smtClean="0"/>
              <a:t>a </a:t>
            </a:r>
            <a:r>
              <a:rPr lang="es-ES" dirty="0"/>
              <a:t>los más desvalidos (huérfanos</a:t>
            </a:r>
            <a:r>
              <a:rPr lang="es-ES" dirty="0" smtClean="0"/>
              <a:t>, viudas</a:t>
            </a:r>
            <a:r>
              <a:rPr lang="es-ES" dirty="0"/>
              <a:t>, pobres, forasteros…) y </a:t>
            </a:r>
            <a:r>
              <a:rPr lang="es-ES" dirty="0" smtClean="0"/>
              <a:t>se ponía </a:t>
            </a:r>
            <a:r>
              <a:rPr lang="es-ES" dirty="0"/>
              <a:t>en el centro de la vida </a:t>
            </a:r>
            <a:r>
              <a:rPr lang="es-ES" dirty="0" smtClean="0"/>
              <a:t>social el </a:t>
            </a:r>
            <a:r>
              <a:rPr lang="es-ES" dirty="0"/>
              <a:t>respeto al ser humano y a su vida</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1063" y="116632"/>
            <a:ext cx="2510941" cy="131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E:\P-Jesus\proyectojesus\cruzllamatransp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732668"/>
            <a:ext cx="1331640" cy="2030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9449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39552" y="1419980"/>
            <a:ext cx="8136904" cy="923330"/>
          </a:xfrm>
          <a:prstGeom prst="rect">
            <a:avLst/>
          </a:prstGeom>
          <a:noFill/>
        </p:spPr>
        <p:txBody>
          <a:bodyPr wrap="square" rtlCol="0">
            <a:spAutoFit/>
          </a:bodyPr>
          <a:lstStyle/>
          <a:p>
            <a:r>
              <a:rPr lang="es-ES" dirty="0" smtClean="0"/>
              <a:t>6 - Los </a:t>
            </a:r>
            <a:r>
              <a:rPr lang="es-ES" dirty="0"/>
              <a:t>cristianos vivían como los demás</a:t>
            </a:r>
            <a:r>
              <a:rPr lang="es-ES" dirty="0" smtClean="0"/>
              <a:t>, pero </a:t>
            </a:r>
            <a:r>
              <a:rPr lang="es-ES" dirty="0"/>
              <a:t>mantenían </a:t>
            </a:r>
            <a:r>
              <a:rPr lang="es-ES" b="1" dirty="0">
                <a:solidFill>
                  <a:schemeClr val="accent6">
                    <a:lumMod val="75000"/>
                  </a:schemeClr>
                </a:solidFill>
              </a:rPr>
              <a:t>actitudes y </a:t>
            </a:r>
            <a:r>
              <a:rPr lang="es-ES" b="1" dirty="0" smtClean="0">
                <a:solidFill>
                  <a:schemeClr val="accent6">
                    <a:lumMod val="75000"/>
                  </a:schemeClr>
                </a:solidFill>
              </a:rPr>
              <a:t>valores </a:t>
            </a:r>
            <a:r>
              <a:rPr lang="es-ES" dirty="0" smtClean="0"/>
              <a:t>que </a:t>
            </a:r>
            <a:r>
              <a:rPr lang="es-ES" dirty="0"/>
              <a:t>les acarreaban conflictos, y </a:t>
            </a:r>
            <a:r>
              <a:rPr lang="es-ES" dirty="0" smtClean="0"/>
              <a:t>que también </a:t>
            </a:r>
            <a:r>
              <a:rPr lang="es-ES" dirty="0"/>
              <a:t>tenían fuerza de </a:t>
            </a:r>
            <a:r>
              <a:rPr lang="es-ES" dirty="0" smtClean="0"/>
              <a:t>atracción para </a:t>
            </a:r>
            <a:r>
              <a:rPr lang="es-ES" dirty="0"/>
              <a:t>gentes que </a:t>
            </a:r>
            <a:r>
              <a:rPr lang="es-ES" dirty="0" smtClean="0"/>
              <a:t>normalmente se </a:t>
            </a:r>
            <a:r>
              <a:rPr lang="es-ES" dirty="0"/>
              <a:t>encontraban en </a:t>
            </a:r>
            <a:r>
              <a:rPr lang="es-ES" dirty="0" smtClean="0"/>
              <a:t>situaciones de </a:t>
            </a:r>
            <a:r>
              <a:rPr lang="es-ES" dirty="0"/>
              <a:t>precariedad o marginación</a:t>
            </a:r>
          </a:p>
        </p:txBody>
      </p:sp>
      <p:sp>
        <p:nvSpPr>
          <p:cNvPr id="5" name="4 CuadroTexto"/>
          <p:cNvSpPr txBox="1"/>
          <p:nvPr/>
        </p:nvSpPr>
        <p:spPr>
          <a:xfrm>
            <a:off x="312676" y="2343310"/>
            <a:ext cx="8208912" cy="646331"/>
          </a:xfrm>
          <a:prstGeom prst="rect">
            <a:avLst/>
          </a:prstGeom>
          <a:noFill/>
        </p:spPr>
        <p:txBody>
          <a:bodyPr wrap="square" rtlCol="0">
            <a:spAutoFit/>
          </a:bodyPr>
          <a:lstStyle/>
          <a:p>
            <a:r>
              <a:rPr lang="es-ES" dirty="0" smtClean="0"/>
              <a:t>7 - En el cristianismo de </a:t>
            </a:r>
            <a:r>
              <a:rPr lang="es-ES" dirty="0"/>
              <a:t>los orígenes descubrimos </a:t>
            </a:r>
            <a:r>
              <a:rPr lang="es-ES" b="1" dirty="0" smtClean="0">
                <a:solidFill>
                  <a:schemeClr val="accent6">
                    <a:lumMod val="75000"/>
                  </a:schemeClr>
                </a:solidFill>
              </a:rPr>
              <a:t>teologías muy </a:t>
            </a:r>
            <a:r>
              <a:rPr lang="es-ES" b="1" dirty="0">
                <a:solidFill>
                  <a:schemeClr val="accent6">
                    <a:lumMod val="75000"/>
                  </a:schemeClr>
                </a:solidFill>
              </a:rPr>
              <a:t>distintas</a:t>
            </a:r>
            <a:r>
              <a:rPr lang="es-ES" dirty="0"/>
              <a:t>, muchas de las cuales </a:t>
            </a:r>
            <a:r>
              <a:rPr lang="es-ES" dirty="0" smtClean="0"/>
              <a:t>se reconocen </a:t>
            </a:r>
            <a:r>
              <a:rPr lang="es-ES" dirty="0"/>
              <a:t>y aceptan </a:t>
            </a:r>
            <a:r>
              <a:rPr lang="es-ES" dirty="0" smtClean="0"/>
              <a:t>recíprocamente</a:t>
            </a:r>
            <a:endParaRPr lang="es-ES" dirty="0"/>
          </a:p>
        </p:txBody>
      </p:sp>
      <p:sp>
        <p:nvSpPr>
          <p:cNvPr id="6" name="5 CuadroTexto"/>
          <p:cNvSpPr txBox="1"/>
          <p:nvPr/>
        </p:nvSpPr>
        <p:spPr>
          <a:xfrm>
            <a:off x="1509081" y="3006289"/>
            <a:ext cx="7038009" cy="646331"/>
          </a:xfrm>
          <a:prstGeom prst="rect">
            <a:avLst/>
          </a:prstGeom>
          <a:noFill/>
        </p:spPr>
        <p:txBody>
          <a:bodyPr wrap="square" rtlCol="0">
            <a:spAutoFit/>
          </a:bodyPr>
          <a:lstStyle/>
          <a:p>
            <a:r>
              <a:rPr lang="es-ES" dirty="0" smtClean="0"/>
              <a:t>8 - La </a:t>
            </a:r>
            <a:r>
              <a:rPr lang="es-ES" b="1" dirty="0">
                <a:solidFill>
                  <a:schemeClr val="accent6">
                    <a:lumMod val="75000"/>
                  </a:schemeClr>
                </a:solidFill>
              </a:rPr>
              <a:t>creatividad </a:t>
            </a:r>
            <a:r>
              <a:rPr lang="es-ES" b="1" dirty="0" smtClean="0">
                <a:solidFill>
                  <a:schemeClr val="accent6">
                    <a:lumMod val="75000"/>
                  </a:schemeClr>
                </a:solidFill>
              </a:rPr>
              <a:t>de los </a:t>
            </a:r>
            <a:r>
              <a:rPr lang="es-ES" b="1" dirty="0">
                <a:solidFill>
                  <a:schemeClr val="accent6">
                    <a:lumMod val="75000"/>
                  </a:schemeClr>
                </a:solidFill>
              </a:rPr>
              <a:t>autores del Nuevo Testamento </a:t>
            </a:r>
            <a:r>
              <a:rPr lang="es-ES" dirty="0" smtClean="0"/>
              <a:t>fue muy </a:t>
            </a:r>
            <a:r>
              <a:rPr lang="es-ES" dirty="0"/>
              <a:t>grande y debe ser un </a:t>
            </a:r>
            <a:r>
              <a:rPr lang="es-ES" dirty="0" smtClean="0"/>
              <a:t>referente para </a:t>
            </a:r>
            <a:r>
              <a:rPr lang="es-ES" dirty="0"/>
              <a:t>nuestros días.</a:t>
            </a:r>
          </a:p>
        </p:txBody>
      </p:sp>
      <p:sp>
        <p:nvSpPr>
          <p:cNvPr id="7" name="6 CuadroTexto"/>
          <p:cNvSpPr txBox="1"/>
          <p:nvPr/>
        </p:nvSpPr>
        <p:spPr>
          <a:xfrm>
            <a:off x="451961" y="3652620"/>
            <a:ext cx="8064896" cy="646331"/>
          </a:xfrm>
          <a:prstGeom prst="rect">
            <a:avLst/>
          </a:prstGeom>
          <a:noFill/>
        </p:spPr>
        <p:txBody>
          <a:bodyPr wrap="square" rtlCol="0">
            <a:spAutoFit/>
          </a:bodyPr>
          <a:lstStyle/>
          <a:p>
            <a:r>
              <a:rPr lang="es-ES" dirty="0" smtClean="0"/>
              <a:t>9 - El </a:t>
            </a:r>
            <a:r>
              <a:rPr lang="es-ES" dirty="0"/>
              <a:t>cristianismo de </a:t>
            </a:r>
            <a:r>
              <a:rPr lang="es-ES" dirty="0" smtClean="0"/>
              <a:t>los orígenes</a:t>
            </a:r>
            <a:r>
              <a:rPr lang="es-ES" dirty="0"/>
              <a:t>, antes que una doctrina</a:t>
            </a:r>
            <a:r>
              <a:rPr lang="es-ES" dirty="0" smtClean="0"/>
              <a:t>, era </a:t>
            </a:r>
            <a:r>
              <a:rPr lang="es-ES" b="1" dirty="0">
                <a:solidFill>
                  <a:schemeClr val="accent6">
                    <a:lumMod val="75000"/>
                  </a:schemeClr>
                </a:solidFill>
              </a:rPr>
              <a:t>una forma de vida </a:t>
            </a:r>
            <a:r>
              <a:rPr lang="es-ES" dirty="0"/>
              <a:t>con </a:t>
            </a:r>
            <a:r>
              <a:rPr lang="es-ES" dirty="0" smtClean="0"/>
              <a:t>profunda incidencia </a:t>
            </a:r>
            <a:r>
              <a:rPr lang="es-ES" dirty="0"/>
              <a:t>social y que se </a:t>
            </a:r>
            <a:r>
              <a:rPr lang="es-ES" dirty="0" smtClean="0"/>
              <a:t>gestaba en </a:t>
            </a:r>
            <a:r>
              <a:rPr lang="es-ES" dirty="0"/>
              <a:t>la marginalidad social</a:t>
            </a:r>
          </a:p>
        </p:txBody>
      </p:sp>
      <p:sp>
        <p:nvSpPr>
          <p:cNvPr id="8" name="7 CuadroTexto"/>
          <p:cNvSpPr txBox="1"/>
          <p:nvPr/>
        </p:nvSpPr>
        <p:spPr>
          <a:xfrm>
            <a:off x="1187624" y="4448246"/>
            <a:ext cx="7776862" cy="923330"/>
          </a:xfrm>
          <a:prstGeom prst="rect">
            <a:avLst/>
          </a:prstGeom>
          <a:noFill/>
        </p:spPr>
        <p:txBody>
          <a:bodyPr wrap="square" rtlCol="0">
            <a:spAutoFit/>
          </a:bodyPr>
          <a:lstStyle/>
          <a:p>
            <a:r>
              <a:rPr lang="es-ES" dirty="0" smtClean="0"/>
              <a:t>10 - Las </a:t>
            </a:r>
            <a:r>
              <a:rPr lang="es-ES" dirty="0"/>
              <a:t>comunidades cristianas de </a:t>
            </a:r>
            <a:r>
              <a:rPr lang="es-ES" dirty="0" smtClean="0"/>
              <a:t>los orígenes</a:t>
            </a:r>
            <a:r>
              <a:rPr lang="es-ES" dirty="0"/>
              <a:t>, en medio de su </a:t>
            </a:r>
            <a:r>
              <a:rPr lang="es-ES" dirty="0" smtClean="0"/>
              <a:t>diversidad y </a:t>
            </a:r>
            <a:r>
              <a:rPr lang="es-ES" dirty="0"/>
              <a:t>entre grandes dificultades, </a:t>
            </a:r>
            <a:r>
              <a:rPr lang="es-ES" dirty="0" smtClean="0"/>
              <a:t>eran  lugar </a:t>
            </a:r>
            <a:r>
              <a:rPr lang="es-ES" dirty="0"/>
              <a:t>de acogida y convivencia </a:t>
            </a:r>
            <a:r>
              <a:rPr lang="es-ES" dirty="0" smtClean="0"/>
              <a:t>de gentes </a:t>
            </a:r>
            <a:r>
              <a:rPr lang="es-ES" dirty="0"/>
              <a:t>de </a:t>
            </a:r>
            <a:r>
              <a:rPr lang="es-ES" b="1" dirty="0">
                <a:solidFill>
                  <a:schemeClr val="accent6">
                    <a:lumMod val="75000"/>
                  </a:schemeClr>
                </a:solidFill>
              </a:rPr>
              <a:t>diferentes </a:t>
            </a:r>
            <a:r>
              <a:rPr lang="es-ES" b="1" dirty="0" smtClean="0">
                <a:solidFill>
                  <a:schemeClr val="accent6">
                    <a:lumMod val="75000"/>
                  </a:schemeClr>
                </a:solidFill>
              </a:rPr>
              <a:t>procedencias étnicas </a:t>
            </a:r>
            <a:r>
              <a:rPr lang="es-ES" b="1" dirty="0">
                <a:solidFill>
                  <a:schemeClr val="accent6">
                    <a:lumMod val="75000"/>
                  </a:schemeClr>
                </a:solidFill>
              </a:rPr>
              <a:t>y sociales</a:t>
            </a:r>
          </a:p>
        </p:txBody>
      </p:sp>
      <p:sp>
        <p:nvSpPr>
          <p:cNvPr id="9" name="8 CuadroTexto"/>
          <p:cNvSpPr txBox="1"/>
          <p:nvPr/>
        </p:nvSpPr>
        <p:spPr>
          <a:xfrm>
            <a:off x="361080" y="188640"/>
            <a:ext cx="8603407" cy="1200329"/>
          </a:xfrm>
          <a:prstGeom prst="rect">
            <a:avLst/>
          </a:prstGeom>
          <a:noFill/>
        </p:spPr>
        <p:txBody>
          <a:bodyPr wrap="square" rtlCol="0">
            <a:spAutoFit/>
          </a:bodyPr>
          <a:lstStyle/>
          <a:p>
            <a:r>
              <a:rPr lang="es-ES" dirty="0" smtClean="0"/>
              <a:t>5 - El </a:t>
            </a:r>
            <a:r>
              <a:rPr lang="es-ES" dirty="0"/>
              <a:t>movimiento de </a:t>
            </a:r>
            <a:r>
              <a:rPr lang="es-ES" dirty="0" smtClean="0"/>
              <a:t>Jesús expresaba</a:t>
            </a:r>
            <a:r>
              <a:rPr lang="es-ES" dirty="0"/>
              <a:t>, sociológicamente </a:t>
            </a:r>
            <a:r>
              <a:rPr lang="es-ES" dirty="0" smtClean="0"/>
              <a:t>desde la </a:t>
            </a:r>
            <a:r>
              <a:rPr lang="es-ES" dirty="0"/>
              <a:t>marginalidad, una novedad: </a:t>
            </a:r>
            <a:r>
              <a:rPr lang="es-ES" dirty="0" smtClean="0"/>
              <a:t>el </a:t>
            </a:r>
            <a:r>
              <a:rPr lang="es-ES" b="1" dirty="0" smtClean="0">
                <a:solidFill>
                  <a:schemeClr val="accent6">
                    <a:lumMod val="75000"/>
                  </a:schemeClr>
                </a:solidFill>
              </a:rPr>
              <a:t>anuncio </a:t>
            </a:r>
            <a:r>
              <a:rPr lang="es-ES" b="1" dirty="0">
                <a:solidFill>
                  <a:schemeClr val="accent6">
                    <a:lumMod val="75000"/>
                  </a:schemeClr>
                </a:solidFill>
              </a:rPr>
              <a:t>del Reino </a:t>
            </a:r>
            <a:r>
              <a:rPr lang="es-ES" dirty="0"/>
              <a:t>de Dios </a:t>
            </a:r>
            <a:r>
              <a:rPr lang="es-ES" dirty="0" smtClean="0"/>
              <a:t>como un </a:t>
            </a:r>
            <a:r>
              <a:rPr lang="es-ES" dirty="0"/>
              <a:t>lugar imaginado que estaba</a:t>
            </a:r>
          </a:p>
          <a:p>
            <a:r>
              <a:rPr lang="es-ES" dirty="0"/>
              <a:t>ya actuando en su persona y </a:t>
            </a:r>
            <a:r>
              <a:rPr lang="es-ES" dirty="0" smtClean="0"/>
              <a:t>en su </a:t>
            </a:r>
            <a:r>
              <a:rPr lang="es-ES" dirty="0"/>
              <a:t>movimiento, y que acogía a </a:t>
            </a:r>
            <a:r>
              <a:rPr lang="es-ES" b="1" dirty="0" smtClean="0">
                <a:solidFill>
                  <a:schemeClr val="accent6">
                    <a:lumMod val="75000"/>
                  </a:schemeClr>
                </a:solidFill>
              </a:rPr>
              <a:t>las mujeres </a:t>
            </a:r>
            <a:r>
              <a:rPr lang="es-ES" dirty="0"/>
              <a:t>y les ofrecía un </a:t>
            </a:r>
            <a:r>
              <a:rPr lang="es-ES" dirty="0" smtClean="0"/>
              <a:t>protagonismo que </a:t>
            </a:r>
            <a:r>
              <a:rPr lang="es-ES" dirty="0"/>
              <a:t>rompía esquemas de su sociedad patriarcal.</a:t>
            </a:r>
          </a:p>
        </p:txBody>
      </p:sp>
      <p:sp>
        <p:nvSpPr>
          <p:cNvPr id="10" name="9 CuadroTexto"/>
          <p:cNvSpPr txBox="1"/>
          <p:nvPr/>
        </p:nvSpPr>
        <p:spPr>
          <a:xfrm>
            <a:off x="1509081" y="5492996"/>
            <a:ext cx="7302191" cy="1200329"/>
          </a:xfrm>
          <a:prstGeom prst="rect">
            <a:avLst/>
          </a:prstGeom>
          <a:noFill/>
        </p:spPr>
        <p:txBody>
          <a:bodyPr wrap="square" rtlCol="0">
            <a:spAutoFit/>
          </a:bodyPr>
          <a:lstStyle/>
          <a:p>
            <a:r>
              <a:rPr lang="es-ES" dirty="0" smtClean="0"/>
              <a:t>11 - La </a:t>
            </a:r>
            <a:r>
              <a:rPr lang="es-ES" b="1" dirty="0">
                <a:solidFill>
                  <a:schemeClr val="accent6">
                    <a:lumMod val="75000"/>
                  </a:schemeClr>
                </a:solidFill>
              </a:rPr>
              <a:t>marginalidad</a:t>
            </a:r>
            <a:r>
              <a:rPr lang="es-ES" dirty="0"/>
              <a:t> fue un </a:t>
            </a:r>
            <a:r>
              <a:rPr lang="es-ES" dirty="0" smtClean="0"/>
              <a:t>rasgo característico </a:t>
            </a:r>
            <a:r>
              <a:rPr lang="es-ES" dirty="0"/>
              <a:t>del </a:t>
            </a:r>
            <a:r>
              <a:rPr lang="es-ES" dirty="0" smtClean="0"/>
              <a:t>cristianismo de </a:t>
            </a:r>
            <a:r>
              <a:rPr lang="es-ES" dirty="0"/>
              <a:t>los orígenes. </a:t>
            </a:r>
            <a:r>
              <a:rPr lang="es-ES" dirty="0" smtClean="0"/>
              <a:t>Nos </a:t>
            </a:r>
            <a:r>
              <a:rPr lang="es-ES" dirty="0"/>
              <a:t>atrevemos </a:t>
            </a:r>
            <a:r>
              <a:rPr lang="es-ES" dirty="0" smtClean="0"/>
              <a:t>a decir</a:t>
            </a:r>
            <a:r>
              <a:rPr lang="es-ES" dirty="0"/>
              <a:t>, incluso, que la marginalidad</a:t>
            </a:r>
            <a:r>
              <a:rPr lang="es-ES" dirty="0" smtClean="0"/>
              <a:t>, como </a:t>
            </a:r>
            <a:r>
              <a:rPr lang="es-ES" dirty="0"/>
              <a:t>lugar social en el que </a:t>
            </a:r>
            <a:r>
              <a:rPr lang="es-ES" dirty="0" smtClean="0"/>
              <a:t>se genera </a:t>
            </a:r>
            <a:r>
              <a:rPr lang="es-ES" dirty="0"/>
              <a:t>una visión alternativa de </a:t>
            </a:r>
            <a:r>
              <a:rPr lang="es-ES" dirty="0" smtClean="0"/>
              <a:t>la vida </a:t>
            </a:r>
            <a:r>
              <a:rPr lang="es-ES" dirty="0"/>
              <a:t>y de la realidad, nos lleva a </a:t>
            </a:r>
            <a:r>
              <a:rPr lang="es-ES" dirty="0" smtClean="0"/>
              <a:t>lo más </a:t>
            </a:r>
            <a:r>
              <a:rPr lang="es-ES" dirty="0"/>
              <a:t>originario del </a:t>
            </a:r>
            <a:r>
              <a:rPr lang="es-ES" dirty="0" smtClean="0"/>
              <a:t>cristianismo</a:t>
            </a:r>
            <a:endParaRPr lang="es-ES" dirty="0"/>
          </a:p>
        </p:txBody>
      </p:sp>
      <p:sp>
        <p:nvSpPr>
          <p:cNvPr id="11" name="10 CuadroTexto"/>
          <p:cNvSpPr txBox="1"/>
          <p:nvPr/>
        </p:nvSpPr>
        <p:spPr>
          <a:xfrm>
            <a:off x="-20621" y="5657671"/>
            <a:ext cx="1509081" cy="1077218"/>
          </a:xfrm>
          <a:prstGeom prst="rect">
            <a:avLst/>
          </a:prstGeom>
          <a:gradFill>
            <a:gsLst>
              <a:gs pos="0">
                <a:srgbClr val="AEC6D2"/>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s-ES" sz="1600" b="1" dirty="0"/>
              <a:t>(VN-O3.254. </a:t>
            </a:r>
            <a:endParaRPr lang="es-ES" sz="1600" b="1" dirty="0" smtClean="0"/>
          </a:p>
          <a:p>
            <a:pPr algn="ctr"/>
            <a:r>
              <a:rPr lang="es-ES" sz="1600" b="1" dirty="0" smtClean="0"/>
              <a:t>15-21 de</a:t>
            </a:r>
          </a:p>
          <a:p>
            <a:pPr algn="ctr"/>
            <a:r>
              <a:rPr lang="es-ES" sz="1600" b="1" dirty="0" smtClean="0"/>
              <a:t> ENERO </a:t>
            </a:r>
          </a:p>
          <a:p>
            <a:pPr algn="ctr"/>
            <a:r>
              <a:rPr lang="es-ES" sz="1600" b="1" dirty="0" smtClean="0"/>
              <a:t>de </a:t>
            </a:r>
            <a:r>
              <a:rPr lang="es-ES" sz="1600" b="1" dirty="0"/>
              <a:t>2002</a:t>
            </a:r>
            <a:r>
              <a:rPr lang="es-ES" sz="1600" b="1" dirty="0" smtClean="0"/>
              <a:t>)</a:t>
            </a:r>
            <a:endParaRPr lang="es-ES" b="1" dirty="0"/>
          </a:p>
        </p:txBody>
      </p:sp>
    </p:spTree>
    <p:extLst>
      <p:ext uri="{BB962C8B-B14F-4D97-AF65-F5344CB8AC3E}">
        <p14:creationId xmlns:p14="http://schemas.microsoft.com/office/powerpoint/2010/main" val="15029152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16632"/>
            <a:ext cx="8686800" cy="838200"/>
          </a:xfrm>
        </p:spPr>
        <p:txBody>
          <a:bodyPr/>
          <a:lstStyle/>
          <a:p>
            <a:r>
              <a:rPr lang="es-ES" dirty="0" smtClean="0"/>
              <a:t>ALGUNOS POSIBLES TEMAS	 </a:t>
            </a:r>
            <a:endParaRPr lang="es-ES" dirty="0"/>
          </a:p>
        </p:txBody>
      </p:sp>
      <p:sp>
        <p:nvSpPr>
          <p:cNvPr id="4" name="3 CuadroTexto"/>
          <p:cNvSpPr txBox="1"/>
          <p:nvPr/>
        </p:nvSpPr>
        <p:spPr>
          <a:xfrm>
            <a:off x="539552" y="1332138"/>
            <a:ext cx="7128792" cy="4939814"/>
          </a:xfrm>
          <a:prstGeom prst="rect">
            <a:avLst/>
          </a:prstGeom>
          <a:noFill/>
        </p:spPr>
        <p:txBody>
          <a:bodyPr wrap="square" rtlCol="0">
            <a:spAutoFit/>
          </a:bodyPr>
          <a:lstStyle/>
          <a:p>
            <a:pPr marL="800100" lvl="1" indent="-342900">
              <a:lnSpc>
                <a:spcPct val="150000"/>
              </a:lnSpc>
              <a:buFont typeface="+mj-lt"/>
              <a:buAutoNum type="arabicPeriod"/>
            </a:pPr>
            <a:r>
              <a:rPr lang="es-ES" b="1" i="1" dirty="0"/>
              <a:t>Pluralismo en las comunidades primitivas</a:t>
            </a:r>
            <a:endParaRPr lang="es-ES" dirty="0"/>
          </a:p>
          <a:p>
            <a:pPr marL="800100" lvl="1" indent="-342900">
              <a:lnSpc>
                <a:spcPct val="150000"/>
              </a:lnSpc>
              <a:buFont typeface="+mj-lt"/>
              <a:buAutoNum type="arabicPeriod"/>
            </a:pPr>
            <a:r>
              <a:rPr lang="es-ES" b="1" i="1" dirty="0"/>
              <a:t>Interculturalidad y comunidades primitivas</a:t>
            </a:r>
            <a:endParaRPr lang="es-ES" dirty="0"/>
          </a:p>
          <a:p>
            <a:pPr marL="800100" lvl="1" indent="-342900">
              <a:lnSpc>
                <a:spcPct val="150000"/>
              </a:lnSpc>
              <a:buFont typeface="+mj-lt"/>
              <a:buAutoNum type="arabicPeriod"/>
            </a:pPr>
            <a:r>
              <a:rPr lang="es-ES" b="1" i="1" dirty="0" smtClean="0"/>
              <a:t>Lugar </a:t>
            </a:r>
            <a:r>
              <a:rPr lang="es-ES" b="1" i="1" dirty="0"/>
              <a:t>de la mujer</a:t>
            </a:r>
            <a:endParaRPr lang="es-ES" dirty="0"/>
          </a:p>
          <a:p>
            <a:pPr marL="800100" lvl="1" indent="-342900">
              <a:lnSpc>
                <a:spcPct val="150000"/>
              </a:lnSpc>
              <a:buFont typeface="+mj-lt"/>
              <a:buAutoNum type="arabicPeriod"/>
            </a:pPr>
            <a:r>
              <a:rPr lang="es-ES" b="1" i="1" dirty="0"/>
              <a:t>Celebración de la eucaristía</a:t>
            </a:r>
            <a:endParaRPr lang="es-ES" dirty="0"/>
          </a:p>
          <a:p>
            <a:pPr marL="800100" lvl="1" indent="-342900">
              <a:lnSpc>
                <a:spcPct val="150000"/>
              </a:lnSpc>
              <a:buFont typeface="+mj-lt"/>
              <a:buAutoNum type="arabicPeriod"/>
            </a:pPr>
            <a:r>
              <a:rPr lang="es-ES" b="1" i="1" dirty="0" smtClean="0"/>
              <a:t>El </a:t>
            </a:r>
            <a:r>
              <a:rPr lang="es-ES" b="1" i="1" dirty="0"/>
              <a:t>uso del dinero</a:t>
            </a:r>
            <a:endParaRPr lang="es-ES" dirty="0"/>
          </a:p>
          <a:p>
            <a:pPr marL="800100" lvl="1" indent="-342900">
              <a:lnSpc>
                <a:spcPct val="150000"/>
              </a:lnSpc>
              <a:buFont typeface="+mj-lt"/>
              <a:buAutoNum type="arabicPeriod"/>
            </a:pPr>
            <a:r>
              <a:rPr lang="es-ES" b="1" i="1" dirty="0"/>
              <a:t>La participación de los hermanos en la marcha de la comunidad y organización de la comunidad</a:t>
            </a:r>
            <a:endParaRPr lang="es-ES" dirty="0"/>
          </a:p>
          <a:p>
            <a:pPr marL="800100" lvl="1" indent="-342900">
              <a:lnSpc>
                <a:spcPct val="150000"/>
              </a:lnSpc>
              <a:buFont typeface="+mj-lt"/>
              <a:buAutoNum type="arabicPeriod"/>
            </a:pPr>
            <a:r>
              <a:rPr lang="es-ES" b="1" i="1" dirty="0" smtClean="0"/>
              <a:t>La </a:t>
            </a:r>
            <a:r>
              <a:rPr lang="es-ES" b="1" i="1" dirty="0"/>
              <a:t>concepción del trabajo del mundo clásico y de los cristianos primeros</a:t>
            </a:r>
            <a:endParaRPr lang="es-ES" dirty="0"/>
          </a:p>
          <a:p>
            <a:pPr marL="800100" lvl="1" indent="-342900">
              <a:lnSpc>
                <a:spcPct val="150000"/>
              </a:lnSpc>
              <a:buFont typeface="+mj-lt"/>
              <a:buAutoNum type="arabicPeriod"/>
            </a:pPr>
            <a:r>
              <a:rPr lang="es-ES" b="1" i="1" dirty="0"/>
              <a:t>Las creencias en la Iglesia primitiva</a:t>
            </a:r>
            <a:endParaRPr lang="es-ES" dirty="0"/>
          </a:p>
          <a:p>
            <a:pPr marL="800100" lvl="1" indent="-342900">
              <a:lnSpc>
                <a:spcPct val="150000"/>
              </a:lnSpc>
              <a:buFont typeface="+mj-lt"/>
              <a:buAutoNum type="arabicPeriod"/>
            </a:pPr>
            <a:r>
              <a:rPr lang="es-ES" b="1" i="1" dirty="0"/>
              <a:t>Principales ritos de las comunidades primitivas</a:t>
            </a:r>
            <a:endParaRPr lang="es-ES" dirty="0"/>
          </a:p>
          <a:p>
            <a:endParaRPr lang="es-ES" dirty="0"/>
          </a:p>
        </p:txBody>
      </p:sp>
      <p:sp>
        <p:nvSpPr>
          <p:cNvPr id="5" name="4 CuadroTexto"/>
          <p:cNvSpPr txBox="1"/>
          <p:nvPr/>
        </p:nvSpPr>
        <p:spPr>
          <a:xfrm>
            <a:off x="2123728" y="924689"/>
            <a:ext cx="3024336" cy="400110"/>
          </a:xfrm>
          <a:prstGeom prst="rect">
            <a:avLst/>
          </a:prstGeom>
          <a:gradFill>
            <a:gsLst>
              <a:gs pos="0">
                <a:schemeClr val="bg2"/>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sz="2000" b="1" dirty="0" smtClean="0"/>
              <a:t>que podríamos analizar</a:t>
            </a:r>
            <a:endParaRPr lang="es-ES" sz="2000" b="1" dirty="0"/>
          </a:p>
        </p:txBody>
      </p:sp>
    </p:spTree>
    <p:extLst>
      <p:ext uri="{BB962C8B-B14F-4D97-AF65-F5344CB8AC3E}">
        <p14:creationId xmlns:p14="http://schemas.microsoft.com/office/powerpoint/2010/main" val="21771577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67544" y="1484784"/>
            <a:ext cx="8136904" cy="3970318"/>
          </a:xfrm>
          <a:prstGeom prst="rect">
            <a:avLst/>
          </a:prstGeom>
          <a:noFill/>
        </p:spPr>
        <p:txBody>
          <a:bodyPr wrap="square" rtlCol="0">
            <a:spAutoFit/>
          </a:bodyPr>
          <a:lstStyle/>
          <a:p>
            <a:r>
              <a:rPr lang="es-ES" dirty="0" smtClean="0"/>
              <a:t>“La historia real del cristianismo primitivo nos descubre </a:t>
            </a:r>
          </a:p>
          <a:p>
            <a:r>
              <a:rPr lang="es-ES" dirty="0"/>
              <a:t>u</a:t>
            </a:r>
            <a:r>
              <a:rPr lang="es-ES" dirty="0" smtClean="0"/>
              <a:t>na situación </a:t>
            </a:r>
          </a:p>
          <a:p>
            <a:r>
              <a:rPr lang="es-ES" dirty="0" smtClean="0"/>
              <a:t>enormemente PLURAL,</a:t>
            </a:r>
          </a:p>
          <a:p>
            <a:r>
              <a:rPr lang="es-ES" dirty="0" smtClean="0"/>
              <a:t>DINÁMICA</a:t>
            </a:r>
          </a:p>
          <a:p>
            <a:r>
              <a:rPr lang="es-ES" dirty="0" smtClean="0"/>
              <a:t>y atravesada por graves CONFLICTOS”</a:t>
            </a:r>
          </a:p>
          <a:p>
            <a:endParaRPr lang="es-ES" dirty="0" smtClean="0"/>
          </a:p>
          <a:p>
            <a:endParaRPr lang="es-ES" dirty="0" smtClean="0"/>
          </a:p>
          <a:p>
            <a:endParaRPr lang="es-ES" dirty="0"/>
          </a:p>
          <a:p>
            <a:endParaRPr lang="es-ES" dirty="0"/>
          </a:p>
          <a:p>
            <a:r>
              <a:rPr lang="es-ES" dirty="0" smtClean="0"/>
              <a:t>“… la visión cabal de los orígenes propicia</a:t>
            </a:r>
          </a:p>
          <a:p>
            <a:r>
              <a:rPr lang="es-ES" dirty="0" smtClean="0"/>
              <a:t>comportamientos MÁS SENSATOS Y MADUROS en el presente,</a:t>
            </a:r>
          </a:p>
          <a:p>
            <a:r>
              <a:rPr lang="es-ES" dirty="0" smtClean="0"/>
              <a:t>que eviten </a:t>
            </a:r>
          </a:p>
          <a:p>
            <a:pPr marL="742950" lvl="1" indent="-285750">
              <a:buFont typeface="Arial" panose="020B0604020202020204" pitchFamily="34" charset="0"/>
              <a:buChar char="•"/>
            </a:pPr>
            <a:r>
              <a:rPr lang="es-ES" dirty="0" smtClean="0"/>
              <a:t>tanto la RESIGNACIÓN fatalista, hija de la frustración</a:t>
            </a:r>
          </a:p>
          <a:p>
            <a:pPr marL="742950" lvl="1" indent="-285750">
              <a:buFont typeface="Arial" panose="020B0604020202020204" pitchFamily="34" charset="0"/>
              <a:buChar char="•"/>
            </a:pPr>
            <a:r>
              <a:rPr lang="es-ES" dirty="0" smtClean="0"/>
              <a:t>como la QUIMERA imposible, que es una alienación ineficaz”</a:t>
            </a:r>
            <a:endParaRPr lang="es-ES" dirty="0"/>
          </a:p>
        </p:txBody>
      </p:sp>
      <p:sp>
        <p:nvSpPr>
          <p:cNvPr id="2" name="1 Título"/>
          <p:cNvSpPr>
            <a:spLocks noGrp="1"/>
          </p:cNvSpPr>
          <p:nvPr>
            <p:ph type="title"/>
          </p:nvPr>
        </p:nvSpPr>
        <p:spPr>
          <a:xfrm>
            <a:off x="899592" y="2978835"/>
            <a:ext cx="7992888" cy="838200"/>
          </a:xfrm>
          <a:solidFill>
            <a:schemeClr val="bg1"/>
          </a:solidFill>
        </p:spPr>
        <p:txBody>
          <a:bodyPr/>
          <a:lstStyle/>
          <a:p>
            <a:r>
              <a:rPr lang="es-ES" b="1" dirty="0" smtClean="0">
                <a:latin typeface="+mn-lt"/>
              </a:rPr>
              <a:t>POSIBLES ACTITUDES  de fondo</a:t>
            </a:r>
            <a:endParaRPr lang="es-ES" b="1" dirty="0">
              <a:latin typeface="+mn-lt"/>
            </a:endParaRPr>
          </a:p>
        </p:txBody>
      </p:sp>
      <p:sp>
        <p:nvSpPr>
          <p:cNvPr id="5" name="4 CuadroTexto"/>
          <p:cNvSpPr txBox="1"/>
          <p:nvPr/>
        </p:nvSpPr>
        <p:spPr>
          <a:xfrm>
            <a:off x="6732240" y="6237312"/>
            <a:ext cx="2016224" cy="369332"/>
          </a:xfrm>
          <a:prstGeom prst="rect">
            <a:avLst/>
          </a:prstGeom>
          <a:noFill/>
        </p:spPr>
        <p:txBody>
          <a:bodyPr wrap="square" rtlCol="0">
            <a:spAutoFit/>
          </a:bodyPr>
          <a:lstStyle/>
          <a:p>
            <a:r>
              <a:rPr lang="es-ES" dirty="0"/>
              <a:t>Aguirre </a:t>
            </a:r>
            <a:r>
              <a:rPr lang="es-ES" dirty="0" smtClean="0"/>
              <a:t>1, 13</a:t>
            </a:r>
            <a:endParaRPr lang="es-ES" dirty="0"/>
          </a:p>
        </p:txBody>
      </p:sp>
      <p:sp>
        <p:nvSpPr>
          <p:cNvPr id="3" name="2 CuadroTexto"/>
          <p:cNvSpPr txBox="1"/>
          <p:nvPr/>
        </p:nvSpPr>
        <p:spPr>
          <a:xfrm>
            <a:off x="899592" y="692696"/>
            <a:ext cx="6264696" cy="646331"/>
          </a:xfrm>
          <a:prstGeom prst="rect">
            <a:avLst/>
          </a:prstGeom>
          <a:solidFill>
            <a:schemeClr val="bg1"/>
          </a:solidFill>
        </p:spPr>
        <p:txBody>
          <a:bodyPr wrap="square" rtlCol="0">
            <a:spAutoFit/>
          </a:bodyPr>
          <a:lstStyle/>
          <a:p>
            <a:r>
              <a:rPr lang="es-ES" sz="3600" b="1" dirty="0" smtClean="0"/>
              <a:t>UNA PERSPECTIVA  CLAVE </a:t>
            </a:r>
            <a:endParaRPr lang="es-ES" sz="3600" b="1" dirty="0"/>
          </a:p>
        </p:txBody>
      </p:sp>
      <p:sp>
        <p:nvSpPr>
          <p:cNvPr id="6" name="5 CuadroTexto"/>
          <p:cNvSpPr txBox="1"/>
          <p:nvPr/>
        </p:nvSpPr>
        <p:spPr>
          <a:xfrm>
            <a:off x="7092280" y="4293096"/>
            <a:ext cx="1800200"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dirty="0" smtClean="0"/>
              <a:t>“no podemos ser como ellos”</a:t>
            </a:r>
            <a:endParaRPr lang="es-ES" dirty="0"/>
          </a:p>
        </p:txBody>
      </p:sp>
      <p:sp>
        <p:nvSpPr>
          <p:cNvPr id="7" name="6 CuadroTexto"/>
          <p:cNvSpPr txBox="1"/>
          <p:nvPr/>
        </p:nvSpPr>
        <p:spPr>
          <a:xfrm>
            <a:off x="6588224" y="5499426"/>
            <a:ext cx="2304256"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dirty="0" smtClean="0"/>
              <a:t>“tenemos que volver a ser como ellos”</a:t>
            </a:r>
            <a:endParaRPr lang="es-ES" dirty="0"/>
          </a:p>
        </p:txBody>
      </p:sp>
      <p:sp>
        <p:nvSpPr>
          <p:cNvPr id="8" name="7 Flecha derecha"/>
          <p:cNvSpPr/>
          <p:nvPr/>
        </p:nvSpPr>
        <p:spPr>
          <a:xfrm rot="20013326">
            <a:off x="6466110" y="4709478"/>
            <a:ext cx="648072" cy="2248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Flecha derecha"/>
          <p:cNvSpPr/>
          <p:nvPr/>
        </p:nvSpPr>
        <p:spPr>
          <a:xfrm rot="1070687">
            <a:off x="5783032" y="5493807"/>
            <a:ext cx="648072" cy="2248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CuadroTexto"/>
          <p:cNvSpPr txBox="1"/>
          <p:nvPr/>
        </p:nvSpPr>
        <p:spPr>
          <a:xfrm rot="21313378">
            <a:off x="467086" y="6026582"/>
            <a:ext cx="5303649" cy="40011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sz="2000" b="1" dirty="0" smtClean="0"/>
              <a:t>TENER PRESENTE HOY EL SENTIDO HISTÓRICO</a:t>
            </a:r>
            <a:endParaRPr lang="es-ES" sz="2000" b="1" dirty="0"/>
          </a:p>
        </p:txBody>
      </p:sp>
    </p:spTree>
    <p:extLst>
      <p:ext uri="{BB962C8B-B14F-4D97-AF65-F5344CB8AC3E}">
        <p14:creationId xmlns:p14="http://schemas.microsoft.com/office/powerpoint/2010/main" val="23606085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548680"/>
            <a:ext cx="6120680" cy="1015663"/>
          </a:xfrm>
          <a:prstGeom prst="rect">
            <a:avLst/>
          </a:prstGeom>
          <a:noFill/>
        </p:spPr>
        <p:txBody>
          <a:bodyPr wrap="square" rtlCol="0">
            <a:spAutoFit/>
          </a:bodyPr>
          <a:lstStyle/>
          <a:p>
            <a:pPr algn="ctr"/>
            <a:r>
              <a:rPr lang="es-ES" sz="2400" b="1" dirty="0" smtClean="0">
                <a:solidFill>
                  <a:schemeClr val="accent6">
                    <a:lumMod val="50000"/>
                  </a:schemeClr>
                </a:solidFill>
              </a:rPr>
              <a:t>ALGUNAS POSTURAS Y SUS IMPLICACIONES</a:t>
            </a:r>
          </a:p>
          <a:p>
            <a:pPr algn="ctr"/>
            <a:endParaRPr lang="es-ES" b="1" dirty="0"/>
          </a:p>
          <a:p>
            <a:pPr algn="ctr"/>
            <a:r>
              <a:rPr lang="es-ES" b="1" dirty="0" smtClean="0">
                <a:solidFill>
                  <a:schemeClr val="accent6">
                    <a:lumMod val="50000"/>
                  </a:schemeClr>
                </a:solidFill>
              </a:rPr>
              <a:t>ante el Cristianismo de los orígenes</a:t>
            </a:r>
            <a:endParaRPr lang="es-ES" b="1" dirty="0">
              <a:solidFill>
                <a:schemeClr val="accent6">
                  <a:lumMod val="50000"/>
                </a:schemeClr>
              </a:solidFill>
            </a:endParaRPr>
          </a:p>
        </p:txBody>
      </p:sp>
      <p:sp>
        <p:nvSpPr>
          <p:cNvPr id="3" name="2 CuadroTexto"/>
          <p:cNvSpPr txBox="1"/>
          <p:nvPr/>
        </p:nvSpPr>
        <p:spPr>
          <a:xfrm>
            <a:off x="797468" y="1660158"/>
            <a:ext cx="3600400" cy="369332"/>
          </a:xfrm>
          <a:prstGeom prst="rect">
            <a:avLst/>
          </a:prstGeom>
          <a:noFill/>
        </p:spPr>
        <p:txBody>
          <a:bodyPr wrap="square" rtlCol="0">
            <a:spAutoFit/>
          </a:bodyPr>
          <a:lstStyle/>
          <a:p>
            <a:r>
              <a:rPr lang="es-ES" dirty="0" smtClean="0"/>
              <a:t>Mezclan la historia con la ficción</a:t>
            </a:r>
            <a:endParaRPr lang="es-ES" dirty="0"/>
          </a:p>
        </p:txBody>
      </p:sp>
      <p:sp>
        <p:nvSpPr>
          <p:cNvPr id="4" name="3 CuadroTexto"/>
          <p:cNvSpPr txBox="1"/>
          <p:nvPr/>
        </p:nvSpPr>
        <p:spPr>
          <a:xfrm>
            <a:off x="755576" y="2852936"/>
            <a:ext cx="3744416" cy="923330"/>
          </a:xfrm>
          <a:prstGeom prst="rect">
            <a:avLst/>
          </a:prstGeom>
          <a:noFill/>
        </p:spPr>
        <p:txBody>
          <a:bodyPr wrap="square" rtlCol="0">
            <a:spAutoFit/>
          </a:bodyPr>
          <a:lstStyle/>
          <a:p>
            <a:r>
              <a:rPr lang="es-ES" dirty="0" smtClean="0"/>
              <a:t>Afirman que la Iglesia procede de decretos directos fundacionales de Jesús</a:t>
            </a:r>
            <a:endParaRPr lang="es-ES" dirty="0"/>
          </a:p>
        </p:txBody>
      </p:sp>
      <p:sp>
        <p:nvSpPr>
          <p:cNvPr id="5" name="4 CuadroTexto"/>
          <p:cNvSpPr txBox="1"/>
          <p:nvPr/>
        </p:nvSpPr>
        <p:spPr>
          <a:xfrm>
            <a:off x="755576" y="4221088"/>
            <a:ext cx="4248472" cy="2031325"/>
          </a:xfrm>
          <a:prstGeom prst="rect">
            <a:avLst/>
          </a:prstGeom>
          <a:noFill/>
        </p:spPr>
        <p:txBody>
          <a:bodyPr wrap="square" rtlCol="0">
            <a:spAutoFit/>
          </a:bodyPr>
          <a:lstStyle/>
          <a:p>
            <a:r>
              <a:rPr lang="es-ES" dirty="0" smtClean="0"/>
              <a:t>El Cristianismo de los orígenes</a:t>
            </a:r>
          </a:p>
          <a:p>
            <a:pPr marL="285750" indent="-285750">
              <a:buFont typeface="Arial" panose="020B0604020202020204" pitchFamily="34" charset="0"/>
              <a:buChar char="•"/>
            </a:pPr>
            <a:r>
              <a:rPr lang="es-ES" dirty="0"/>
              <a:t>e</a:t>
            </a:r>
            <a:r>
              <a:rPr lang="es-ES" dirty="0" smtClean="0"/>
              <a:t>s un proceso histórico contingente</a:t>
            </a:r>
          </a:p>
          <a:p>
            <a:pPr marL="285750" indent="-285750">
              <a:buFont typeface="Arial" panose="020B0604020202020204" pitchFamily="34" charset="0"/>
              <a:buChar char="•"/>
            </a:pPr>
            <a:r>
              <a:rPr lang="es-ES" dirty="0" smtClean="0"/>
              <a:t>que tiene su punto de partida en Jesús y sus discípulos</a:t>
            </a:r>
          </a:p>
          <a:p>
            <a:pPr marL="285750" indent="-285750">
              <a:buFont typeface="Arial" panose="020B0604020202020204" pitchFamily="34" charset="0"/>
              <a:buChar char="•"/>
            </a:pPr>
            <a:r>
              <a:rPr lang="es-ES" dirty="0" smtClean="0"/>
              <a:t>que fue muy plural </a:t>
            </a:r>
          </a:p>
          <a:p>
            <a:pPr marL="285750" indent="-285750">
              <a:buFont typeface="Arial" panose="020B0604020202020204" pitchFamily="34" charset="0"/>
              <a:buChar char="•"/>
            </a:pPr>
            <a:r>
              <a:rPr lang="es-ES" dirty="0" smtClean="0"/>
              <a:t>y que se fue desarrollando en medio de múltiples factores</a:t>
            </a:r>
            <a:endParaRPr lang="es-ES" dirty="0"/>
          </a:p>
        </p:txBody>
      </p:sp>
      <p:sp>
        <p:nvSpPr>
          <p:cNvPr id="6" name="5 Flecha derecha"/>
          <p:cNvSpPr/>
          <p:nvPr/>
        </p:nvSpPr>
        <p:spPr>
          <a:xfrm>
            <a:off x="5001724" y="1808820"/>
            <a:ext cx="108012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Flecha derecha"/>
          <p:cNvSpPr/>
          <p:nvPr/>
        </p:nvSpPr>
        <p:spPr>
          <a:xfrm>
            <a:off x="4431823" y="3057295"/>
            <a:ext cx="108012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Flecha derecha"/>
          <p:cNvSpPr/>
          <p:nvPr/>
        </p:nvSpPr>
        <p:spPr>
          <a:xfrm>
            <a:off x="5001724" y="4417204"/>
            <a:ext cx="108012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CuadroTexto"/>
          <p:cNvSpPr txBox="1"/>
          <p:nvPr/>
        </p:nvSpPr>
        <p:spPr>
          <a:xfrm>
            <a:off x="6228184" y="1567825"/>
            <a:ext cx="2663097" cy="923330"/>
          </a:xfrm>
          <a:prstGeom prst="rect">
            <a:avLst/>
          </a:prstGeom>
          <a:noFill/>
        </p:spPr>
        <p:txBody>
          <a:bodyPr wrap="square" rtlCol="0">
            <a:spAutoFit/>
          </a:bodyPr>
          <a:lstStyle/>
          <a:p>
            <a:r>
              <a:rPr lang="es-ES" dirty="0" smtClean="0"/>
              <a:t>El cristianismo actual  está montado sobre un monumental fraude</a:t>
            </a:r>
            <a:endParaRPr lang="es-ES" dirty="0"/>
          </a:p>
        </p:txBody>
      </p:sp>
      <p:sp>
        <p:nvSpPr>
          <p:cNvPr id="10" name="9 CuadroTexto"/>
          <p:cNvSpPr txBox="1"/>
          <p:nvPr/>
        </p:nvSpPr>
        <p:spPr>
          <a:xfrm>
            <a:off x="5612827" y="2584649"/>
            <a:ext cx="3312368" cy="1477328"/>
          </a:xfrm>
          <a:prstGeom prst="rect">
            <a:avLst/>
          </a:prstGeom>
          <a:noFill/>
        </p:spPr>
        <p:txBody>
          <a:bodyPr wrap="square" rtlCol="0">
            <a:spAutoFit/>
          </a:bodyPr>
          <a:lstStyle/>
          <a:p>
            <a:pPr marL="285750" indent="-285750">
              <a:buFont typeface="Arial" panose="020B0604020202020204" pitchFamily="34" charset="0"/>
              <a:buChar char="•"/>
            </a:pPr>
            <a:r>
              <a:rPr lang="es-ES" dirty="0" smtClean="0"/>
              <a:t>Sus estructuras son inmutables </a:t>
            </a:r>
          </a:p>
          <a:p>
            <a:pPr marL="285750" indent="-285750">
              <a:buFont typeface="Arial" panose="020B0604020202020204" pitchFamily="34" charset="0"/>
              <a:buChar char="•"/>
            </a:pPr>
            <a:r>
              <a:rPr lang="es-ES" dirty="0" smtClean="0"/>
              <a:t>El futuro tiene que ser la mera reproducción del modelo del pasado</a:t>
            </a:r>
            <a:endParaRPr lang="es-ES" dirty="0"/>
          </a:p>
        </p:txBody>
      </p:sp>
      <p:sp>
        <p:nvSpPr>
          <p:cNvPr id="11" name="10 CuadroTexto"/>
          <p:cNvSpPr txBox="1"/>
          <p:nvPr/>
        </p:nvSpPr>
        <p:spPr>
          <a:xfrm>
            <a:off x="6444208" y="4251426"/>
            <a:ext cx="2592288" cy="1754326"/>
          </a:xfrm>
          <a:prstGeom prst="rect">
            <a:avLst/>
          </a:prstGeom>
          <a:noFill/>
        </p:spPr>
        <p:txBody>
          <a:bodyPr wrap="square" rtlCol="0">
            <a:spAutoFit/>
          </a:bodyPr>
          <a:lstStyle/>
          <a:p>
            <a:pPr marL="285750" indent="-285750">
              <a:buFont typeface="Arial" panose="020B0604020202020204" pitchFamily="34" charset="0"/>
              <a:buChar char="•"/>
            </a:pPr>
            <a:r>
              <a:rPr lang="es-ES" dirty="0" smtClean="0"/>
              <a:t>Mayor flexibilidad ante las estructuras eclesiales </a:t>
            </a:r>
          </a:p>
          <a:p>
            <a:pPr marL="285750" indent="-285750">
              <a:buFont typeface="Arial" panose="020B0604020202020204" pitchFamily="34" charset="0"/>
              <a:buChar char="•"/>
            </a:pPr>
            <a:r>
              <a:rPr lang="es-ES" dirty="0" smtClean="0"/>
              <a:t>y mayor apertura hacia un futuro creativo</a:t>
            </a:r>
            <a:endParaRPr lang="es-ES" dirty="0"/>
          </a:p>
        </p:txBody>
      </p:sp>
      <p:sp>
        <p:nvSpPr>
          <p:cNvPr id="12" name="11 CuadroTexto"/>
          <p:cNvSpPr txBox="1"/>
          <p:nvPr/>
        </p:nvSpPr>
        <p:spPr>
          <a:xfrm>
            <a:off x="1709628" y="2049545"/>
            <a:ext cx="2706188" cy="307777"/>
          </a:xfrm>
          <a:prstGeom prst="rect">
            <a:avLst/>
          </a:prstGeom>
          <a:noFill/>
        </p:spPr>
        <p:txBody>
          <a:bodyPr wrap="square" rtlCol="0">
            <a:spAutoFit/>
          </a:bodyPr>
          <a:lstStyle/>
          <a:p>
            <a:r>
              <a:rPr lang="es-ES" sz="1400" b="1" dirty="0" smtClean="0"/>
              <a:t>(</a:t>
            </a:r>
            <a:r>
              <a:rPr lang="es-ES" sz="1400" b="1" dirty="0" err="1" smtClean="0"/>
              <a:t>P.e</a:t>
            </a:r>
            <a:r>
              <a:rPr lang="es-ES" sz="1400" b="1" dirty="0" smtClean="0"/>
              <a:t>: Novelas de Dan Brown)</a:t>
            </a:r>
            <a:endParaRPr lang="es-ES" sz="1400" b="1" dirty="0"/>
          </a:p>
        </p:txBody>
      </p:sp>
      <p:sp>
        <p:nvSpPr>
          <p:cNvPr id="13" name="12 CuadroTexto"/>
          <p:cNvSpPr txBox="1"/>
          <p:nvPr/>
        </p:nvSpPr>
        <p:spPr>
          <a:xfrm>
            <a:off x="6871259" y="537070"/>
            <a:ext cx="864096" cy="461665"/>
          </a:xfrm>
          <a:prstGeom prst="rect">
            <a:avLst/>
          </a:prstGeom>
          <a:solidFill>
            <a:schemeClr val="accent1"/>
          </a:solidFill>
        </p:spPr>
        <p:txBody>
          <a:bodyPr wrap="square" rtlCol="0">
            <a:spAutoFit/>
          </a:bodyPr>
          <a:lstStyle/>
          <a:p>
            <a:r>
              <a:rPr lang="es-ES" sz="2400" b="1" dirty="0" smtClean="0"/>
              <a:t>HOY</a:t>
            </a:r>
            <a:endParaRPr lang="es-ES" sz="2400" b="1" dirty="0"/>
          </a:p>
        </p:txBody>
      </p:sp>
      <p:sp>
        <p:nvSpPr>
          <p:cNvPr id="14" name="13 Flecha abajo"/>
          <p:cNvSpPr/>
          <p:nvPr/>
        </p:nvSpPr>
        <p:spPr>
          <a:xfrm>
            <a:off x="7164288" y="1124744"/>
            <a:ext cx="288032" cy="4430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CuadroTexto"/>
          <p:cNvSpPr txBox="1"/>
          <p:nvPr/>
        </p:nvSpPr>
        <p:spPr>
          <a:xfrm>
            <a:off x="6871259" y="6309320"/>
            <a:ext cx="2053936" cy="369332"/>
          </a:xfrm>
          <a:prstGeom prst="rect">
            <a:avLst/>
          </a:prstGeom>
          <a:noFill/>
        </p:spPr>
        <p:txBody>
          <a:bodyPr wrap="square" rtlCol="0">
            <a:spAutoFit/>
          </a:bodyPr>
          <a:lstStyle/>
          <a:p>
            <a:r>
              <a:rPr lang="es-ES" dirty="0" smtClean="0"/>
              <a:t>A 2, 24-25</a:t>
            </a:r>
            <a:endParaRPr lang="es-ES" dirty="0"/>
          </a:p>
        </p:txBody>
      </p:sp>
      <p:sp>
        <p:nvSpPr>
          <p:cNvPr id="16" name="15 CuadroTexto"/>
          <p:cNvSpPr txBox="1"/>
          <p:nvPr/>
        </p:nvSpPr>
        <p:spPr>
          <a:xfrm rot="21048564">
            <a:off x="23486" y="1492938"/>
            <a:ext cx="936104" cy="369332"/>
          </a:xfrm>
          <a:prstGeom prst="rect">
            <a:avLst/>
          </a:prstGeom>
          <a:noFill/>
        </p:spPr>
        <p:txBody>
          <a:bodyPr wrap="square" rtlCol="0">
            <a:spAutoFit/>
          </a:bodyPr>
          <a:lstStyle/>
          <a:p>
            <a:r>
              <a:rPr lang="es-ES" b="1" dirty="0" smtClean="0">
                <a:solidFill>
                  <a:schemeClr val="accent2"/>
                </a:solidFill>
              </a:rPr>
              <a:t>UNOS</a:t>
            </a:r>
            <a:endParaRPr lang="es-ES" b="1" dirty="0">
              <a:solidFill>
                <a:schemeClr val="accent2"/>
              </a:solidFill>
            </a:endParaRPr>
          </a:p>
        </p:txBody>
      </p:sp>
      <p:sp>
        <p:nvSpPr>
          <p:cNvPr id="17" name="16 CuadroTexto"/>
          <p:cNvSpPr txBox="1"/>
          <p:nvPr/>
        </p:nvSpPr>
        <p:spPr>
          <a:xfrm rot="21048564">
            <a:off x="116640" y="2552338"/>
            <a:ext cx="1277872" cy="369332"/>
          </a:xfrm>
          <a:prstGeom prst="rect">
            <a:avLst/>
          </a:prstGeom>
          <a:noFill/>
        </p:spPr>
        <p:txBody>
          <a:bodyPr wrap="square" rtlCol="0">
            <a:spAutoFit/>
          </a:bodyPr>
          <a:lstStyle/>
          <a:p>
            <a:r>
              <a:rPr lang="es-ES" b="1" dirty="0" smtClean="0">
                <a:solidFill>
                  <a:schemeClr val="accent2"/>
                </a:solidFill>
              </a:rPr>
              <a:t>OTROS</a:t>
            </a:r>
            <a:endParaRPr lang="es-ES" b="1" dirty="0">
              <a:solidFill>
                <a:schemeClr val="accent2"/>
              </a:solidFill>
            </a:endParaRPr>
          </a:p>
        </p:txBody>
      </p:sp>
      <p:sp>
        <p:nvSpPr>
          <p:cNvPr id="18" name="17 CuadroTexto"/>
          <p:cNvSpPr txBox="1"/>
          <p:nvPr/>
        </p:nvSpPr>
        <p:spPr>
          <a:xfrm rot="21048564">
            <a:off x="145725" y="3717974"/>
            <a:ext cx="3273090" cy="369332"/>
          </a:xfrm>
          <a:prstGeom prst="rect">
            <a:avLst/>
          </a:prstGeom>
          <a:noFill/>
        </p:spPr>
        <p:txBody>
          <a:bodyPr wrap="square" rtlCol="0">
            <a:spAutoFit/>
          </a:bodyPr>
          <a:lstStyle/>
          <a:p>
            <a:r>
              <a:rPr lang="es-ES" b="1" dirty="0" smtClean="0">
                <a:solidFill>
                  <a:schemeClr val="accent2"/>
                </a:solidFill>
              </a:rPr>
              <a:t>PERO PARECE QUE …</a:t>
            </a:r>
            <a:endParaRPr lang="es-ES" b="1" dirty="0">
              <a:solidFill>
                <a:schemeClr val="accent2"/>
              </a:solidFill>
            </a:endParaRPr>
          </a:p>
        </p:txBody>
      </p:sp>
    </p:spTree>
    <p:extLst>
      <p:ext uri="{BB962C8B-B14F-4D97-AF65-F5344CB8AC3E}">
        <p14:creationId xmlns:p14="http://schemas.microsoft.com/office/powerpoint/2010/main" val="5143945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EC6D2"/>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2" name="11 CuadroTexto"/>
          <p:cNvSpPr txBox="1"/>
          <p:nvPr/>
        </p:nvSpPr>
        <p:spPr>
          <a:xfrm>
            <a:off x="611560" y="5061979"/>
            <a:ext cx="8208912" cy="1477328"/>
          </a:xfrm>
          <a:prstGeom prst="rect">
            <a:avLst/>
          </a:prstGeom>
          <a:gradFill>
            <a:gsLst>
              <a:gs pos="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dirty="0" smtClean="0"/>
              <a:t>         </a:t>
            </a:r>
            <a:r>
              <a:rPr lang="es-ES" b="1" dirty="0"/>
              <a:t>Reconforta saber que ese ADN, aunque lleve dormido mucho tiempo, puede DESPERTAR, reivindicar la verdad de la realidad contra ocultaciones y mentiras, y volver a producir un impacto de vida en medio de una cultura apática e indiferente ante el sufrimiento y la injusticia” </a:t>
            </a:r>
            <a:r>
              <a:rPr lang="es-ES" b="1" dirty="0">
                <a:solidFill>
                  <a:schemeClr val="accent6">
                    <a:lumMod val="75000"/>
                  </a:schemeClr>
                </a:solidFill>
              </a:rPr>
              <a:t>(Rafael Aguirre, La memoria de Jesús y los cristianos de los orígenes. Pág. 188</a:t>
            </a:r>
            <a:r>
              <a:rPr lang="es-ES" b="1" dirty="0" smtClean="0">
                <a:solidFill>
                  <a:schemeClr val="accent6">
                    <a:lumMod val="75000"/>
                  </a:schemeClr>
                </a:solidFill>
              </a:rPr>
              <a:t>)</a:t>
            </a:r>
            <a:endParaRPr lang="es-ES" dirty="0"/>
          </a:p>
        </p:txBody>
      </p:sp>
      <p:sp>
        <p:nvSpPr>
          <p:cNvPr id="4" name="3 CuadroTexto"/>
          <p:cNvSpPr txBox="1"/>
          <p:nvPr/>
        </p:nvSpPr>
        <p:spPr>
          <a:xfrm>
            <a:off x="323528" y="132601"/>
            <a:ext cx="5760640" cy="461665"/>
          </a:xfrm>
          <a:prstGeom prst="rect">
            <a:avLst/>
          </a:prstGeom>
          <a:noFill/>
        </p:spPr>
        <p:txBody>
          <a:bodyPr wrap="square" rtlCol="0">
            <a:spAutoFit/>
          </a:bodyPr>
          <a:lstStyle/>
          <a:p>
            <a:r>
              <a:rPr lang="es-ES" sz="2400" b="1" dirty="0" smtClean="0">
                <a:solidFill>
                  <a:schemeClr val="accent6">
                    <a:lumMod val="75000"/>
                  </a:schemeClr>
                </a:solidFill>
                <a:latin typeface="Arial" panose="020B0604020202020204" pitchFamily="34" charset="0"/>
                <a:cs typeface="Arial" panose="020B0604020202020204" pitchFamily="34" charset="0"/>
              </a:rPr>
              <a:t>ALGUNOS  ASPECTOS A DESTACAR</a:t>
            </a:r>
            <a:endParaRPr lang="es-ES" sz="2400" b="1" dirty="0">
              <a:solidFill>
                <a:schemeClr val="accent6">
                  <a:lumMod val="75000"/>
                </a:schemeClr>
              </a:solidFill>
              <a:latin typeface="Arial" panose="020B0604020202020204" pitchFamily="34" charset="0"/>
              <a:cs typeface="Arial" panose="020B0604020202020204" pitchFamily="34" charset="0"/>
            </a:endParaRPr>
          </a:p>
        </p:txBody>
      </p:sp>
      <p:sp>
        <p:nvSpPr>
          <p:cNvPr id="5" name="4 CuadroTexto"/>
          <p:cNvSpPr txBox="1"/>
          <p:nvPr/>
        </p:nvSpPr>
        <p:spPr>
          <a:xfrm>
            <a:off x="611560" y="3284984"/>
            <a:ext cx="8208912" cy="1477328"/>
          </a:xfrm>
          <a:prstGeom prst="rect">
            <a:avLst/>
          </a:prstGeom>
          <a:noFill/>
        </p:spPr>
        <p:txBody>
          <a:bodyPr wrap="square" rtlCol="0">
            <a:spAutoFit/>
          </a:bodyPr>
          <a:lstStyle/>
          <a:p>
            <a:r>
              <a:rPr lang="es-ES" dirty="0" smtClean="0"/>
              <a:t>         </a:t>
            </a:r>
            <a:r>
              <a:rPr lang="es-ES" b="1" dirty="0" smtClean="0"/>
              <a:t>“En el ADN del cristianismo está JESÚS DE NAZARET, su anuncio, en nombre de Dios, de que OTRO MUNDO, en el que los pobres serán dichosos y los hambrientos quedarán saciados, ES POSIBLE, y que fue CRUCIFICADO PORQUE SUSCITAR ESAS ESPERANZAS  se vio como un peligro insoportable para el sistema religioso y político del tiempo.</a:t>
            </a:r>
            <a:endParaRPr lang="es-ES" b="1" dirty="0">
              <a:solidFill>
                <a:schemeClr val="accent6">
                  <a:lumMod val="75000"/>
                </a:schemeClr>
              </a:solidFill>
            </a:endParaRPr>
          </a:p>
        </p:txBody>
      </p:sp>
      <p:sp>
        <p:nvSpPr>
          <p:cNvPr id="2" name="1 CuadroTexto"/>
          <p:cNvSpPr txBox="1"/>
          <p:nvPr/>
        </p:nvSpPr>
        <p:spPr>
          <a:xfrm>
            <a:off x="498276" y="732766"/>
            <a:ext cx="4320480" cy="1200329"/>
          </a:xfrm>
          <a:prstGeom prst="rect">
            <a:avLst/>
          </a:prstGeom>
          <a:gradFill>
            <a:gsLst>
              <a:gs pos="0">
                <a:srgbClr val="EA96EE"/>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dirty="0" smtClean="0"/>
              <a:t>          “</a:t>
            </a:r>
            <a:r>
              <a:rPr lang="es-ES" b="1" dirty="0"/>
              <a:t>El cristianismo primitivo es </a:t>
            </a:r>
            <a:r>
              <a:rPr lang="es-ES" b="1" dirty="0">
                <a:solidFill>
                  <a:schemeClr val="accent6">
                    <a:lumMod val="75000"/>
                  </a:schemeClr>
                </a:solidFill>
              </a:rPr>
              <a:t>enormemente </a:t>
            </a:r>
            <a:r>
              <a:rPr lang="es-ES" b="1" dirty="0" smtClean="0">
                <a:solidFill>
                  <a:schemeClr val="accent6">
                    <a:lumMod val="75000"/>
                  </a:schemeClr>
                </a:solidFill>
              </a:rPr>
              <a:t> complejo </a:t>
            </a:r>
            <a:r>
              <a:rPr lang="es-ES" b="1" dirty="0"/>
              <a:t>y sería ilusorio describir su evolución </a:t>
            </a:r>
            <a:r>
              <a:rPr lang="es-ES" b="1" dirty="0" smtClean="0"/>
              <a:t>de </a:t>
            </a:r>
            <a:r>
              <a:rPr lang="es-ES" b="1" dirty="0"/>
              <a:t>forma lineal y esquemática” </a:t>
            </a:r>
            <a:r>
              <a:rPr lang="es-ES" b="1" dirty="0">
                <a:solidFill>
                  <a:schemeClr val="accent6">
                    <a:lumMod val="75000"/>
                  </a:schemeClr>
                </a:solidFill>
              </a:rPr>
              <a:t>Aguirre 1, </a:t>
            </a:r>
            <a:r>
              <a:rPr lang="es-ES" b="1" dirty="0" smtClean="0">
                <a:solidFill>
                  <a:schemeClr val="accent6">
                    <a:lumMod val="75000"/>
                  </a:schemeClr>
                </a:solidFill>
              </a:rPr>
              <a:t>11</a:t>
            </a:r>
            <a:endParaRPr lang="es-ES" dirty="0"/>
          </a:p>
        </p:txBody>
      </p:sp>
      <p:sp>
        <p:nvSpPr>
          <p:cNvPr id="3" name="2 Explosión 1"/>
          <p:cNvSpPr/>
          <p:nvPr/>
        </p:nvSpPr>
        <p:spPr>
          <a:xfrm>
            <a:off x="747708" y="712731"/>
            <a:ext cx="360040" cy="36004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Explosión 1"/>
          <p:cNvSpPr/>
          <p:nvPr/>
        </p:nvSpPr>
        <p:spPr>
          <a:xfrm>
            <a:off x="732325" y="3212976"/>
            <a:ext cx="360040" cy="36004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Explosión 1"/>
          <p:cNvSpPr/>
          <p:nvPr/>
        </p:nvSpPr>
        <p:spPr>
          <a:xfrm>
            <a:off x="729793" y="5061979"/>
            <a:ext cx="360040" cy="36004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CuadroTexto"/>
          <p:cNvSpPr txBox="1"/>
          <p:nvPr/>
        </p:nvSpPr>
        <p:spPr>
          <a:xfrm>
            <a:off x="4932040" y="532711"/>
            <a:ext cx="3672408" cy="1477328"/>
          </a:xfrm>
          <a:prstGeom prst="rect">
            <a:avLst/>
          </a:prstGeom>
          <a:solidFill>
            <a:schemeClr val="bg2">
              <a:lumMod val="90000"/>
            </a:schemeClr>
          </a:solidFill>
        </p:spPr>
        <p:txBody>
          <a:bodyPr wrap="square" rtlCol="0">
            <a:spAutoFit/>
          </a:bodyPr>
          <a:lstStyle/>
          <a:p>
            <a:r>
              <a:rPr lang="es-ES" dirty="0" smtClean="0"/>
              <a:t>           El </a:t>
            </a:r>
            <a:r>
              <a:rPr lang="es-ES" dirty="0"/>
              <a:t>cristianismo de los </a:t>
            </a:r>
            <a:r>
              <a:rPr lang="es-ES" dirty="0" smtClean="0"/>
              <a:t>    orígenes</a:t>
            </a:r>
            <a:r>
              <a:rPr lang="es-ES" dirty="0"/>
              <a:t>, antes que una doctrina, era </a:t>
            </a:r>
            <a:r>
              <a:rPr lang="es-ES" b="1" dirty="0">
                <a:solidFill>
                  <a:schemeClr val="accent6">
                    <a:lumMod val="75000"/>
                  </a:schemeClr>
                </a:solidFill>
              </a:rPr>
              <a:t>una forma de vida </a:t>
            </a:r>
            <a:r>
              <a:rPr lang="es-ES" dirty="0"/>
              <a:t>con profunda incidencia social y que se gestaba en la marginalidad social</a:t>
            </a:r>
          </a:p>
        </p:txBody>
      </p:sp>
      <p:sp>
        <p:nvSpPr>
          <p:cNvPr id="9" name="8 Explosión 1"/>
          <p:cNvSpPr/>
          <p:nvPr/>
        </p:nvSpPr>
        <p:spPr>
          <a:xfrm>
            <a:off x="4999592" y="506720"/>
            <a:ext cx="360040" cy="36004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CuadroTexto"/>
          <p:cNvSpPr txBox="1"/>
          <p:nvPr/>
        </p:nvSpPr>
        <p:spPr>
          <a:xfrm>
            <a:off x="250937" y="2132856"/>
            <a:ext cx="8352928" cy="923330"/>
          </a:xfrm>
          <a:prstGeom prst="rect">
            <a:avLst/>
          </a:prstGeom>
          <a:gradFill>
            <a:gsLst>
              <a:gs pos="0">
                <a:srgbClr val="AEC6D2"/>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dirty="0" smtClean="0"/>
              <a:t>       Los </a:t>
            </a:r>
            <a:r>
              <a:rPr lang="es-ES" dirty="0"/>
              <a:t>cristianos vivían como los demás, pero mantenían </a:t>
            </a:r>
            <a:r>
              <a:rPr lang="es-ES" b="1" dirty="0">
                <a:solidFill>
                  <a:schemeClr val="accent6">
                    <a:lumMod val="75000"/>
                  </a:schemeClr>
                </a:solidFill>
              </a:rPr>
              <a:t>actitudes y valores </a:t>
            </a:r>
            <a:r>
              <a:rPr lang="es-ES" dirty="0"/>
              <a:t>que les acarreaban conflictos, y que también tenían fuerza de atracción para gentes que normalmente se encontraban en situaciones de precariedad o </a:t>
            </a:r>
            <a:r>
              <a:rPr lang="es-ES" dirty="0" smtClean="0"/>
              <a:t>marginación   </a:t>
            </a:r>
            <a:endParaRPr lang="es-ES" dirty="0"/>
          </a:p>
        </p:txBody>
      </p:sp>
      <p:sp>
        <p:nvSpPr>
          <p:cNvPr id="11" name="10 Explosión 1"/>
          <p:cNvSpPr/>
          <p:nvPr/>
        </p:nvSpPr>
        <p:spPr>
          <a:xfrm>
            <a:off x="304739" y="2132856"/>
            <a:ext cx="360040" cy="36004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6054492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5576" y="692696"/>
            <a:ext cx="5616624" cy="369332"/>
          </a:xfrm>
          <a:prstGeom prst="rect">
            <a:avLst/>
          </a:prstGeom>
          <a:noFill/>
        </p:spPr>
        <p:txBody>
          <a:bodyPr wrap="square" rtlCol="0">
            <a:spAutoFit/>
          </a:bodyPr>
          <a:lstStyle/>
          <a:p>
            <a:r>
              <a:rPr lang="es-ES" dirty="0" smtClean="0"/>
              <a:t>ALGUNOS GRUPOS  QUE TRABAJAN EL TEMA</a:t>
            </a:r>
            <a:endParaRPr lang="es-ES" dirty="0"/>
          </a:p>
        </p:txBody>
      </p:sp>
      <p:sp>
        <p:nvSpPr>
          <p:cNvPr id="3" name="2 CuadroTexto"/>
          <p:cNvSpPr txBox="1"/>
          <p:nvPr/>
        </p:nvSpPr>
        <p:spPr>
          <a:xfrm>
            <a:off x="971600" y="1556792"/>
            <a:ext cx="7992888" cy="3139321"/>
          </a:xfrm>
          <a:prstGeom prst="rect">
            <a:avLst/>
          </a:prstGeom>
          <a:noFill/>
        </p:spPr>
        <p:txBody>
          <a:bodyPr wrap="square" rtlCol="0">
            <a:spAutoFit/>
          </a:bodyPr>
          <a:lstStyle/>
          <a:p>
            <a:r>
              <a:rPr lang="es-ES" dirty="0" err="1" smtClean="0">
                <a:hlinkClick r:id="rId2"/>
              </a:rPr>
              <a:t>Studiorum</a:t>
            </a:r>
            <a:r>
              <a:rPr lang="es-ES" dirty="0" smtClean="0">
                <a:hlinkClick r:id="rId2"/>
              </a:rPr>
              <a:t> </a:t>
            </a:r>
            <a:r>
              <a:rPr lang="es-ES" dirty="0" err="1" smtClean="0">
                <a:hlinkClick r:id="rId2"/>
              </a:rPr>
              <a:t>Novi</a:t>
            </a:r>
            <a:r>
              <a:rPr lang="es-ES" dirty="0" smtClean="0">
                <a:hlinkClick r:id="rId2"/>
              </a:rPr>
              <a:t> </a:t>
            </a:r>
            <a:r>
              <a:rPr lang="es-ES" dirty="0" err="1" smtClean="0">
                <a:hlinkClick r:id="rId2"/>
              </a:rPr>
              <a:t>Testamenti</a:t>
            </a:r>
            <a:r>
              <a:rPr lang="es-ES" dirty="0" smtClean="0">
                <a:hlinkClick r:id="rId2"/>
              </a:rPr>
              <a:t> </a:t>
            </a:r>
            <a:r>
              <a:rPr lang="es-ES" dirty="0" err="1" smtClean="0">
                <a:hlinkClick r:id="rId2"/>
              </a:rPr>
              <a:t>Societas</a:t>
            </a:r>
            <a:endParaRPr lang="es-ES" dirty="0" smtClean="0"/>
          </a:p>
          <a:p>
            <a:endParaRPr lang="es-ES" dirty="0"/>
          </a:p>
          <a:p>
            <a:r>
              <a:rPr lang="es-ES" dirty="0" err="1" smtClean="0">
                <a:hlinkClick r:id="rId3"/>
              </a:rPr>
              <a:t>Society</a:t>
            </a:r>
            <a:r>
              <a:rPr lang="es-ES" dirty="0" smtClean="0">
                <a:hlinkClick r:id="rId3"/>
              </a:rPr>
              <a:t> of </a:t>
            </a:r>
            <a:r>
              <a:rPr lang="es-ES" dirty="0" err="1" smtClean="0">
                <a:hlinkClick r:id="rId3"/>
              </a:rPr>
              <a:t>Biblical</a:t>
            </a:r>
            <a:r>
              <a:rPr lang="es-ES" dirty="0" smtClean="0">
                <a:hlinkClick r:id="rId3"/>
              </a:rPr>
              <a:t> </a:t>
            </a:r>
            <a:r>
              <a:rPr lang="es-ES" dirty="0" err="1" smtClean="0">
                <a:hlinkClick r:id="rId3"/>
              </a:rPr>
              <a:t>Literature</a:t>
            </a:r>
            <a:endParaRPr lang="es-ES" dirty="0" smtClean="0"/>
          </a:p>
          <a:p>
            <a:endParaRPr lang="es-ES" dirty="0"/>
          </a:p>
          <a:p>
            <a:r>
              <a:rPr lang="es-ES" dirty="0" smtClean="0"/>
              <a:t>Grupo europeo de Investigación Interdisciplinar sobre el Cristianismo de los orígenes (</a:t>
            </a:r>
            <a:r>
              <a:rPr lang="es-ES" dirty="0"/>
              <a:t>(G.E.R.I.C.O</a:t>
            </a:r>
            <a:r>
              <a:rPr lang="es-ES" dirty="0" smtClean="0"/>
              <a:t>.) </a:t>
            </a:r>
            <a:r>
              <a:rPr lang="es-ES" dirty="0" smtClean="0">
                <a:hlinkClick r:id="rId4"/>
              </a:rPr>
              <a:t>https://dialnet.unirioja.es/servlet/libro?codigo=10164</a:t>
            </a:r>
            <a:endParaRPr lang="es-ES" dirty="0" smtClean="0"/>
          </a:p>
          <a:p>
            <a:r>
              <a:rPr lang="es-ES" dirty="0" smtClean="0">
                <a:hlinkClick r:id="rId5"/>
              </a:rPr>
              <a:t>https://bibcatalogo.uca.es/cgi-bin/koha/opac-detail.pl?biblionumber=823229</a:t>
            </a:r>
            <a:endParaRPr lang="es-ES" dirty="0" smtClean="0"/>
          </a:p>
          <a:p>
            <a:endParaRPr lang="es-ES" dirty="0"/>
          </a:p>
          <a:p>
            <a:r>
              <a:rPr lang="es-ES" dirty="0" smtClean="0">
                <a:hlinkClick r:id="rId6" action="ppaction://hlinkfile"/>
              </a:rPr>
              <a:t>Asociación Bíblica Española </a:t>
            </a:r>
            <a:r>
              <a:rPr lang="es-ES" dirty="0" smtClean="0"/>
              <a:t>– Seminario “Orígenes del Cristianismo”</a:t>
            </a:r>
          </a:p>
          <a:p>
            <a:endParaRPr lang="es-ES" dirty="0"/>
          </a:p>
          <a:p>
            <a:r>
              <a:rPr lang="es-ES" dirty="0" smtClean="0">
                <a:hlinkClick r:id="rId7"/>
              </a:rPr>
              <a:t>Grupo de investigación - Orígenes del Cristianismo </a:t>
            </a:r>
            <a:r>
              <a:rPr lang="es-ES" dirty="0" smtClean="0"/>
              <a:t>  (Coord. Rafael Aguirre)</a:t>
            </a:r>
            <a:endParaRPr lang="es-ES" dirty="0"/>
          </a:p>
        </p:txBody>
      </p:sp>
    </p:spTree>
    <p:extLst>
      <p:ext uri="{BB962C8B-B14F-4D97-AF65-F5344CB8AC3E}">
        <p14:creationId xmlns:p14="http://schemas.microsoft.com/office/powerpoint/2010/main" val="352587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83568" y="332656"/>
            <a:ext cx="7920880" cy="461665"/>
          </a:xfrm>
          <a:prstGeom prst="rect">
            <a:avLst/>
          </a:prstGeom>
          <a:noFill/>
        </p:spPr>
        <p:txBody>
          <a:bodyPr wrap="square" rtlCol="0">
            <a:spAutoFit/>
          </a:bodyPr>
          <a:lstStyle/>
          <a:p>
            <a:r>
              <a:rPr lang="es-ES" sz="2400" b="1" dirty="0" smtClean="0">
                <a:solidFill>
                  <a:schemeClr val="accent6">
                    <a:lumMod val="75000"/>
                  </a:schemeClr>
                </a:solidFill>
              </a:rPr>
              <a:t>ALGUNAS PREGUNTAS </a:t>
            </a:r>
            <a:endParaRPr lang="es-ES" sz="2400" b="1" dirty="0">
              <a:solidFill>
                <a:schemeClr val="accent6">
                  <a:lumMod val="75000"/>
                </a:schemeClr>
              </a:solidFill>
            </a:endParaRPr>
          </a:p>
        </p:txBody>
      </p:sp>
      <p:sp>
        <p:nvSpPr>
          <p:cNvPr id="5" name="4 CuadroTexto"/>
          <p:cNvSpPr txBox="1"/>
          <p:nvPr/>
        </p:nvSpPr>
        <p:spPr>
          <a:xfrm>
            <a:off x="3995936" y="1218818"/>
            <a:ext cx="4774232" cy="1477328"/>
          </a:xfrm>
          <a:prstGeom prst="rect">
            <a:avLst/>
          </a:prstGeom>
          <a:noFill/>
        </p:spPr>
        <p:txBody>
          <a:bodyPr wrap="square" rtlCol="0">
            <a:spAutoFit/>
          </a:bodyPr>
          <a:lstStyle/>
          <a:p>
            <a:r>
              <a:rPr lang="es-ES" dirty="0" smtClean="0"/>
              <a:t>              ¿Cómo lo que empezó como un </a:t>
            </a:r>
            <a:r>
              <a:rPr lang="es-ES" b="1" i="1" dirty="0" smtClean="0">
                <a:solidFill>
                  <a:schemeClr val="accent6">
                    <a:lumMod val="75000"/>
                  </a:schemeClr>
                </a:solidFill>
              </a:rPr>
              <a:t>movimiento carismático </a:t>
            </a:r>
            <a:r>
              <a:rPr lang="es-ES" dirty="0" smtClean="0"/>
              <a:t>en el seno del judaísmo, pero sin ningún papel institucional en él, llegó a ser relativamente pronto una potente </a:t>
            </a:r>
            <a:r>
              <a:rPr lang="es-ES" b="1" i="1" dirty="0" smtClean="0">
                <a:solidFill>
                  <a:schemeClr val="accent6">
                    <a:lumMod val="75000"/>
                  </a:schemeClr>
                </a:solidFill>
              </a:rPr>
              <a:t>institución religiosa </a:t>
            </a:r>
            <a:r>
              <a:rPr lang="es-ES" dirty="0" smtClean="0"/>
              <a:t>autónoma?</a:t>
            </a:r>
            <a:endParaRPr lang="es-ES" dirty="0"/>
          </a:p>
        </p:txBody>
      </p:sp>
      <p:sp>
        <p:nvSpPr>
          <p:cNvPr id="6" name="5 CuadroTexto"/>
          <p:cNvSpPr txBox="1"/>
          <p:nvPr/>
        </p:nvSpPr>
        <p:spPr>
          <a:xfrm>
            <a:off x="4572000" y="3068960"/>
            <a:ext cx="4270176" cy="1477328"/>
          </a:xfrm>
          <a:prstGeom prst="rect">
            <a:avLst/>
          </a:prstGeom>
          <a:noFill/>
        </p:spPr>
        <p:txBody>
          <a:bodyPr wrap="square" rtlCol="0">
            <a:spAutoFit/>
          </a:bodyPr>
          <a:lstStyle/>
          <a:p>
            <a:r>
              <a:rPr lang="es-ES" dirty="0" smtClean="0"/>
              <a:t>¿Cómo lo que empezó como un movimiento mesiánico de </a:t>
            </a:r>
            <a:r>
              <a:rPr lang="es-ES" b="1" i="1" dirty="0" smtClean="0">
                <a:solidFill>
                  <a:schemeClr val="accent6">
                    <a:lumMod val="75000"/>
                  </a:schemeClr>
                </a:solidFill>
              </a:rPr>
              <a:t>alternativa radical </a:t>
            </a:r>
            <a:r>
              <a:rPr lang="es-ES" dirty="0" smtClean="0"/>
              <a:t>a su sociedad se convirtió con rapidez en la </a:t>
            </a:r>
            <a:r>
              <a:rPr lang="es-ES" b="1" i="1" dirty="0" smtClean="0">
                <a:solidFill>
                  <a:schemeClr val="accent6">
                    <a:lumMod val="75000"/>
                  </a:schemeClr>
                </a:solidFill>
              </a:rPr>
              <a:t>ideología legitimadora</a:t>
            </a:r>
            <a:r>
              <a:rPr lang="es-ES" dirty="0" smtClean="0"/>
              <a:t> del Imperio?</a:t>
            </a:r>
            <a:endParaRPr lang="es-ES" dirty="0"/>
          </a:p>
        </p:txBody>
      </p:sp>
      <p:sp>
        <p:nvSpPr>
          <p:cNvPr id="7" name="6 CuadroTexto"/>
          <p:cNvSpPr txBox="1"/>
          <p:nvPr/>
        </p:nvSpPr>
        <p:spPr>
          <a:xfrm>
            <a:off x="4141734" y="4746533"/>
            <a:ext cx="4750746" cy="1754326"/>
          </a:xfrm>
          <a:prstGeom prst="rect">
            <a:avLst/>
          </a:prstGeom>
          <a:noFill/>
        </p:spPr>
        <p:txBody>
          <a:bodyPr wrap="square" rtlCol="0">
            <a:spAutoFit/>
          </a:bodyPr>
          <a:lstStyle/>
          <a:p>
            <a:r>
              <a:rPr lang="es-ES" dirty="0" smtClean="0"/>
              <a:t>¿Cómo aquel </a:t>
            </a:r>
            <a:r>
              <a:rPr lang="es-ES" b="1" i="1" dirty="0" smtClean="0">
                <a:solidFill>
                  <a:schemeClr val="accent6">
                    <a:lumMod val="75000"/>
                  </a:schemeClr>
                </a:solidFill>
              </a:rPr>
              <a:t>movimiento rural de Palestina</a:t>
            </a:r>
            <a:r>
              <a:rPr lang="es-ES" dirty="0" smtClean="0"/>
              <a:t>, que expresaba con el símbolo del reino de Dios las esperanzas de </a:t>
            </a:r>
            <a:r>
              <a:rPr lang="es-ES" b="1" i="1" dirty="0" smtClean="0">
                <a:solidFill>
                  <a:schemeClr val="accent6">
                    <a:lumMod val="75000"/>
                  </a:schemeClr>
                </a:solidFill>
              </a:rPr>
              <a:t>las masas pobres</a:t>
            </a:r>
            <a:r>
              <a:rPr lang="es-ES" dirty="0" smtClean="0"/>
              <a:t>, se convirtió en una religión bien </a:t>
            </a:r>
            <a:r>
              <a:rPr lang="es-ES" b="1" i="1" dirty="0" smtClean="0">
                <a:solidFill>
                  <a:schemeClr val="accent6">
                    <a:lumMod val="75000"/>
                  </a:schemeClr>
                </a:solidFill>
              </a:rPr>
              <a:t>instalada</a:t>
            </a:r>
            <a:r>
              <a:rPr lang="es-ES" dirty="0" smtClean="0"/>
              <a:t> en las </a:t>
            </a:r>
            <a:r>
              <a:rPr lang="es-ES" b="1" i="1" dirty="0" smtClean="0">
                <a:solidFill>
                  <a:schemeClr val="accent6">
                    <a:lumMod val="75000"/>
                  </a:schemeClr>
                </a:solidFill>
              </a:rPr>
              <a:t>grandes ciudades del Imperio </a:t>
            </a:r>
            <a:r>
              <a:rPr lang="es-ES" dirty="0" smtClean="0"/>
              <a:t>romano?</a:t>
            </a:r>
            <a:endParaRPr lang="es-ES" dirty="0"/>
          </a:p>
        </p:txBody>
      </p:sp>
      <p:sp>
        <p:nvSpPr>
          <p:cNvPr id="8" name="7 CuadroTexto"/>
          <p:cNvSpPr txBox="1"/>
          <p:nvPr/>
        </p:nvSpPr>
        <p:spPr>
          <a:xfrm>
            <a:off x="179512" y="1772816"/>
            <a:ext cx="3962222" cy="369332"/>
          </a:xfrm>
          <a:prstGeom prst="rect">
            <a:avLst/>
          </a:prstGeom>
          <a:noFill/>
        </p:spPr>
        <p:txBody>
          <a:bodyPr wrap="square" rtlCol="0">
            <a:spAutoFit/>
          </a:bodyPr>
          <a:lstStyle/>
          <a:p>
            <a:r>
              <a:rPr lang="es-ES" b="1" dirty="0" smtClean="0">
                <a:solidFill>
                  <a:schemeClr val="accent6">
                    <a:lumMod val="75000"/>
                  </a:schemeClr>
                </a:solidFill>
              </a:rPr>
              <a:t>¿MOVIMIENTO  &gt;&gt; INSTITUCIÓN?</a:t>
            </a:r>
            <a:endParaRPr lang="es-ES" b="1" dirty="0">
              <a:solidFill>
                <a:schemeClr val="accent6">
                  <a:lumMod val="75000"/>
                </a:schemeClr>
              </a:solidFill>
            </a:endParaRPr>
          </a:p>
        </p:txBody>
      </p:sp>
      <p:sp>
        <p:nvSpPr>
          <p:cNvPr id="9" name="8 CuadroTexto"/>
          <p:cNvSpPr txBox="1"/>
          <p:nvPr/>
        </p:nvSpPr>
        <p:spPr>
          <a:xfrm>
            <a:off x="158929" y="3379335"/>
            <a:ext cx="1929522" cy="646331"/>
          </a:xfrm>
          <a:prstGeom prst="rect">
            <a:avLst/>
          </a:prstGeom>
          <a:noFill/>
        </p:spPr>
        <p:txBody>
          <a:bodyPr wrap="square" rtlCol="0">
            <a:spAutoFit/>
          </a:bodyPr>
          <a:lstStyle/>
          <a:p>
            <a:r>
              <a:rPr lang="es-ES" b="1" dirty="0" smtClean="0">
                <a:solidFill>
                  <a:schemeClr val="accent6">
                    <a:lumMod val="75000"/>
                  </a:schemeClr>
                </a:solidFill>
              </a:rPr>
              <a:t>¿ALTERNATIVA</a:t>
            </a:r>
          </a:p>
          <a:p>
            <a:r>
              <a:rPr lang="es-ES" b="1" dirty="0" smtClean="0">
                <a:solidFill>
                  <a:schemeClr val="accent6">
                    <a:lumMod val="75000"/>
                  </a:schemeClr>
                </a:solidFill>
              </a:rPr>
              <a:t>RADICAL</a:t>
            </a:r>
            <a:endParaRPr lang="es-ES" b="1" dirty="0">
              <a:solidFill>
                <a:schemeClr val="accent6">
                  <a:lumMod val="75000"/>
                </a:schemeClr>
              </a:solidFill>
            </a:endParaRPr>
          </a:p>
        </p:txBody>
      </p:sp>
      <p:sp>
        <p:nvSpPr>
          <p:cNvPr id="10" name="9 CuadroTexto"/>
          <p:cNvSpPr txBox="1"/>
          <p:nvPr/>
        </p:nvSpPr>
        <p:spPr>
          <a:xfrm>
            <a:off x="2531358" y="3390010"/>
            <a:ext cx="2108269" cy="646331"/>
          </a:xfrm>
          <a:prstGeom prst="rect">
            <a:avLst/>
          </a:prstGeom>
          <a:noFill/>
        </p:spPr>
        <p:txBody>
          <a:bodyPr wrap="none" rtlCol="0">
            <a:spAutoFit/>
          </a:bodyPr>
          <a:lstStyle/>
          <a:p>
            <a:r>
              <a:rPr lang="es-ES" b="1" dirty="0" smtClean="0">
                <a:solidFill>
                  <a:schemeClr val="accent6">
                    <a:lumMod val="75000"/>
                  </a:schemeClr>
                </a:solidFill>
              </a:rPr>
              <a:t>IDEOLOGÍA </a:t>
            </a:r>
          </a:p>
          <a:p>
            <a:r>
              <a:rPr lang="es-ES" b="1" dirty="0" smtClean="0">
                <a:solidFill>
                  <a:schemeClr val="accent6">
                    <a:lumMod val="75000"/>
                  </a:schemeClr>
                </a:solidFill>
              </a:rPr>
              <a:t>LEGITIMADORA?</a:t>
            </a:r>
            <a:endParaRPr lang="es-ES" b="1" dirty="0">
              <a:solidFill>
                <a:schemeClr val="accent6">
                  <a:lumMod val="75000"/>
                </a:schemeClr>
              </a:solidFill>
            </a:endParaRPr>
          </a:p>
        </p:txBody>
      </p:sp>
      <p:sp>
        <p:nvSpPr>
          <p:cNvPr id="11" name="10 CuadroTexto"/>
          <p:cNvSpPr txBox="1"/>
          <p:nvPr/>
        </p:nvSpPr>
        <p:spPr>
          <a:xfrm>
            <a:off x="1930169" y="3553166"/>
            <a:ext cx="504056" cy="369332"/>
          </a:xfrm>
          <a:prstGeom prst="rect">
            <a:avLst/>
          </a:prstGeom>
          <a:noFill/>
        </p:spPr>
        <p:txBody>
          <a:bodyPr wrap="square" rtlCol="0">
            <a:spAutoFit/>
          </a:bodyPr>
          <a:lstStyle/>
          <a:p>
            <a:r>
              <a:rPr lang="es-ES" b="1" dirty="0" smtClean="0">
                <a:solidFill>
                  <a:schemeClr val="accent6">
                    <a:lumMod val="75000"/>
                  </a:schemeClr>
                </a:solidFill>
              </a:rPr>
              <a:t>&gt;&gt;</a:t>
            </a:r>
            <a:endParaRPr lang="es-ES" b="1" dirty="0">
              <a:solidFill>
                <a:schemeClr val="accent6">
                  <a:lumMod val="75000"/>
                </a:schemeClr>
              </a:solidFill>
            </a:endParaRPr>
          </a:p>
        </p:txBody>
      </p:sp>
      <p:sp>
        <p:nvSpPr>
          <p:cNvPr id="12" name="11 CuadroTexto"/>
          <p:cNvSpPr txBox="1"/>
          <p:nvPr/>
        </p:nvSpPr>
        <p:spPr>
          <a:xfrm>
            <a:off x="179512" y="5073074"/>
            <a:ext cx="1512168" cy="923330"/>
          </a:xfrm>
          <a:prstGeom prst="rect">
            <a:avLst/>
          </a:prstGeom>
          <a:noFill/>
        </p:spPr>
        <p:txBody>
          <a:bodyPr wrap="square" rtlCol="0">
            <a:spAutoFit/>
          </a:bodyPr>
          <a:lstStyle/>
          <a:p>
            <a:r>
              <a:rPr lang="es-ES" b="1" dirty="0" smtClean="0">
                <a:solidFill>
                  <a:schemeClr val="accent6">
                    <a:lumMod val="75000"/>
                  </a:schemeClr>
                </a:solidFill>
              </a:rPr>
              <a:t>¿RURAL</a:t>
            </a:r>
          </a:p>
          <a:p>
            <a:r>
              <a:rPr lang="es-ES" b="1" dirty="0" smtClean="0">
                <a:solidFill>
                  <a:schemeClr val="accent6">
                    <a:lumMod val="75000"/>
                  </a:schemeClr>
                </a:solidFill>
              </a:rPr>
              <a:t>POBRES</a:t>
            </a:r>
          </a:p>
          <a:p>
            <a:r>
              <a:rPr lang="es-ES" b="1" dirty="0" smtClean="0">
                <a:solidFill>
                  <a:schemeClr val="accent6">
                    <a:lumMod val="75000"/>
                  </a:schemeClr>
                </a:solidFill>
              </a:rPr>
              <a:t>PALESTINA</a:t>
            </a:r>
            <a:endParaRPr lang="es-ES" b="1" dirty="0">
              <a:solidFill>
                <a:schemeClr val="accent6">
                  <a:lumMod val="75000"/>
                </a:schemeClr>
              </a:solidFill>
            </a:endParaRPr>
          </a:p>
        </p:txBody>
      </p:sp>
      <p:sp>
        <p:nvSpPr>
          <p:cNvPr id="13" name="12 CuadroTexto"/>
          <p:cNvSpPr txBox="1"/>
          <p:nvPr/>
        </p:nvSpPr>
        <p:spPr>
          <a:xfrm>
            <a:off x="1496904" y="5439030"/>
            <a:ext cx="591547" cy="369332"/>
          </a:xfrm>
          <a:prstGeom prst="rect">
            <a:avLst/>
          </a:prstGeom>
          <a:noFill/>
        </p:spPr>
        <p:txBody>
          <a:bodyPr wrap="square" rtlCol="0">
            <a:spAutoFit/>
          </a:bodyPr>
          <a:lstStyle/>
          <a:p>
            <a:r>
              <a:rPr lang="es-ES" b="1" dirty="0" smtClean="0">
                <a:solidFill>
                  <a:schemeClr val="accent6">
                    <a:lumMod val="75000"/>
                  </a:schemeClr>
                </a:solidFill>
              </a:rPr>
              <a:t>&gt;&gt;</a:t>
            </a:r>
            <a:endParaRPr lang="es-ES" b="1" dirty="0">
              <a:solidFill>
                <a:schemeClr val="accent6">
                  <a:lumMod val="75000"/>
                </a:schemeClr>
              </a:solidFill>
            </a:endParaRPr>
          </a:p>
        </p:txBody>
      </p:sp>
      <p:sp>
        <p:nvSpPr>
          <p:cNvPr id="14" name="13 CuadroTexto"/>
          <p:cNvSpPr txBox="1"/>
          <p:nvPr/>
        </p:nvSpPr>
        <p:spPr>
          <a:xfrm>
            <a:off x="2036737" y="5073074"/>
            <a:ext cx="2104997" cy="923330"/>
          </a:xfrm>
          <a:prstGeom prst="rect">
            <a:avLst/>
          </a:prstGeom>
          <a:noFill/>
        </p:spPr>
        <p:txBody>
          <a:bodyPr wrap="square" rtlCol="0">
            <a:spAutoFit/>
          </a:bodyPr>
          <a:lstStyle/>
          <a:p>
            <a:r>
              <a:rPr lang="es-ES" b="1" dirty="0" smtClean="0">
                <a:solidFill>
                  <a:schemeClr val="accent6">
                    <a:lumMod val="75000"/>
                  </a:schemeClr>
                </a:solidFill>
              </a:rPr>
              <a:t>CIUDADES</a:t>
            </a:r>
          </a:p>
          <a:p>
            <a:r>
              <a:rPr lang="es-ES" b="1" dirty="0" smtClean="0">
                <a:solidFill>
                  <a:schemeClr val="accent6">
                    <a:lumMod val="75000"/>
                  </a:schemeClr>
                </a:solidFill>
              </a:rPr>
              <a:t>INSTALADA</a:t>
            </a:r>
          </a:p>
          <a:p>
            <a:r>
              <a:rPr lang="es-ES" b="1" dirty="0" smtClean="0">
                <a:solidFill>
                  <a:schemeClr val="accent6">
                    <a:lumMod val="75000"/>
                  </a:schemeClr>
                </a:solidFill>
              </a:rPr>
              <a:t>IMPERIO ROMANO?</a:t>
            </a:r>
            <a:endParaRPr lang="es-ES" b="1" dirty="0">
              <a:solidFill>
                <a:schemeClr val="accent6">
                  <a:lumMod val="75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540" y="908720"/>
            <a:ext cx="8191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965" y="2508593"/>
            <a:ext cx="847725"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727" y="4192212"/>
            <a:ext cx="866775"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15237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58782" y="258649"/>
            <a:ext cx="3024336" cy="369332"/>
          </a:xfrm>
          <a:prstGeom prst="rect">
            <a:avLst/>
          </a:prstGeom>
          <a:noFill/>
        </p:spPr>
        <p:txBody>
          <a:bodyPr wrap="square" rtlCol="0">
            <a:spAutoFit/>
          </a:bodyPr>
          <a:lstStyle/>
          <a:p>
            <a:r>
              <a:rPr lang="es-ES" b="1" dirty="0" smtClean="0"/>
              <a:t>BIBLIOGRAFÍA</a:t>
            </a:r>
            <a:endParaRPr lang="es-ES" b="1" dirty="0"/>
          </a:p>
        </p:txBody>
      </p:sp>
      <p:sp>
        <p:nvSpPr>
          <p:cNvPr id="3" name="2 CuadroTexto"/>
          <p:cNvSpPr txBox="1"/>
          <p:nvPr/>
        </p:nvSpPr>
        <p:spPr>
          <a:xfrm>
            <a:off x="251520" y="627981"/>
            <a:ext cx="8892480" cy="544302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marL="342900" indent="-342900">
              <a:lnSpc>
                <a:spcPct val="150000"/>
              </a:lnSpc>
              <a:buFont typeface="+mj-lt"/>
              <a:buAutoNum type="arabicPeriod"/>
            </a:pPr>
            <a:r>
              <a:rPr lang="es-ES" dirty="0" smtClean="0"/>
              <a:t>AGUIRRE Rafael, “Del movimiento de Jesús a la Iglesia cristiana” </a:t>
            </a:r>
            <a:r>
              <a:rPr lang="es-ES" dirty="0"/>
              <a:t>Ed. EVD</a:t>
            </a:r>
            <a:endParaRPr lang="es-ES" dirty="0" smtClean="0"/>
          </a:p>
          <a:p>
            <a:pPr marL="342900" indent="-342900">
              <a:lnSpc>
                <a:spcPct val="150000"/>
              </a:lnSpc>
              <a:buFont typeface="+mj-lt"/>
              <a:buAutoNum type="arabicPeriod"/>
            </a:pPr>
            <a:r>
              <a:rPr lang="es-ES" dirty="0" smtClean="0"/>
              <a:t>AGUIRRE Rafael (Ed), “ Así empezó el cristianismo” (Varios autores) </a:t>
            </a:r>
            <a:r>
              <a:rPr lang="es-ES" dirty="0"/>
              <a:t>Ed. EVD</a:t>
            </a:r>
            <a:endParaRPr lang="es-ES" dirty="0" smtClean="0"/>
          </a:p>
          <a:p>
            <a:pPr marL="342900" indent="-342900">
              <a:lnSpc>
                <a:spcPct val="150000"/>
              </a:lnSpc>
              <a:buFont typeface="+mj-lt"/>
              <a:buAutoNum type="arabicPeriod"/>
            </a:pPr>
            <a:r>
              <a:rPr lang="es-ES" dirty="0" smtClean="0"/>
              <a:t>AGUIRRE Rafael, “La memoria de Jesús y los cristianismos de los orígenes” </a:t>
            </a:r>
            <a:r>
              <a:rPr lang="es-ES" dirty="0"/>
              <a:t>Ed. EVD</a:t>
            </a:r>
            <a:endParaRPr lang="es-ES" dirty="0" smtClean="0"/>
          </a:p>
          <a:p>
            <a:pPr marL="342900" indent="-342900">
              <a:lnSpc>
                <a:spcPct val="150000"/>
              </a:lnSpc>
              <a:buFont typeface="+mj-lt"/>
              <a:buAutoNum type="arabicPeriod"/>
            </a:pPr>
            <a:r>
              <a:rPr lang="es-ES" dirty="0"/>
              <a:t>AGUIRRE Rafael (Ed</a:t>
            </a:r>
            <a:r>
              <a:rPr lang="es-ES" dirty="0" smtClean="0"/>
              <a:t>), “Así vivían los primeros cristianos” (Varios autores”) </a:t>
            </a:r>
            <a:r>
              <a:rPr lang="es-ES" dirty="0"/>
              <a:t>Ed. EVD</a:t>
            </a:r>
            <a:endParaRPr lang="es-ES" dirty="0" smtClean="0"/>
          </a:p>
          <a:p>
            <a:pPr marL="342900" indent="-342900">
              <a:lnSpc>
                <a:spcPct val="150000"/>
              </a:lnSpc>
              <a:buFont typeface="+mj-lt"/>
              <a:buAutoNum type="arabicPeriod"/>
            </a:pPr>
            <a:r>
              <a:rPr lang="es-ES" dirty="0" smtClean="0"/>
              <a:t>RIVAS REBAQUE Fernando, “Cuando el cristianismo era joven” Ed. </a:t>
            </a:r>
            <a:r>
              <a:rPr lang="es-ES" dirty="0" err="1" smtClean="0"/>
              <a:t>Hoac</a:t>
            </a:r>
            <a:endParaRPr lang="es-ES" dirty="0" smtClean="0"/>
          </a:p>
          <a:p>
            <a:pPr marL="342900" indent="-342900">
              <a:lnSpc>
                <a:spcPct val="150000"/>
              </a:lnSpc>
              <a:buFont typeface="+mj-lt"/>
              <a:buAutoNum type="arabicPeriod"/>
            </a:pPr>
            <a:r>
              <a:rPr lang="es-ES" dirty="0" smtClean="0"/>
              <a:t>GUIJARRO Santiago, “Metodología exegética del Nuevo Testamento” Ed. Sígueme</a:t>
            </a:r>
          </a:p>
          <a:p>
            <a:pPr marL="342900" indent="-342900">
              <a:lnSpc>
                <a:spcPct val="150000"/>
              </a:lnSpc>
              <a:buFont typeface="+mj-lt"/>
              <a:buAutoNum type="arabicPeriod"/>
            </a:pPr>
            <a:r>
              <a:rPr lang="es-ES" dirty="0" smtClean="0"/>
              <a:t>BERNABÉ Carmen y GIL Carlos  (Editores)  “</a:t>
            </a:r>
            <a:r>
              <a:rPr lang="es-ES" dirty="0" err="1"/>
              <a:t>Reimaginando</a:t>
            </a:r>
            <a:r>
              <a:rPr lang="es-ES" dirty="0"/>
              <a:t> los orígenes del cristianismo</a:t>
            </a:r>
            <a:r>
              <a:rPr lang="es-ES" dirty="0" smtClean="0"/>
              <a:t>.”  Ed. VD</a:t>
            </a:r>
          </a:p>
          <a:p>
            <a:pPr marL="342900" indent="-342900">
              <a:lnSpc>
                <a:spcPct val="150000"/>
              </a:lnSpc>
              <a:buFont typeface="+mj-lt"/>
              <a:buAutoNum type="arabicPeriod"/>
            </a:pPr>
            <a:r>
              <a:rPr lang="es-ES" dirty="0" smtClean="0"/>
              <a:t>EQUIPO de ORÍGENES DEL CRISTIANISMO, “El cristianismo actual a la luz del estudio crítico de sus orígenes” (Vida Nueva - 3254 15-21 enero 2022)</a:t>
            </a:r>
          </a:p>
          <a:p>
            <a:pPr marL="342900" indent="-342900">
              <a:lnSpc>
                <a:spcPct val="150000"/>
              </a:lnSpc>
              <a:buFont typeface="+mj-lt"/>
              <a:buAutoNum type="arabicPeriod"/>
            </a:pPr>
            <a:r>
              <a:rPr lang="es-ES" dirty="0" smtClean="0"/>
              <a:t>GUIJARRO, Santiago, El cristianismo como forma de vida. Los primeros seguidores de Jesús en Ponto y Bitinia. Ed. Sígueme . Salamanca 2018</a:t>
            </a:r>
          </a:p>
          <a:p>
            <a:pPr marL="342900" indent="-342900">
              <a:lnSpc>
                <a:spcPct val="150000"/>
              </a:lnSpc>
              <a:buFont typeface="+mj-lt"/>
              <a:buAutoNum type="arabicPeriod"/>
            </a:pPr>
            <a:r>
              <a:rPr lang="es-ES" dirty="0" smtClean="0"/>
              <a:t>SAL, José y De PALMA, Paula, </a:t>
            </a:r>
            <a:r>
              <a:rPr lang="es-ES" dirty="0" err="1" smtClean="0"/>
              <a:t>Cristianismo´s</a:t>
            </a:r>
            <a:r>
              <a:rPr lang="es-ES" dirty="0" smtClean="0"/>
              <a:t>, T.H. nº 133 mayo 2013</a:t>
            </a:r>
            <a:r>
              <a:rPr lang="it-IT" dirty="0" smtClean="0"/>
              <a:t>3</a:t>
            </a:r>
            <a:endParaRPr lang="es-ES" dirty="0"/>
          </a:p>
        </p:txBody>
      </p:sp>
    </p:spTree>
    <p:extLst>
      <p:ext uri="{BB962C8B-B14F-4D97-AF65-F5344CB8AC3E}">
        <p14:creationId xmlns:p14="http://schemas.microsoft.com/office/powerpoint/2010/main" val="42270912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14067" y="4941168"/>
            <a:ext cx="8496944" cy="1754326"/>
          </a:xfrm>
          <a:prstGeom prst="rect">
            <a:avLst/>
          </a:prstGeom>
          <a:noFill/>
        </p:spPr>
        <p:txBody>
          <a:bodyPr wrap="square" rtlCol="0">
            <a:spAutoFit/>
          </a:bodyPr>
          <a:lstStyle/>
          <a:p>
            <a:r>
              <a:rPr lang="es-ES" u="sng" dirty="0" smtClean="0">
                <a:hlinkClick r:id="rId2"/>
              </a:rPr>
              <a:t>https://www.origenesdelcristianismo.com/index.php/es/</a:t>
            </a:r>
            <a:endParaRPr lang="es-ES" dirty="0"/>
          </a:p>
          <a:p>
            <a:r>
              <a:rPr lang="es-ES" u="sng" dirty="0">
                <a:hlinkClick r:id="rId3"/>
              </a:rPr>
              <a:t>https://</a:t>
            </a:r>
            <a:r>
              <a:rPr lang="es-ES" u="sng" dirty="0" smtClean="0">
                <a:hlinkClick r:id="rId3"/>
              </a:rPr>
              <a:t>www.despertaferro-ediciones.com/revistas/numero/arqueologia-e-historia-n-o-30-los-primeros-cristianos</a:t>
            </a:r>
            <a:endParaRPr lang="es-ES" u="sng" dirty="0" smtClean="0"/>
          </a:p>
          <a:p>
            <a:r>
              <a:rPr lang="es-ES" u="sng" dirty="0">
                <a:hlinkClick r:id="rId4"/>
              </a:rPr>
              <a:t>https://</a:t>
            </a:r>
            <a:r>
              <a:rPr lang="es-ES" u="sng" dirty="0" smtClean="0">
                <a:hlinkClick r:id="rId4"/>
              </a:rPr>
              <a:t>www.primeroscristianos.com</a:t>
            </a:r>
            <a:endParaRPr lang="es-ES" u="sng" dirty="0" smtClean="0"/>
          </a:p>
          <a:p>
            <a:r>
              <a:rPr lang="es-ES" dirty="0" smtClean="0">
                <a:hlinkClick r:id="rId5"/>
              </a:rPr>
              <a:t>https</a:t>
            </a:r>
            <a:r>
              <a:rPr lang="es-ES" dirty="0">
                <a:hlinkClick r:id="rId5"/>
              </a:rPr>
              <a:t>://www.centrobiblicoquito.org/ribla</a:t>
            </a:r>
            <a:endParaRPr lang="es-ES" u="sng" dirty="0" smtClean="0"/>
          </a:p>
          <a:p>
            <a:endParaRPr lang="es-ES" dirty="0">
              <a:solidFill>
                <a:schemeClr val="bg1"/>
              </a:solidFill>
            </a:endParaRPr>
          </a:p>
        </p:txBody>
      </p:sp>
      <p:sp>
        <p:nvSpPr>
          <p:cNvPr id="7" name="6 CuadroTexto"/>
          <p:cNvSpPr txBox="1"/>
          <p:nvPr/>
        </p:nvSpPr>
        <p:spPr>
          <a:xfrm>
            <a:off x="372316" y="4509120"/>
            <a:ext cx="2160240" cy="523220"/>
          </a:xfrm>
          <a:prstGeom prst="rect">
            <a:avLst/>
          </a:prstGeom>
          <a:noFill/>
        </p:spPr>
        <p:txBody>
          <a:bodyPr wrap="square" rtlCol="0">
            <a:spAutoFit/>
          </a:bodyPr>
          <a:lstStyle/>
          <a:p>
            <a:r>
              <a:rPr lang="es-ES" sz="2800" b="1" dirty="0" smtClean="0"/>
              <a:t>WEBGRAFÍA</a:t>
            </a:r>
            <a:endParaRPr lang="es-ES" sz="2800" dirty="0"/>
          </a:p>
        </p:txBody>
      </p:sp>
      <p:sp>
        <p:nvSpPr>
          <p:cNvPr id="2" name="1 CuadroTexto"/>
          <p:cNvSpPr txBox="1"/>
          <p:nvPr/>
        </p:nvSpPr>
        <p:spPr>
          <a:xfrm>
            <a:off x="338136" y="2032"/>
            <a:ext cx="8554344" cy="410881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marL="342900" indent="-342900">
              <a:buFont typeface="+mj-lt"/>
              <a:buAutoNum type="arabicPeriod"/>
            </a:pPr>
            <a:endParaRPr lang="es-ES" dirty="0"/>
          </a:p>
          <a:p>
            <a:pPr>
              <a:lnSpc>
                <a:spcPct val="150000"/>
              </a:lnSpc>
            </a:pPr>
            <a:r>
              <a:rPr lang="es-ES" dirty="0" smtClean="0"/>
              <a:t>11.  EKKEHARD </a:t>
            </a:r>
            <a:r>
              <a:rPr lang="es-ES" dirty="0"/>
              <a:t>W STEGEMANN, WOLFGANG STEGEMANN, Historia social del Cristianismo primitivo. Ed. Verbo Divino. </a:t>
            </a:r>
            <a:r>
              <a:rPr lang="es-ES" dirty="0" err="1"/>
              <a:t>Estella</a:t>
            </a:r>
            <a:r>
              <a:rPr lang="es-ES" dirty="0"/>
              <a:t> 2001</a:t>
            </a:r>
          </a:p>
          <a:p>
            <a:pPr>
              <a:lnSpc>
                <a:spcPct val="150000"/>
              </a:lnSpc>
            </a:pPr>
            <a:r>
              <a:rPr lang="es-ES" dirty="0" smtClean="0"/>
              <a:t>12.  RICHARD</a:t>
            </a:r>
            <a:r>
              <a:rPr lang="es-ES" dirty="0"/>
              <a:t>, Pablo. El movimiento de Jesús después de su resurrección y antes de la Iglesia</a:t>
            </a:r>
          </a:p>
          <a:p>
            <a:pPr>
              <a:lnSpc>
                <a:spcPct val="150000"/>
              </a:lnSpc>
            </a:pPr>
            <a:r>
              <a:rPr lang="es-ES" dirty="0" smtClean="0"/>
              <a:t>13.  FUSCO</a:t>
            </a:r>
            <a:r>
              <a:rPr lang="es-ES" dirty="0"/>
              <a:t>, Vittorio, </a:t>
            </a:r>
            <a:r>
              <a:rPr lang="it-IT" dirty="0"/>
              <a:t>Le prime comunità cristiane. Tradizioni e tendenze nel cristianesimo delle origini. Editorial EDB  Bologna 2016</a:t>
            </a:r>
          </a:p>
          <a:p>
            <a:pPr>
              <a:lnSpc>
                <a:spcPct val="150000"/>
              </a:lnSpc>
            </a:pPr>
            <a:r>
              <a:rPr lang="it-IT" dirty="0" smtClean="0"/>
              <a:t>14.  COMBY</a:t>
            </a:r>
            <a:r>
              <a:rPr lang="it-IT" dirty="0"/>
              <a:t>, Jean, Para leer la historia de la iglesia . Vol I Orígenes has ta s.XV. EVD </a:t>
            </a:r>
            <a:r>
              <a:rPr lang="it-IT" dirty="0" smtClean="0"/>
              <a:t>1998</a:t>
            </a:r>
          </a:p>
          <a:p>
            <a:pPr>
              <a:lnSpc>
                <a:spcPct val="150000"/>
              </a:lnSpc>
            </a:pPr>
            <a:r>
              <a:rPr lang="it-IT" dirty="0" smtClean="0"/>
              <a:t>15.  GONZÁLEZ, Justo L., Historia del Cristianismo. Vol. 1º Ed. Unilit. Miami, 2008</a:t>
            </a:r>
            <a:endParaRPr lang="es-ES" dirty="0"/>
          </a:p>
        </p:txBody>
      </p:sp>
    </p:spTree>
    <p:extLst>
      <p:ext uri="{BB962C8B-B14F-4D97-AF65-F5344CB8AC3E}">
        <p14:creationId xmlns:p14="http://schemas.microsoft.com/office/powerpoint/2010/main" val="3790355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rot="21138753">
            <a:off x="354179" y="739875"/>
            <a:ext cx="1990480" cy="40011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s-ES" sz="2000" b="1" dirty="0" smtClean="0">
                <a:solidFill>
                  <a:schemeClr val="accent6">
                    <a:lumMod val="50000"/>
                  </a:schemeClr>
                </a:solidFill>
              </a:rPr>
              <a:t>JUSTIFICACIÓ</a:t>
            </a:r>
            <a:r>
              <a:rPr lang="es-ES" b="1" dirty="0" smtClean="0">
                <a:solidFill>
                  <a:schemeClr val="accent6">
                    <a:lumMod val="50000"/>
                  </a:schemeClr>
                </a:solidFill>
              </a:rPr>
              <a:t>N</a:t>
            </a:r>
            <a:endParaRPr lang="es-ES" b="1" dirty="0">
              <a:solidFill>
                <a:schemeClr val="accent6">
                  <a:lumMod val="50000"/>
                </a:schemeClr>
              </a:solidFill>
            </a:endParaRPr>
          </a:p>
        </p:txBody>
      </p:sp>
      <p:sp>
        <p:nvSpPr>
          <p:cNvPr id="3" name="2 CuadroTexto"/>
          <p:cNvSpPr txBox="1"/>
          <p:nvPr/>
        </p:nvSpPr>
        <p:spPr>
          <a:xfrm>
            <a:off x="467542" y="2162914"/>
            <a:ext cx="7939868" cy="646331"/>
          </a:xfrm>
          <a:prstGeom prst="rect">
            <a:avLst/>
          </a:prstGeom>
          <a:noFill/>
        </p:spPr>
        <p:txBody>
          <a:bodyPr wrap="square" rtlCol="0">
            <a:spAutoFit/>
          </a:bodyPr>
          <a:lstStyle/>
          <a:p>
            <a:r>
              <a:rPr lang="es-ES" dirty="0" smtClean="0"/>
              <a:t>  - Si investigamos históricamente a </a:t>
            </a:r>
            <a:r>
              <a:rPr lang="es-ES" b="1" dirty="0" smtClean="0">
                <a:solidFill>
                  <a:schemeClr val="accent6">
                    <a:lumMod val="75000"/>
                  </a:schemeClr>
                </a:solidFill>
              </a:rPr>
              <a:t>Jesús de Nazaret </a:t>
            </a:r>
            <a:r>
              <a:rPr lang="es-ES" dirty="0" smtClean="0"/>
              <a:t>es lógico investigar lo que viene después de él.</a:t>
            </a:r>
            <a:endParaRPr lang="es-ES" dirty="0"/>
          </a:p>
        </p:txBody>
      </p:sp>
      <p:sp>
        <p:nvSpPr>
          <p:cNvPr id="4" name="3 CuadroTexto"/>
          <p:cNvSpPr txBox="1"/>
          <p:nvPr/>
        </p:nvSpPr>
        <p:spPr>
          <a:xfrm>
            <a:off x="310127" y="5805264"/>
            <a:ext cx="7992888" cy="369332"/>
          </a:xfrm>
          <a:prstGeom prst="rect">
            <a:avLst/>
          </a:prstGeom>
          <a:noFill/>
        </p:spPr>
        <p:txBody>
          <a:bodyPr wrap="square" rtlCol="0">
            <a:spAutoFit/>
          </a:bodyPr>
          <a:lstStyle/>
          <a:p>
            <a:r>
              <a:rPr lang="es-ES" dirty="0" smtClean="0"/>
              <a:t>- Ha aumentado mucho el </a:t>
            </a:r>
            <a:r>
              <a:rPr lang="es-ES" b="1" dirty="0" smtClean="0">
                <a:solidFill>
                  <a:schemeClr val="accent6">
                    <a:lumMod val="75000"/>
                  </a:schemeClr>
                </a:solidFill>
              </a:rPr>
              <a:t>conocimiento del judaísmo </a:t>
            </a:r>
            <a:r>
              <a:rPr lang="es-ES" dirty="0" smtClean="0"/>
              <a:t>del siglo I</a:t>
            </a:r>
            <a:endParaRPr lang="es-ES" dirty="0"/>
          </a:p>
        </p:txBody>
      </p:sp>
      <p:sp>
        <p:nvSpPr>
          <p:cNvPr id="5" name="4 CuadroTexto"/>
          <p:cNvSpPr txBox="1"/>
          <p:nvPr/>
        </p:nvSpPr>
        <p:spPr>
          <a:xfrm>
            <a:off x="558658" y="5373216"/>
            <a:ext cx="7704856" cy="369332"/>
          </a:xfrm>
          <a:prstGeom prst="rect">
            <a:avLst/>
          </a:prstGeom>
          <a:noFill/>
        </p:spPr>
        <p:txBody>
          <a:bodyPr wrap="square" rtlCol="0">
            <a:spAutoFit/>
          </a:bodyPr>
          <a:lstStyle/>
          <a:p>
            <a:r>
              <a:rPr lang="es-ES" dirty="0" smtClean="0"/>
              <a:t>  - Actualmente está muy revalorizada  la literatura </a:t>
            </a:r>
            <a:r>
              <a:rPr lang="es-ES" b="1" dirty="0" smtClean="0">
                <a:solidFill>
                  <a:schemeClr val="accent6">
                    <a:lumMod val="75000"/>
                  </a:schemeClr>
                </a:solidFill>
              </a:rPr>
              <a:t>apócrifa</a:t>
            </a:r>
            <a:r>
              <a:rPr lang="es-ES" dirty="0" smtClean="0"/>
              <a:t> cristiana</a:t>
            </a:r>
            <a:endParaRPr lang="es-ES" dirty="0"/>
          </a:p>
        </p:txBody>
      </p:sp>
      <p:sp>
        <p:nvSpPr>
          <p:cNvPr id="6" name="5 CuadroTexto"/>
          <p:cNvSpPr txBox="1"/>
          <p:nvPr/>
        </p:nvSpPr>
        <p:spPr>
          <a:xfrm>
            <a:off x="3426364" y="3573016"/>
            <a:ext cx="5318165" cy="923330"/>
          </a:xfrm>
          <a:prstGeom prst="rect">
            <a:avLst/>
          </a:prstGeom>
          <a:noFill/>
        </p:spPr>
        <p:txBody>
          <a:bodyPr wrap="square" rtlCol="0">
            <a:spAutoFit/>
          </a:bodyPr>
          <a:lstStyle/>
          <a:p>
            <a:r>
              <a:rPr lang="es-ES" dirty="0" smtClean="0"/>
              <a:t>- La </a:t>
            </a:r>
            <a:r>
              <a:rPr lang="es-ES" b="1" dirty="0" smtClean="0">
                <a:solidFill>
                  <a:schemeClr val="accent6">
                    <a:lumMod val="75000"/>
                  </a:schemeClr>
                </a:solidFill>
              </a:rPr>
              <a:t>necesidad de un cambio </a:t>
            </a:r>
            <a:r>
              <a:rPr lang="es-ES" dirty="0" smtClean="0"/>
              <a:t>en el cristianismo actual nos lleva a estudiar sus orígenes y a saber distinguir entre lo esencial y lo mudable</a:t>
            </a:r>
            <a:endParaRPr lang="es-ES" dirty="0"/>
          </a:p>
        </p:txBody>
      </p:sp>
      <p:sp>
        <p:nvSpPr>
          <p:cNvPr id="7" name="6 CuadroTexto"/>
          <p:cNvSpPr txBox="1"/>
          <p:nvPr/>
        </p:nvSpPr>
        <p:spPr>
          <a:xfrm>
            <a:off x="889165" y="4663079"/>
            <a:ext cx="8064896" cy="646331"/>
          </a:xfrm>
          <a:prstGeom prst="rect">
            <a:avLst/>
          </a:prstGeom>
          <a:noFill/>
        </p:spPr>
        <p:txBody>
          <a:bodyPr wrap="square" rtlCol="0">
            <a:spAutoFit/>
          </a:bodyPr>
          <a:lstStyle/>
          <a:p>
            <a:r>
              <a:rPr lang="es-ES" dirty="0" smtClean="0"/>
              <a:t>  - La </a:t>
            </a:r>
            <a:r>
              <a:rPr lang="es-ES" b="1" dirty="0" smtClean="0">
                <a:solidFill>
                  <a:schemeClr val="accent6">
                    <a:lumMod val="75000"/>
                  </a:schemeClr>
                </a:solidFill>
              </a:rPr>
              <a:t>crisis de las tradiciones </a:t>
            </a:r>
            <a:r>
              <a:rPr lang="es-ES" dirty="0" smtClean="0"/>
              <a:t>en Occidente nos lleva a analizar la tradición  base del cristianismo</a:t>
            </a:r>
            <a:endParaRPr lang="es-ES" dirty="0"/>
          </a:p>
        </p:txBody>
      </p:sp>
      <p:sp>
        <p:nvSpPr>
          <p:cNvPr id="8" name="7 CuadroTexto"/>
          <p:cNvSpPr txBox="1"/>
          <p:nvPr/>
        </p:nvSpPr>
        <p:spPr>
          <a:xfrm>
            <a:off x="3491880" y="6318612"/>
            <a:ext cx="5544000" cy="369332"/>
          </a:xfrm>
          <a:prstGeom prst="rect">
            <a:avLst/>
          </a:prstGeom>
          <a:noFill/>
        </p:spPr>
        <p:txBody>
          <a:bodyPr wrap="square" rtlCol="0">
            <a:spAutoFit/>
          </a:bodyPr>
          <a:lstStyle/>
          <a:p>
            <a:r>
              <a:rPr lang="es-ES" dirty="0" smtClean="0"/>
              <a:t>(Bibliografía: Cfr. Bernabé y Aguirre 1, 13 y 2</a:t>
            </a:r>
            <a:r>
              <a:rPr lang="es-ES" dirty="0"/>
              <a:t>, </a:t>
            </a:r>
            <a:r>
              <a:rPr lang="es-ES" dirty="0" smtClean="0"/>
              <a:t>12-15)</a:t>
            </a:r>
            <a:endParaRPr lang="es-ES" dirty="0"/>
          </a:p>
        </p:txBody>
      </p:sp>
      <p:sp>
        <p:nvSpPr>
          <p:cNvPr id="9" name="8 CuadroTexto"/>
          <p:cNvSpPr txBox="1"/>
          <p:nvPr/>
        </p:nvSpPr>
        <p:spPr>
          <a:xfrm>
            <a:off x="2915816" y="126260"/>
            <a:ext cx="5894229" cy="120032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dirty="0"/>
              <a:t>¿</a:t>
            </a:r>
            <a:r>
              <a:rPr lang="es-ES" b="1" dirty="0"/>
              <a:t>por qué </a:t>
            </a:r>
            <a:r>
              <a:rPr lang="es-ES" dirty="0"/>
              <a:t>seguir estudiando y hablando de los orígenes </a:t>
            </a:r>
            <a:r>
              <a:rPr lang="es-ES" dirty="0" smtClean="0"/>
              <a:t>del cristianismo</a:t>
            </a:r>
            <a:r>
              <a:rPr lang="es-ES" dirty="0"/>
              <a:t>, de un tiempo pasado, cuando aquellos eran tiempos </a:t>
            </a:r>
            <a:r>
              <a:rPr lang="es-ES" dirty="0" smtClean="0"/>
              <a:t>tan diferentes </a:t>
            </a:r>
            <a:r>
              <a:rPr lang="es-ES" dirty="0"/>
              <a:t>en </a:t>
            </a:r>
            <a:r>
              <a:rPr lang="es-ES" dirty="0" smtClean="0"/>
              <a:t>cultura y en ideas? </a:t>
            </a:r>
          </a:p>
          <a:p>
            <a:r>
              <a:rPr lang="es-ES" dirty="0"/>
              <a:t> </a:t>
            </a:r>
            <a:r>
              <a:rPr lang="es-ES" dirty="0" smtClean="0"/>
              <a:t>                                      (Carmen Bernabé)</a:t>
            </a:r>
            <a:endParaRPr lang="es-ES" dirty="0"/>
          </a:p>
        </p:txBody>
      </p:sp>
      <p:sp>
        <p:nvSpPr>
          <p:cNvPr id="10" name="9 CuadroTexto"/>
          <p:cNvSpPr txBox="1"/>
          <p:nvPr/>
        </p:nvSpPr>
        <p:spPr>
          <a:xfrm>
            <a:off x="291301" y="1487344"/>
            <a:ext cx="8460940" cy="646331"/>
          </a:xfrm>
          <a:prstGeom prst="rect">
            <a:avLst/>
          </a:prstGeom>
          <a:noFill/>
        </p:spPr>
        <p:txBody>
          <a:bodyPr wrap="square" rtlCol="0">
            <a:spAutoFit/>
          </a:bodyPr>
          <a:lstStyle/>
          <a:p>
            <a:r>
              <a:rPr lang="es-ES" dirty="0" smtClean="0"/>
              <a:t>- Volvemos </a:t>
            </a:r>
            <a:r>
              <a:rPr lang="es-ES" dirty="0"/>
              <a:t>la mirada </a:t>
            </a:r>
            <a:r>
              <a:rPr lang="es-ES" dirty="0" smtClean="0"/>
              <a:t>a los </a:t>
            </a:r>
            <a:r>
              <a:rPr lang="es-ES" dirty="0"/>
              <a:t>orígenes del cristianismo como </a:t>
            </a:r>
            <a:r>
              <a:rPr lang="es-ES" b="1" dirty="0">
                <a:solidFill>
                  <a:schemeClr val="accent6">
                    <a:lumMod val="75000"/>
                  </a:schemeClr>
                </a:solidFill>
              </a:rPr>
              <a:t>momento fundante </a:t>
            </a:r>
            <a:r>
              <a:rPr lang="es-ES" dirty="0"/>
              <a:t>y </a:t>
            </a:r>
            <a:r>
              <a:rPr lang="es-ES" dirty="0" smtClean="0"/>
              <a:t>privilegiado.</a:t>
            </a:r>
            <a:endParaRPr lang="es-ES" dirty="0"/>
          </a:p>
        </p:txBody>
      </p:sp>
      <p:sp>
        <p:nvSpPr>
          <p:cNvPr id="11" name="10 CuadroTexto"/>
          <p:cNvSpPr txBox="1"/>
          <p:nvPr/>
        </p:nvSpPr>
        <p:spPr>
          <a:xfrm>
            <a:off x="3340035" y="2708920"/>
            <a:ext cx="5803965" cy="923330"/>
          </a:xfrm>
          <a:prstGeom prst="rect">
            <a:avLst/>
          </a:prstGeom>
          <a:noFill/>
        </p:spPr>
        <p:txBody>
          <a:bodyPr wrap="square" rtlCol="0">
            <a:spAutoFit/>
          </a:bodyPr>
          <a:lstStyle/>
          <a:p>
            <a:r>
              <a:rPr lang="es-ES" dirty="0" smtClean="0"/>
              <a:t>- Nos puede ayudar a </a:t>
            </a:r>
            <a:r>
              <a:rPr lang="es-ES" b="1" dirty="0" smtClean="0">
                <a:solidFill>
                  <a:schemeClr val="accent6">
                    <a:lumMod val="75000"/>
                  </a:schemeClr>
                </a:solidFill>
              </a:rPr>
              <a:t>comprender mejor los textos del Nuevo Testamento </a:t>
            </a:r>
            <a:r>
              <a:rPr lang="es-ES" dirty="0" smtClean="0">
                <a:solidFill>
                  <a:schemeClr val="accent6">
                    <a:lumMod val="50000"/>
                  </a:schemeClr>
                </a:solidFill>
              </a:rPr>
              <a:t>al conocer el contexto en que nacieron</a:t>
            </a:r>
            <a:endParaRPr lang="es-ES" b="1" dirty="0">
              <a:solidFill>
                <a:schemeClr val="accent6">
                  <a:lumMod val="50000"/>
                </a:schemeClr>
              </a:solidFill>
            </a:endParaRPr>
          </a:p>
        </p:txBody>
      </p:sp>
      <p:pic>
        <p:nvPicPr>
          <p:cNvPr id="1026" name="Picture 2" descr="https://tse3.mm.bing.net/th?id=OIP.xJxQ9f6FRufcudP6458LrAHaEK&amp;pid=Api&amp;P=0&amp;h=1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332" y="2889808"/>
            <a:ext cx="3048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43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4048" y="620688"/>
            <a:ext cx="3996444" cy="4801314"/>
          </a:xfrm>
          <a:prstGeom prst="rect">
            <a:avLst/>
          </a:prstGeom>
          <a:gradFill>
            <a:gsLst>
              <a:gs pos="0">
                <a:srgbClr val="AEC6D2"/>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dirty="0" smtClean="0"/>
              <a:t>Consideramos </a:t>
            </a:r>
            <a:r>
              <a:rPr lang="es-ES" dirty="0"/>
              <a:t>que </a:t>
            </a:r>
            <a:r>
              <a:rPr lang="es-ES" dirty="0" smtClean="0"/>
              <a:t>el estudioso </a:t>
            </a:r>
            <a:r>
              <a:rPr lang="es-ES" dirty="0"/>
              <a:t>tiene una </a:t>
            </a:r>
            <a:r>
              <a:rPr lang="es-ES" dirty="0" smtClean="0"/>
              <a:t>responsabilidad social</a:t>
            </a:r>
            <a:r>
              <a:rPr lang="es-ES" dirty="0"/>
              <a:t>, que en nuestro caso </a:t>
            </a:r>
            <a:r>
              <a:rPr lang="es-ES" dirty="0" smtClean="0"/>
              <a:t>se traduce </a:t>
            </a:r>
            <a:r>
              <a:rPr lang="es-ES" dirty="0"/>
              <a:t>en </a:t>
            </a:r>
            <a:endParaRPr lang="es-ES" dirty="0" smtClean="0"/>
          </a:p>
          <a:p>
            <a:endParaRPr lang="es-ES" dirty="0" smtClean="0"/>
          </a:p>
          <a:p>
            <a:pPr marL="285750" indent="-285750">
              <a:buFont typeface="Arial" panose="020B0604020202020204" pitchFamily="34" charset="0"/>
              <a:buChar char="•"/>
            </a:pPr>
            <a:r>
              <a:rPr lang="es-ES" b="1" i="1" dirty="0" smtClean="0">
                <a:solidFill>
                  <a:schemeClr val="accent6">
                    <a:lumMod val="50000"/>
                  </a:schemeClr>
                </a:solidFill>
              </a:rPr>
              <a:t>deshacer </a:t>
            </a:r>
            <a:r>
              <a:rPr lang="es-ES" b="1" i="1" dirty="0">
                <a:solidFill>
                  <a:schemeClr val="accent6">
                    <a:lumMod val="50000"/>
                  </a:schemeClr>
                </a:solidFill>
              </a:rPr>
              <a:t>interpretaciones</a:t>
            </a:r>
          </a:p>
          <a:p>
            <a:pPr lvl="1"/>
            <a:r>
              <a:rPr lang="es-ES" dirty="0"/>
              <a:t>sobre su origen que han </a:t>
            </a:r>
            <a:r>
              <a:rPr lang="es-ES" dirty="0" smtClean="0"/>
              <a:t>legitimado  actitudes </a:t>
            </a:r>
            <a:r>
              <a:rPr lang="es-ES" dirty="0"/>
              <a:t>supuestamente cristianas</a:t>
            </a:r>
          </a:p>
          <a:p>
            <a:pPr lvl="1"/>
            <a:r>
              <a:rPr lang="es-ES" dirty="0"/>
              <a:t>inaceptables e incluso </a:t>
            </a:r>
            <a:r>
              <a:rPr lang="es-ES" dirty="0" smtClean="0"/>
              <a:t>aberrantes, </a:t>
            </a:r>
          </a:p>
          <a:p>
            <a:endParaRPr lang="es-ES" dirty="0" smtClean="0"/>
          </a:p>
          <a:p>
            <a:pPr marL="285750" indent="-285750">
              <a:buFont typeface="Arial" panose="020B0604020202020204" pitchFamily="34" charset="0"/>
              <a:buChar char="•"/>
            </a:pPr>
            <a:r>
              <a:rPr lang="es-ES" dirty="0"/>
              <a:t>e</a:t>
            </a:r>
            <a:r>
              <a:rPr lang="es-ES" dirty="0" smtClean="0"/>
              <a:t>n </a:t>
            </a:r>
            <a:r>
              <a:rPr lang="es-ES" b="1" i="1" dirty="0" smtClean="0">
                <a:solidFill>
                  <a:schemeClr val="accent6">
                    <a:lumMod val="50000"/>
                  </a:schemeClr>
                </a:solidFill>
              </a:rPr>
              <a:t>sacar </a:t>
            </a:r>
            <a:r>
              <a:rPr lang="es-ES" b="1" i="1" dirty="0">
                <a:solidFill>
                  <a:schemeClr val="accent6">
                    <a:lumMod val="50000"/>
                  </a:schemeClr>
                </a:solidFill>
              </a:rPr>
              <a:t>a la luz perspectivas positivas</a:t>
            </a:r>
          </a:p>
          <a:p>
            <a:pPr lvl="1"/>
            <a:r>
              <a:rPr lang="es-ES" dirty="0"/>
              <a:t>y también posibilidades que han</a:t>
            </a:r>
          </a:p>
          <a:p>
            <a:pPr lvl="1"/>
            <a:r>
              <a:rPr lang="es-ES" dirty="0"/>
              <a:t>permanecido marginadas o dormidas,</a:t>
            </a:r>
          </a:p>
          <a:p>
            <a:pPr lvl="1"/>
            <a:r>
              <a:rPr lang="es-ES" dirty="0"/>
              <a:t>que pueden iluminar y enriquecer</a:t>
            </a:r>
          </a:p>
          <a:p>
            <a:pPr lvl="1"/>
            <a:r>
              <a:rPr lang="es-ES" dirty="0"/>
              <a:t>el presente del </a:t>
            </a:r>
            <a:r>
              <a:rPr lang="es-ES" dirty="0" smtClean="0"/>
              <a:t>cristianismo. </a:t>
            </a:r>
            <a:endParaRPr lang="es-ES" dirty="0"/>
          </a:p>
        </p:txBody>
      </p:sp>
      <p:sp>
        <p:nvSpPr>
          <p:cNvPr id="5" name="4 CuadroTexto"/>
          <p:cNvSpPr txBox="1"/>
          <p:nvPr/>
        </p:nvSpPr>
        <p:spPr>
          <a:xfrm rot="21327484">
            <a:off x="404832" y="1571036"/>
            <a:ext cx="4176464" cy="4524315"/>
          </a:xfrm>
          <a:prstGeom prst="rect">
            <a:avLst/>
          </a:prstGeom>
          <a:gradFill>
            <a:gsLst>
              <a:gs pos="0">
                <a:srgbClr val="AEC6D2"/>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dirty="0"/>
              <a:t>Los autores de este </a:t>
            </a:r>
            <a:r>
              <a:rPr lang="es-ES" dirty="0" smtClean="0"/>
              <a:t>estudio (y el autor de esta síntesis)  coincidimos </a:t>
            </a:r>
            <a:r>
              <a:rPr lang="es-ES" dirty="0"/>
              <a:t>en </a:t>
            </a:r>
            <a:r>
              <a:rPr lang="es-ES" dirty="0" smtClean="0"/>
              <a:t>considerar</a:t>
            </a:r>
          </a:p>
          <a:p>
            <a:r>
              <a:rPr lang="es-ES" dirty="0" smtClean="0"/>
              <a:t> </a:t>
            </a:r>
          </a:p>
          <a:p>
            <a:pPr marL="285750" indent="-285750">
              <a:buFont typeface="Arial" panose="020B0604020202020204" pitchFamily="34" charset="0"/>
              <a:buChar char="•"/>
            </a:pPr>
            <a:r>
              <a:rPr lang="es-ES" dirty="0" smtClean="0"/>
              <a:t>un deber </a:t>
            </a:r>
            <a:r>
              <a:rPr lang="es-ES" dirty="0"/>
              <a:t>promover lo que </a:t>
            </a:r>
            <a:r>
              <a:rPr lang="es-ES" dirty="0" smtClean="0"/>
              <a:t>podríamos llamar </a:t>
            </a:r>
            <a:r>
              <a:rPr lang="es-ES" dirty="0"/>
              <a:t>un </a:t>
            </a:r>
            <a:r>
              <a:rPr lang="es-ES" b="1" dirty="0">
                <a:solidFill>
                  <a:schemeClr val="accent6">
                    <a:lumMod val="75000"/>
                  </a:schemeClr>
                </a:solidFill>
              </a:rPr>
              <a:t>cristianismo </a:t>
            </a:r>
            <a:r>
              <a:rPr lang="es-ES" b="1" dirty="0" smtClean="0">
                <a:solidFill>
                  <a:schemeClr val="accent6">
                    <a:lumMod val="75000"/>
                  </a:schemeClr>
                </a:solidFill>
              </a:rPr>
              <a:t>humanista </a:t>
            </a:r>
          </a:p>
          <a:p>
            <a:pPr marL="285750" indent="-285750">
              <a:buFont typeface="Arial" panose="020B0604020202020204" pitchFamily="34" charset="0"/>
              <a:buChar char="•"/>
            </a:pPr>
            <a:endParaRPr lang="es-ES" dirty="0" smtClean="0"/>
          </a:p>
          <a:p>
            <a:pPr marL="285750" indent="-285750">
              <a:buFont typeface="Arial" panose="020B0604020202020204" pitchFamily="34" charset="0"/>
              <a:buChar char="•"/>
            </a:pPr>
            <a:r>
              <a:rPr lang="es-ES" dirty="0" smtClean="0"/>
              <a:t>y</a:t>
            </a:r>
            <a:r>
              <a:rPr lang="es-ES" dirty="0"/>
              <a:t>, en la medida en que nos </a:t>
            </a:r>
            <a:r>
              <a:rPr lang="es-ES" dirty="0" smtClean="0"/>
              <a:t>importa vitalmente </a:t>
            </a:r>
            <a:r>
              <a:rPr lang="es-ES" dirty="0"/>
              <a:t>su presente y su futuro</a:t>
            </a:r>
            <a:r>
              <a:rPr lang="es-ES" dirty="0" smtClean="0"/>
              <a:t>, </a:t>
            </a:r>
          </a:p>
          <a:p>
            <a:pPr marL="285750" indent="-285750">
              <a:buFont typeface="Arial" panose="020B0604020202020204" pitchFamily="34" charset="0"/>
              <a:buChar char="•"/>
            </a:pPr>
            <a:endParaRPr lang="es-ES" dirty="0" smtClean="0"/>
          </a:p>
          <a:p>
            <a:pPr marL="285750" indent="-285750">
              <a:buFont typeface="Arial" panose="020B0604020202020204" pitchFamily="34" charset="0"/>
              <a:buChar char="•"/>
            </a:pPr>
            <a:r>
              <a:rPr lang="es-ES" dirty="0" smtClean="0"/>
              <a:t>el </a:t>
            </a:r>
            <a:r>
              <a:rPr lang="es-ES" dirty="0"/>
              <a:t>estudio de sus orígenes debe </a:t>
            </a:r>
            <a:r>
              <a:rPr lang="es-ES" dirty="0" smtClean="0"/>
              <a:t>servir para </a:t>
            </a:r>
            <a:r>
              <a:rPr lang="es-ES" dirty="0"/>
              <a:t>impulsar </a:t>
            </a:r>
            <a:r>
              <a:rPr lang="es-ES" b="1" i="1" dirty="0">
                <a:solidFill>
                  <a:schemeClr val="accent6">
                    <a:lumMod val="75000"/>
                  </a:schemeClr>
                </a:solidFill>
              </a:rPr>
              <a:t>un cristianismo más</a:t>
            </a:r>
          </a:p>
          <a:p>
            <a:pPr lvl="1"/>
            <a:r>
              <a:rPr lang="es-ES" b="1" i="1" dirty="0">
                <a:solidFill>
                  <a:schemeClr val="accent6">
                    <a:lumMod val="75000"/>
                  </a:schemeClr>
                </a:solidFill>
              </a:rPr>
              <a:t>fiel a</a:t>
            </a:r>
            <a:r>
              <a:rPr lang="es-ES" dirty="0"/>
              <a:t> </a:t>
            </a:r>
            <a:r>
              <a:rPr lang="es-ES" b="1" i="1" dirty="0">
                <a:solidFill>
                  <a:schemeClr val="accent6">
                    <a:lumMod val="50000"/>
                  </a:schemeClr>
                </a:solidFill>
              </a:rPr>
              <a:t>aquella esperanza que </a:t>
            </a:r>
            <a:r>
              <a:rPr lang="es-ES" b="1" i="1" dirty="0" smtClean="0">
                <a:solidFill>
                  <a:schemeClr val="accent6">
                    <a:lumMod val="50000"/>
                  </a:schemeClr>
                </a:solidFill>
              </a:rPr>
              <a:t>irrumpió en </a:t>
            </a:r>
            <a:r>
              <a:rPr lang="es-ES" b="1" i="1" dirty="0">
                <a:solidFill>
                  <a:schemeClr val="accent6">
                    <a:lumMod val="50000"/>
                  </a:schemeClr>
                </a:solidFill>
              </a:rPr>
              <a:t>Galilea con Jesús de Naz</a:t>
            </a:r>
            <a:r>
              <a:rPr lang="es-ES" b="1" dirty="0">
                <a:solidFill>
                  <a:schemeClr val="accent6">
                    <a:lumMod val="50000"/>
                  </a:schemeClr>
                </a:solidFill>
              </a:rPr>
              <a:t>aret</a:t>
            </a:r>
            <a:r>
              <a:rPr lang="es-ES" dirty="0"/>
              <a:t>, </a:t>
            </a:r>
            <a:r>
              <a:rPr lang="es-ES" dirty="0" smtClean="0"/>
              <a:t>sobre todo </a:t>
            </a:r>
            <a:r>
              <a:rPr lang="es-ES" dirty="0"/>
              <a:t>entre las gentes más </a:t>
            </a:r>
            <a:r>
              <a:rPr lang="es-ES" dirty="0" smtClean="0"/>
              <a:t>pobres y </a:t>
            </a:r>
            <a:r>
              <a:rPr lang="es-ES" dirty="0"/>
              <a:t>desvalidas del pueblo judío.</a:t>
            </a:r>
          </a:p>
        </p:txBody>
      </p:sp>
      <p:sp>
        <p:nvSpPr>
          <p:cNvPr id="6" name="5 CuadroTexto"/>
          <p:cNvSpPr txBox="1"/>
          <p:nvPr/>
        </p:nvSpPr>
        <p:spPr>
          <a:xfrm>
            <a:off x="2292793" y="6165304"/>
            <a:ext cx="5009054" cy="369332"/>
          </a:xfrm>
          <a:prstGeom prst="rect">
            <a:avLst/>
          </a:prstGeom>
          <a:noFill/>
          <a:ln w="38100">
            <a:solidFill>
              <a:srgbClr val="EA96EE"/>
            </a:solidFill>
          </a:ln>
        </p:spPr>
        <p:txBody>
          <a:bodyPr wrap="square" rtlCol="0">
            <a:spAutoFit/>
          </a:bodyPr>
          <a:lstStyle/>
          <a:p>
            <a:r>
              <a:rPr lang="es-ES" dirty="0"/>
              <a:t>(</a:t>
            </a:r>
            <a:r>
              <a:rPr lang="es-ES" dirty="0" smtClean="0"/>
              <a:t>Vida Nueva - O3.254</a:t>
            </a:r>
            <a:r>
              <a:rPr lang="es-ES" dirty="0"/>
              <a:t>. 15-21 </a:t>
            </a:r>
            <a:r>
              <a:rPr lang="es-ES" dirty="0" smtClean="0"/>
              <a:t>de ENERO de </a:t>
            </a:r>
            <a:r>
              <a:rPr lang="es-ES" dirty="0"/>
              <a:t>2002</a:t>
            </a:r>
            <a:r>
              <a:rPr lang="es-ES" dirty="0" smtClean="0"/>
              <a:t>)</a:t>
            </a:r>
            <a:endParaRPr lang="es-ES" dirty="0"/>
          </a:p>
        </p:txBody>
      </p:sp>
      <p:sp>
        <p:nvSpPr>
          <p:cNvPr id="2" name="1 CuadroTexto"/>
          <p:cNvSpPr txBox="1"/>
          <p:nvPr/>
        </p:nvSpPr>
        <p:spPr>
          <a:xfrm>
            <a:off x="188807" y="836711"/>
            <a:ext cx="4608513" cy="46166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sz="2400" b="1" dirty="0" smtClean="0">
                <a:solidFill>
                  <a:schemeClr val="accent6">
                    <a:lumMod val="75000"/>
                  </a:schemeClr>
                </a:solidFill>
                <a:latin typeface="Arial" panose="020B0604020202020204" pitchFamily="34" charset="0"/>
                <a:cs typeface="Arial" panose="020B0604020202020204" pitchFamily="34" charset="0"/>
              </a:rPr>
              <a:t>TEXTOS COMPLEMENTARIOS</a:t>
            </a:r>
            <a:endParaRPr lang="es-ES" sz="24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811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6315"/>
            <a:ext cx="5660324" cy="7386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b="1" dirty="0" smtClean="0"/>
              <a:t>ALGUNAS  </a:t>
            </a:r>
            <a:r>
              <a:rPr lang="es-ES" sz="2400" b="1" i="1" dirty="0" smtClean="0">
                <a:solidFill>
                  <a:srgbClr val="7030A0"/>
                </a:solidFill>
              </a:rPr>
              <a:t>ACLARACIONES</a:t>
            </a:r>
            <a:r>
              <a:rPr lang="es-ES" b="1" dirty="0" smtClean="0"/>
              <a:t>  CLAVES </a:t>
            </a:r>
          </a:p>
          <a:p>
            <a:r>
              <a:rPr lang="es-ES" b="1" dirty="0" smtClean="0"/>
              <a:t>QUE NOS PUEDEN  AYUDAR  A  EMPEZAR  A  ENTENDER</a:t>
            </a:r>
            <a:endParaRPr lang="es-ES" b="1" dirty="0"/>
          </a:p>
        </p:txBody>
      </p:sp>
      <p:sp>
        <p:nvSpPr>
          <p:cNvPr id="3" name="2 CuadroTexto"/>
          <p:cNvSpPr txBox="1"/>
          <p:nvPr/>
        </p:nvSpPr>
        <p:spPr>
          <a:xfrm>
            <a:off x="651786" y="754840"/>
            <a:ext cx="8492213" cy="609397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marL="457200" indent="-457200">
              <a:lnSpc>
                <a:spcPct val="150000"/>
              </a:lnSpc>
              <a:buFont typeface="+mj-lt"/>
              <a:buAutoNum type="arabicPeriod"/>
            </a:pPr>
            <a:r>
              <a:rPr lang="es-ES" sz="2000" b="1" dirty="0"/>
              <a:t>El mito de los orígenes en cualquier movimiento social</a:t>
            </a:r>
          </a:p>
          <a:p>
            <a:pPr marL="457200" indent="-457200">
              <a:lnSpc>
                <a:spcPct val="150000"/>
              </a:lnSpc>
              <a:buFont typeface="+mj-lt"/>
              <a:buAutoNum type="arabicPeriod"/>
            </a:pPr>
            <a:r>
              <a:rPr lang="es-ES" sz="2000" b="1" dirty="0"/>
              <a:t>Base científica e </a:t>
            </a:r>
            <a:r>
              <a:rPr lang="es-ES" sz="2000" b="1" dirty="0" smtClean="0"/>
              <a:t>interdisciplinariedad</a:t>
            </a:r>
            <a:endParaRPr lang="es-ES" sz="2000" b="1" dirty="0"/>
          </a:p>
          <a:p>
            <a:pPr marL="457200" indent="-457200">
              <a:buFont typeface="+mj-lt"/>
              <a:buAutoNum type="arabicPeriod"/>
            </a:pPr>
            <a:r>
              <a:rPr lang="es-ES" sz="2000" b="1" dirty="0" smtClean="0"/>
              <a:t>El </a:t>
            </a:r>
            <a:r>
              <a:rPr lang="es-ES" sz="2000" b="1" dirty="0"/>
              <a:t>asunto de los presupuestos que solemos tener al estudiar el </a:t>
            </a:r>
            <a:r>
              <a:rPr lang="es-ES" sz="2000" b="1" dirty="0" smtClean="0"/>
              <a:t>pasado</a:t>
            </a:r>
          </a:p>
          <a:p>
            <a:pPr marL="457200" indent="-457200">
              <a:lnSpc>
                <a:spcPct val="150000"/>
              </a:lnSpc>
              <a:buFont typeface="+mj-lt"/>
              <a:buAutoNum type="arabicPeriod"/>
            </a:pPr>
            <a:r>
              <a:rPr lang="es-ES" sz="2000" b="1" dirty="0" smtClean="0"/>
              <a:t>Límites temporales de los orígenes del Cristianismo </a:t>
            </a:r>
          </a:p>
          <a:p>
            <a:pPr marL="457200" indent="-457200">
              <a:buFont typeface="+mj-lt"/>
              <a:buAutoNum type="arabicPeriod"/>
            </a:pPr>
            <a:r>
              <a:rPr lang="es-ES" sz="2000" b="1" dirty="0" smtClean="0"/>
              <a:t>Asunto de las generaciones de los seguidores de Jesús</a:t>
            </a:r>
          </a:p>
          <a:p>
            <a:pPr marL="457200" indent="-457200">
              <a:lnSpc>
                <a:spcPct val="150000"/>
              </a:lnSpc>
              <a:buFont typeface="+mj-lt"/>
              <a:buAutoNum type="arabicPeriod"/>
            </a:pPr>
            <a:r>
              <a:rPr lang="es-ES" sz="2000" b="1" dirty="0" smtClean="0"/>
              <a:t>Límites geográficos de los orígenes del Cristianismo</a:t>
            </a:r>
          </a:p>
          <a:p>
            <a:pPr marL="457200" indent="-457200">
              <a:buFont typeface="+mj-lt"/>
              <a:buAutoNum type="arabicPeriod"/>
            </a:pPr>
            <a:r>
              <a:rPr lang="es-ES" sz="2000" b="1" dirty="0" smtClean="0"/>
              <a:t>Conceptos claves : movimiento, secta, denominación, culto, iglesia</a:t>
            </a:r>
          </a:p>
          <a:p>
            <a:pPr marL="457200" indent="-457200">
              <a:lnSpc>
                <a:spcPct val="150000"/>
              </a:lnSpc>
              <a:buFont typeface="+mj-lt"/>
              <a:buAutoNum type="arabicPeriod"/>
            </a:pPr>
            <a:r>
              <a:rPr lang="es-ES" sz="2000" b="1" dirty="0" smtClean="0"/>
              <a:t>Factores claves en el desarrollo del Cristianismo primero</a:t>
            </a:r>
          </a:p>
          <a:p>
            <a:pPr marL="457200" indent="-457200">
              <a:lnSpc>
                <a:spcPct val="150000"/>
              </a:lnSpc>
              <a:buFont typeface="+mj-lt"/>
              <a:buAutoNum type="arabicPeriod"/>
            </a:pPr>
            <a:r>
              <a:rPr lang="es-ES" sz="2000" b="1" dirty="0" smtClean="0"/>
              <a:t>Reacciones del pueblo judío ante la situación sociopolítica</a:t>
            </a:r>
          </a:p>
          <a:p>
            <a:pPr marL="457200" indent="-457200">
              <a:lnSpc>
                <a:spcPct val="150000"/>
              </a:lnSpc>
              <a:buFont typeface="+mj-lt"/>
              <a:buAutoNum type="arabicPeriod"/>
            </a:pPr>
            <a:r>
              <a:rPr lang="es-ES" sz="2000" b="1" dirty="0" smtClean="0"/>
              <a:t>Literatura cristiana primitiva</a:t>
            </a:r>
          </a:p>
          <a:p>
            <a:pPr marL="457200" indent="-457200">
              <a:lnSpc>
                <a:spcPct val="150000"/>
              </a:lnSpc>
              <a:buFont typeface="+mj-lt"/>
              <a:buAutoNum type="arabicPeriod"/>
            </a:pPr>
            <a:r>
              <a:rPr lang="es-ES" sz="2000" b="1" dirty="0" smtClean="0"/>
              <a:t>Datación de los textos del N.T.</a:t>
            </a:r>
          </a:p>
          <a:p>
            <a:pPr marL="457200" indent="-457200">
              <a:lnSpc>
                <a:spcPct val="150000"/>
              </a:lnSpc>
              <a:buFont typeface="+mj-lt"/>
              <a:buAutoNum type="arabicPeriod"/>
            </a:pPr>
            <a:r>
              <a:rPr lang="es-ES" sz="2000" b="1" dirty="0" smtClean="0"/>
              <a:t>Datación de las copias del N.T. que se conservan</a:t>
            </a:r>
          </a:p>
          <a:p>
            <a:pPr marL="457200" indent="-457200">
              <a:lnSpc>
                <a:spcPct val="150000"/>
              </a:lnSpc>
              <a:buFont typeface="+mj-lt"/>
              <a:buAutoNum type="arabicPeriod"/>
            </a:pPr>
            <a:r>
              <a:rPr lang="es-ES" sz="2000" b="1" dirty="0" smtClean="0"/>
              <a:t>Historicidad de la Revelación </a:t>
            </a:r>
            <a:endParaRPr lang="es-ES" sz="2000" b="1" dirty="0" smtClean="0"/>
          </a:p>
          <a:p>
            <a:pPr marL="457200" indent="-457200">
              <a:lnSpc>
                <a:spcPct val="150000"/>
              </a:lnSpc>
              <a:buFont typeface="+mj-lt"/>
              <a:buAutoNum type="arabicPeriod"/>
            </a:pPr>
            <a:r>
              <a:rPr lang="es-ES" sz="2000" b="1" dirty="0" smtClean="0"/>
              <a:t>Para afinar un poco en los análisis históricos</a:t>
            </a:r>
            <a:endParaRPr lang="es-ES" sz="2000" b="1" dirty="0" smtClean="0"/>
          </a:p>
        </p:txBody>
      </p:sp>
    </p:spTree>
    <p:extLst>
      <p:ext uri="{BB962C8B-B14F-4D97-AF65-F5344CB8AC3E}">
        <p14:creationId xmlns:p14="http://schemas.microsoft.com/office/powerpoint/2010/main" val="718835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668548" y="58800"/>
            <a:ext cx="360040"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b="1" dirty="0" smtClean="0">
                <a:solidFill>
                  <a:schemeClr val="accent6">
                    <a:lumMod val="75000"/>
                  </a:schemeClr>
                </a:solidFill>
              </a:rPr>
              <a:t>1</a:t>
            </a:r>
            <a:endParaRPr lang="es-ES" b="1" dirty="0">
              <a:solidFill>
                <a:schemeClr val="accent6">
                  <a:lumMod val="75000"/>
                </a:schemeClr>
              </a:solidFill>
            </a:endParaRPr>
          </a:p>
        </p:txBody>
      </p:sp>
      <p:sp>
        <p:nvSpPr>
          <p:cNvPr id="5" name="4 CuadroTexto"/>
          <p:cNvSpPr txBox="1"/>
          <p:nvPr/>
        </p:nvSpPr>
        <p:spPr>
          <a:xfrm>
            <a:off x="577646" y="82596"/>
            <a:ext cx="4066362" cy="461665"/>
          </a:xfrm>
          <a:prstGeom prst="rect">
            <a:avLst/>
          </a:prstGeom>
          <a:noFill/>
        </p:spPr>
        <p:txBody>
          <a:bodyPr wrap="square" rtlCol="0">
            <a:spAutoFit/>
          </a:bodyPr>
          <a:lstStyle/>
          <a:p>
            <a:r>
              <a:rPr lang="es-ES" sz="2400" b="1" dirty="0" smtClean="0">
                <a:solidFill>
                  <a:schemeClr val="accent6">
                    <a:lumMod val="75000"/>
                  </a:schemeClr>
                </a:solidFill>
              </a:rPr>
              <a:t>EL MITO DE LOS ORÍGENES</a:t>
            </a:r>
            <a:endParaRPr lang="es-ES" sz="2400" b="1" dirty="0">
              <a:solidFill>
                <a:schemeClr val="accent6">
                  <a:lumMod val="75000"/>
                </a:schemeClr>
              </a:solidFill>
            </a:endParaRPr>
          </a:p>
        </p:txBody>
      </p:sp>
      <p:sp>
        <p:nvSpPr>
          <p:cNvPr id="6" name="5 CuadroTexto"/>
          <p:cNvSpPr txBox="1"/>
          <p:nvPr/>
        </p:nvSpPr>
        <p:spPr>
          <a:xfrm>
            <a:off x="7776976" y="6329858"/>
            <a:ext cx="1247119" cy="369332"/>
          </a:xfrm>
          <a:prstGeom prst="rect">
            <a:avLst/>
          </a:prstGeom>
          <a:noFill/>
        </p:spPr>
        <p:txBody>
          <a:bodyPr wrap="square" rtlCol="0">
            <a:spAutoFit/>
          </a:bodyPr>
          <a:lstStyle/>
          <a:p>
            <a:r>
              <a:rPr lang="es-ES" dirty="0" smtClean="0"/>
              <a:t>(A 1,11)</a:t>
            </a:r>
            <a:endParaRPr lang="es-ES" dirty="0"/>
          </a:p>
        </p:txBody>
      </p:sp>
      <p:sp>
        <p:nvSpPr>
          <p:cNvPr id="7" name="6 CuadroTexto"/>
          <p:cNvSpPr txBox="1"/>
          <p:nvPr/>
        </p:nvSpPr>
        <p:spPr>
          <a:xfrm>
            <a:off x="641284" y="653589"/>
            <a:ext cx="6162964" cy="646331"/>
          </a:xfrm>
          <a:prstGeom prst="rect">
            <a:avLst/>
          </a:prstGeom>
          <a:gradFill>
            <a:gsLst>
              <a:gs pos="0">
                <a:srgbClr val="DD9FE9"/>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dirty="0" smtClean="0"/>
              <a:t>Cualquier movimiento social tiende a idealizar sus orígenes, </a:t>
            </a:r>
          </a:p>
          <a:p>
            <a:r>
              <a:rPr lang="es-ES" dirty="0" smtClean="0"/>
              <a:t>creando así EL MITO DE LOS ORÍGENES. </a:t>
            </a:r>
            <a:endParaRPr lang="es-ES" dirty="0"/>
          </a:p>
        </p:txBody>
      </p:sp>
      <p:sp>
        <p:nvSpPr>
          <p:cNvPr id="8" name="7 CuadroTexto"/>
          <p:cNvSpPr txBox="1"/>
          <p:nvPr/>
        </p:nvSpPr>
        <p:spPr>
          <a:xfrm>
            <a:off x="842582" y="1848204"/>
            <a:ext cx="6165426" cy="923330"/>
          </a:xfrm>
          <a:prstGeom prst="rect">
            <a:avLst/>
          </a:prstGeom>
          <a:noFill/>
        </p:spPr>
        <p:txBody>
          <a:bodyPr wrap="square" rtlCol="0">
            <a:spAutoFit/>
          </a:bodyPr>
          <a:lstStyle/>
          <a:p>
            <a:r>
              <a:rPr lang="es-ES" dirty="0" smtClean="0"/>
              <a:t>Ejemplo: los nacionalismos suelen representar una  época </a:t>
            </a:r>
          </a:p>
          <a:p>
            <a:r>
              <a:rPr lang="es-ES" dirty="0" smtClean="0"/>
              <a:t>gloriosa en el pasado corrompida por influjos externos y a</a:t>
            </a:r>
          </a:p>
          <a:p>
            <a:r>
              <a:rPr lang="es-ES" dirty="0" smtClean="0"/>
              <a:t>la que sueñan con volver.</a:t>
            </a:r>
            <a:endParaRPr lang="es-ES" dirty="0"/>
          </a:p>
        </p:txBody>
      </p:sp>
      <p:sp>
        <p:nvSpPr>
          <p:cNvPr id="9" name="8 CuadroTexto"/>
          <p:cNvSpPr txBox="1"/>
          <p:nvPr/>
        </p:nvSpPr>
        <p:spPr>
          <a:xfrm>
            <a:off x="388131" y="1299920"/>
            <a:ext cx="6920173" cy="646331"/>
          </a:xfrm>
          <a:prstGeom prst="rect">
            <a:avLst/>
          </a:prstGeom>
          <a:noFill/>
        </p:spPr>
        <p:txBody>
          <a:bodyPr wrap="square" rtlCol="0">
            <a:spAutoFit/>
          </a:bodyPr>
          <a:lstStyle/>
          <a:p>
            <a:r>
              <a:rPr lang="es-ES" dirty="0"/>
              <a:t> </a:t>
            </a:r>
            <a:r>
              <a:rPr lang="es-ES" dirty="0" smtClean="0"/>
              <a:t>Es CLAVE para configurar la identidad del GRUPO y de cada </a:t>
            </a:r>
          </a:p>
          <a:p>
            <a:r>
              <a:rPr lang="es-ES" dirty="0" smtClean="0"/>
              <a:t>MIEMBRO. “Nuestro futuro es recuperar ese pasado idealizado.”</a:t>
            </a:r>
            <a:endParaRPr lang="es-ES" dirty="0"/>
          </a:p>
        </p:txBody>
      </p:sp>
      <p:sp>
        <p:nvSpPr>
          <p:cNvPr id="10" name="9 CuadroTexto"/>
          <p:cNvSpPr txBox="1"/>
          <p:nvPr/>
        </p:nvSpPr>
        <p:spPr>
          <a:xfrm>
            <a:off x="531584" y="2791073"/>
            <a:ext cx="6447857" cy="369332"/>
          </a:xfrm>
          <a:prstGeom prst="rect">
            <a:avLst/>
          </a:prstGeom>
          <a:gradFill>
            <a:gsLst>
              <a:gs pos="0">
                <a:srgbClr val="DD9FE9"/>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b="1" dirty="0" smtClean="0">
                <a:solidFill>
                  <a:schemeClr val="accent6">
                    <a:lumMod val="75000"/>
                  </a:schemeClr>
                </a:solidFill>
              </a:rPr>
              <a:t>TAMBIÉN  existe el MITO DE LOS ORÍGENES DEL CRISTIANISMO</a:t>
            </a:r>
            <a:endParaRPr lang="es-ES" b="1" dirty="0">
              <a:solidFill>
                <a:schemeClr val="accent6">
                  <a:lumMod val="75000"/>
                </a:schemeClr>
              </a:solidFill>
            </a:endParaRPr>
          </a:p>
        </p:txBody>
      </p:sp>
      <p:sp>
        <p:nvSpPr>
          <p:cNvPr id="11" name="10 CuadroTexto"/>
          <p:cNvSpPr txBox="1"/>
          <p:nvPr/>
        </p:nvSpPr>
        <p:spPr>
          <a:xfrm>
            <a:off x="1631802" y="3068960"/>
            <a:ext cx="6984776" cy="646331"/>
          </a:xfrm>
          <a:prstGeom prst="rect">
            <a:avLst/>
          </a:prstGeom>
          <a:noFill/>
        </p:spPr>
        <p:txBody>
          <a:bodyPr wrap="square" rtlCol="0">
            <a:spAutoFit/>
          </a:bodyPr>
          <a:lstStyle/>
          <a:p>
            <a:r>
              <a:rPr lang="es-ES" dirty="0" smtClean="0"/>
              <a:t>Reflejado, por ejemplo, en el libro de los </a:t>
            </a:r>
            <a:r>
              <a:rPr lang="es-ES" i="1" dirty="0" smtClean="0"/>
              <a:t>Hechos de los Apóstoles</a:t>
            </a:r>
            <a:r>
              <a:rPr lang="es-ES" dirty="0" smtClean="0"/>
              <a:t>, en la </a:t>
            </a:r>
            <a:r>
              <a:rPr lang="es-ES" i="1" dirty="0" smtClean="0"/>
              <a:t>Historia de la Iglesia</a:t>
            </a:r>
            <a:r>
              <a:rPr lang="es-ES" dirty="0" smtClean="0"/>
              <a:t> de Eusebio de </a:t>
            </a:r>
            <a:r>
              <a:rPr lang="es-ES" dirty="0" err="1" smtClean="0"/>
              <a:t>Cesarea</a:t>
            </a:r>
            <a:r>
              <a:rPr lang="es-ES" dirty="0" smtClean="0"/>
              <a:t>…</a:t>
            </a:r>
            <a:endParaRPr lang="es-ES" dirty="0"/>
          </a:p>
        </p:txBody>
      </p:sp>
      <p:sp>
        <p:nvSpPr>
          <p:cNvPr id="12" name="11 CuadroTexto"/>
          <p:cNvSpPr txBox="1"/>
          <p:nvPr/>
        </p:nvSpPr>
        <p:spPr>
          <a:xfrm>
            <a:off x="424173" y="3715291"/>
            <a:ext cx="8192405" cy="923330"/>
          </a:xfrm>
          <a:prstGeom prst="rect">
            <a:avLst/>
          </a:prstGeom>
          <a:noFill/>
        </p:spPr>
        <p:txBody>
          <a:bodyPr wrap="square" rtlCol="0">
            <a:spAutoFit/>
          </a:bodyPr>
          <a:lstStyle/>
          <a:p>
            <a:r>
              <a:rPr lang="es-ES" dirty="0" smtClean="0"/>
              <a:t>Este mito está muy arraigado en la </a:t>
            </a:r>
            <a:r>
              <a:rPr lang="es-ES" b="1" i="1" dirty="0" smtClean="0">
                <a:solidFill>
                  <a:schemeClr val="accent6">
                    <a:lumMod val="50000"/>
                  </a:schemeClr>
                </a:solidFill>
              </a:rPr>
              <a:t>creencia popular</a:t>
            </a:r>
            <a:r>
              <a:rPr lang="es-ES" b="1" dirty="0" smtClean="0">
                <a:solidFill>
                  <a:schemeClr val="accent6">
                    <a:lumMod val="50000"/>
                  </a:schemeClr>
                </a:solidFill>
              </a:rPr>
              <a:t> </a:t>
            </a:r>
            <a:r>
              <a:rPr lang="es-ES" dirty="0" smtClean="0"/>
              <a:t>de que existía una Iglesia pura y radical en los orígenes y que con Constantino se rompió ese estilo y aceptó adaptarse  al mundo y someterse interesadamente a la autoridad imperial</a:t>
            </a:r>
            <a:endParaRPr lang="es-ES" dirty="0"/>
          </a:p>
        </p:txBody>
      </p:sp>
      <p:sp>
        <p:nvSpPr>
          <p:cNvPr id="13" name="12 CuadroTexto"/>
          <p:cNvSpPr txBox="1"/>
          <p:nvPr/>
        </p:nvSpPr>
        <p:spPr>
          <a:xfrm>
            <a:off x="388131" y="4799389"/>
            <a:ext cx="2952327" cy="1200329"/>
          </a:xfrm>
          <a:prstGeom prst="rect">
            <a:avLst/>
          </a:prstGeom>
          <a:noFill/>
        </p:spPr>
        <p:txBody>
          <a:bodyPr wrap="square" rtlCol="0">
            <a:spAutoFit/>
          </a:bodyPr>
          <a:lstStyle/>
          <a:p>
            <a:r>
              <a:rPr lang="es-ES" dirty="0" smtClean="0"/>
              <a:t>   Según Aguirre y otros </a:t>
            </a:r>
          </a:p>
          <a:p>
            <a:r>
              <a:rPr lang="es-ES" b="1" dirty="0" smtClean="0">
                <a:solidFill>
                  <a:schemeClr val="accent6">
                    <a:lumMod val="75000"/>
                  </a:schemeClr>
                </a:solidFill>
              </a:rPr>
              <a:t>  Es una simplificación</a:t>
            </a:r>
          </a:p>
          <a:p>
            <a:r>
              <a:rPr lang="es-ES" b="1" dirty="0">
                <a:solidFill>
                  <a:schemeClr val="accent6">
                    <a:lumMod val="75000"/>
                  </a:schemeClr>
                </a:solidFill>
              </a:rPr>
              <a:t>q</a:t>
            </a:r>
            <a:r>
              <a:rPr lang="es-ES" b="1" dirty="0" smtClean="0">
                <a:solidFill>
                  <a:schemeClr val="accent6">
                    <a:lumMod val="75000"/>
                  </a:schemeClr>
                </a:solidFill>
              </a:rPr>
              <a:t>ue falsifica la realidad histórica y puede llevar a</a:t>
            </a:r>
            <a:endParaRPr lang="es-ES" b="1" dirty="0">
              <a:solidFill>
                <a:schemeClr val="accent6">
                  <a:lumMod val="75000"/>
                </a:schemeClr>
              </a:solidFill>
            </a:endParaRPr>
          </a:p>
        </p:txBody>
      </p:sp>
      <p:sp>
        <p:nvSpPr>
          <p:cNvPr id="14" name="13 CuadroTexto"/>
          <p:cNvSpPr txBox="1"/>
          <p:nvPr/>
        </p:nvSpPr>
        <p:spPr>
          <a:xfrm>
            <a:off x="3630270" y="4601185"/>
            <a:ext cx="5024053" cy="923330"/>
          </a:xfrm>
          <a:prstGeom prst="rect">
            <a:avLst/>
          </a:prstGeom>
          <a:noFill/>
        </p:spPr>
        <p:txBody>
          <a:bodyPr wrap="square" rtlCol="0">
            <a:spAutoFit/>
          </a:bodyPr>
          <a:lstStyle/>
          <a:p>
            <a:r>
              <a:rPr lang="es-ES" dirty="0" smtClean="0"/>
              <a:t>Voluntarismo imposible: querer volver a como éramos en los orígenes &gt;&gt;&gt; </a:t>
            </a:r>
            <a:r>
              <a:rPr lang="es-ES" b="1" dirty="0" smtClean="0">
                <a:solidFill>
                  <a:schemeClr val="accent6">
                    <a:lumMod val="75000"/>
                  </a:schemeClr>
                </a:solidFill>
              </a:rPr>
              <a:t>FRUSTRACIÓN &gt;&gt;&gt; RESIGNACIÓN FATALISTA</a:t>
            </a:r>
            <a:endParaRPr lang="es-ES" b="1" dirty="0">
              <a:solidFill>
                <a:schemeClr val="accent6">
                  <a:lumMod val="75000"/>
                </a:schemeClr>
              </a:solidFill>
            </a:endParaRPr>
          </a:p>
        </p:txBody>
      </p:sp>
      <p:sp>
        <p:nvSpPr>
          <p:cNvPr id="15" name="14 CuadroTexto"/>
          <p:cNvSpPr txBox="1"/>
          <p:nvPr/>
        </p:nvSpPr>
        <p:spPr>
          <a:xfrm>
            <a:off x="4104756" y="5457934"/>
            <a:ext cx="4824536" cy="646331"/>
          </a:xfrm>
          <a:prstGeom prst="rect">
            <a:avLst/>
          </a:prstGeom>
          <a:noFill/>
        </p:spPr>
        <p:txBody>
          <a:bodyPr wrap="square" rtlCol="0">
            <a:spAutoFit/>
          </a:bodyPr>
          <a:lstStyle/>
          <a:p>
            <a:r>
              <a:rPr lang="es-ES" dirty="0" smtClean="0"/>
              <a:t>Crítica negativa de la realidad eclesial actual &gt;&gt;&gt;</a:t>
            </a:r>
            <a:r>
              <a:rPr lang="es-ES" b="1" dirty="0" smtClean="0">
                <a:solidFill>
                  <a:schemeClr val="accent6">
                    <a:lumMod val="75000"/>
                  </a:schemeClr>
                </a:solidFill>
              </a:rPr>
              <a:t>AGRESIVIDAD</a:t>
            </a:r>
            <a:r>
              <a:rPr lang="es-ES" dirty="0" smtClean="0"/>
              <a:t> contra la institución</a:t>
            </a:r>
            <a:endParaRPr lang="es-ES" dirty="0"/>
          </a:p>
        </p:txBody>
      </p:sp>
      <p:sp>
        <p:nvSpPr>
          <p:cNvPr id="16" name="15 Flecha derecha"/>
          <p:cNvSpPr/>
          <p:nvPr/>
        </p:nvSpPr>
        <p:spPr>
          <a:xfrm rot="20043483">
            <a:off x="3059832" y="5128413"/>
            <a:ext cx="504056" cy="2309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Flecha derecha"/>
          <p:cNvSpPr/>
          <p:nvPr/>
        </p:nvSpPr>
        <p:spPr>
          <a:xfrm rot="192760">
            <a:off x="3304211" y="5552612"/>
            <a:ext cx="698437" cy="2199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CuadroTexto"/>
          <p:cNvSpPr txBox="1"/>
          <p:nvPr/>
        </p:nvSpPr>
        <p:spPr>
          <a:xfrm>
            <a:off x="954117" y="6166740"/>
            <a:ext cx="5850131"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s-ES" b="1" dirty="0" smtClean="0">
                <a:solidFill>
                  <a:schemeClr val="accent6">
                    <a:lumMod val="75000"/>
                  </a:schemeClr>
                </a:solidFill>
              </a:rPr>
              <a:t>NECESIDAD DE UN ESTUDIO CRÍTICO DE LOS ORÍGENES </a:t>
            </a:r>
          </a:p>
          <a:p>
            <a:pPr algn="ctr"/>
            <a:r>
              <a:rPr lang="es-ES" b="1" dirty="0" smtClean="0">
                <a:solidFill>
                  <a:schemeClr val="accent6">
                    <a:lumMod val="75000"/>
                  </a:schemeClr>
                </a:solidFill>
              </a:rPr>
              <a:t>DEL CRISTIANISMO Y DE SU EVOLUCIÓN</a:t>
            </a:r>
            <a:endParaRPr lang="es-ES" b="1" dirty="0">
              <a:solidFill>
                <a:schemeClr val="accent6">
                  <a:lumMod val="75000"/>
                </a:schemeClr>
              </a:solidFill>
            </a:endParaRPr>
          </a:p>
        </p:txBody>
      </p:sp>
      <p:sp>
        <p:nvSpPr>
          <p:cNvPr id="19" name="18 Flecha doblada hacia arriba"/>
          <p:cNvSpPr/>
          <p:nvPr/>
        </p:nvSpPr>
        <p:spPr>
          <a:xfrm rot="5400000">
            <a:off x="-2520615" y="3382350"/>
            <a:ext cx="5860934" cy="40341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CuadroTexto"/>
          <p:cNvSpPr txBox="1"/>
          <p:nvPr/>
        </p:nvSpPr>
        <p:spPr>
          <a:xfrm>
            <a:off x="7141885" y="2467907"/>
            <a:ext cx="1886703" cy="646331"/>
          </a:xfrm>
          <a:prstGeom prst="rect">
            <a:avLst/>
          </a:prstGeom>
          <a:solidFill>
            <a:srgbClr val="AEC6D2"/>
          </a:solidFill>
        </p:spPr>
        <p:txBody>
          <a:bodyPr wrap="square" rtlCol="0">
            <a:spAutoFit/>
          </a:bodyPr>
          <a:lstStyle/>
          <a:p>
            <a:r>
              <a:rPr lang="es-ES" dirty="0" smtClean="0"/>
              <a:t>¡Qué tiempos…</a:t>
            </a:r>
          </a:p>
          <a:p>
            <a:r>
              <a:rPr lang="es-ES" dirty="0"/>
              <a:t> </a:t>
            </a:r>
            <a:r>
              <a:rPr lang="es-ES" dirty="0" smtClean="0"/>
              <a:t>         aquellos!</a:t>
            </a:r>
            <a:endParaRPr lang="es-ES" dirty="0"/>
          </a:p>
        </p:txBody>
      </p:sp>
      <p:sp>
        <p:nvSpPr>
          <p:cNvPr id="2" name="1 CuadroTexto"/>
          <p:cNvSpPr txBox="1"/>
          <p:nvPr/>
        </p:nvSpPr>
        <p:spPr>
          <a:xfrm>
            <a:off x="6979441" y="546097"/>
            <a:ext cx="2044654" cy="1754326"/>
          </a:xfrm>
          <a:prstGeom prst="rect">
            <a:avLst/>
          </a:prstGeom>
          <a:gradFill>
            <a:gsLst>
              <a:gs pos="0">
                <a:srgbClr val="00B0F0"/>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dirty="0" smtClean="0"/>
              <a:t>“…cómo</a:t>
            </a:r>
            <a:r>
              <a:rPr lang="es-ES" dirty="0"/>
              <a:t>, a nuestro </a:t>
            </a:r>
            <a:r>
              <a:rPr lang="es-ES" dirty="0" smtClean="0"/>
              <a:t>parecer</a:t>
            </a:r>
            <a:r>
              <a:rPr lang="es-ES" dirty="0"/>
              <a:t>,</a:t>
            </a:r>
            <a:r>
              <a:rPr lang="es-ES" dirty="0"/>
              <a:t/>
            </a:r>
            <a:br>
              <a:rPr lang="es-ES" dirty="0"/>
            </a:br>
            <a:r>
              <a:rPr lang="es-ES" dirty="0" smtClean="0"/>
              <a:t>cualquiera </a:t>
            </a:r>
            <a:r>
              <a:rPr lang="es-ES" dirty="0"/>
              <a:t>tiempo </a:t>
            </a:r>
            <a:r>
              <a:rPr lang="es-ES" dirty="0" smtClean="0"/>
              <a:t>pasado</a:t>
            </a:r>
            <a:r>
              <a:rPr lang="es-ES" dirty="0"/>
              <a:t/>
            </a:r>
            <a:br>
              <a:rPr lang="es-ES" dirty="0"/>
            </a:br>
            <a:r>
              <a:rPr lang="es-ES" dirty="0"/>
              <a:t>fue mejor</a:t>
            </a:r>
            <a:r>
              <a:rPr lang="es-ES" dirty="0" smtClean="0"/>
              <a:t>.”</a:t>
            </a:r>
          </a:p>
          <a:p>
            <a:r>
              <a:rPr lang="es-ES" dirty="0" smtClean="0"/>
              <a:t>Jorge Manrique</a:t>
            </a:r>
            <a:endParaRPr lang="es-ES" dirty="0"/>
          </a:p>
        </p:txBody>
      </p:sp>
    </p:spTree>
    <p:extLst>
      <p:ext uri="{BB962C8B-B14F-4D97-AF65-F5344CB8AC3E}">
        <p14:creationId xmlns:p14="http://schemas.microsoft.com/office/powerpoint/2010/main" val="1607621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87524" y="148007"/>
            <a:ext cx="7128792" cy="400110"/>
          </a:xfrm>
          <a:prstGeom prst="rect">
            <a:avLst/>
          </a:prstGeom>
          <a:noFill/>
        </p:spPr>
        <p:txBody>
          <a:bodyPr wrap="square" rtlCol="0">
            <a:spAutoFit/>
          </a:bodyPr>
          <a:lstStyle/>
          <a:p>
            <a:r>
              <a:rPr lang="es-ES" sz="2000" b="1" dirty="0" smtClean="0">
                <a:solidFill>
                  <a:schemeClr val="accent6">
                    <a:lumMod val="75000"/>
                  </a:schemeClr>
                </a:solidFill>
              </a:rPr>
              <a:t>BASE CIENTÍFICA E INTERDISCIPLINARIEDAD</a:t>
            </a:r>
            <a:endParaRPr lang="es-ES" sz="2000" b="1" dirty="0">
              <a:solidFill>
                <a:schemeClr val="accent6">
                  <a:lumMod val="75000"/>
                </a:schemeClr>
              </a:solidFill>
            </a:endParaRPr>
          </a:p>
        </p:txBody>
      </p:sp>
      <p:sp>
        <p:nvSpPr>
          <p:cNvPr id="5" name="4 CuadroTexto"/>
          <p:cNvSpPr txBox="1"/>
          <p:nvPr/>
        </p:nvSpPr>
        <p:spPr>
          <a:xfrm>
            <a:off x="2973075" y="901012"/>
            <a:ext cx="480405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dirty="0" smtClean="0"/>
              <a:t>NO ES APOLOGÉTICA: defender el Cristianismo</a:t>
            </a:r>
            <a:endParaRPr lang="es-ES" dirty="0"/>
          </a:p>
        </p:txBody>
      </p:sp>
      <p:sp>
        <p:nvSpPr>
          <p:cNvPr id="6" name="5 CuadroTexto"/>
          <p:cNvSpPr txBox="1"/>
          <p:nvPr/>
        </p:nvSpPr>
        <p:spPr>
          <a:xfrm>
            <a:off x="3287236" y="1349915"/>
            <a:ext cx="5027808"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dirty="0" smtClean="0"/>
              <a:t>NI DESLEGITIMADORA: atacar el Cristianismo acusándolo de ser un gran fraude </a:t>
            </a:r>
            <a:endParaRPr lang="es-ES" dirty="0"/>
          </a:p>
        </p:txBody>
      </p:sp>
      <p:sp>
        <p:nvSpPr>
          <p:cNvPr id="7" name="6 CuadroTexto"/>
          <p:cNvSpPr txBox="1"/>
          <p:nvPr/>
        </p:nvSpPr>
        <p:spPr>
          <a:xfrm>
            <a:off x="7812360" y="6309320"/>
            <a:ext cx="982349" cy="369332"/>
          </a:xfrm>
          <a:prstGeom prst="rect">
            <a:avLst/>
          </a:prstGeom>
          <a:noFill/>
        </p:spPr>
        <p:txBody>
          <a:bodyPr wrap="square" rtlCol="0">
            <a:spAutoFit/>
          </a:bodyPr>
          <a:lstStyle/>
          <a:p>
            <a:r>
              <a:rPr lang="es-ES" dirty="0" smtClean="0"/>
              <a:t> </a:t>
            </a:r>
            <a:r>
              <a:rPr lang="es-ES" b="1" dirty="0" smtClean="0"/>
              <a:t>A1, 10</a:t>
            </a:r>
            <a:endParaRPr lang="es-ES" b="1" dirty="0"/>
          </a:p>
        </p:txBody>
      </p:sp>
      <p:sp>
        <p:nvSpPr>
          <p:cNvPr id="8" name="7 CuadroTexto"/>
          <p:cNvSpPr txBox="1"/>
          <p:nvPr/>
        </p:nvSpPr>
        <p:spPr>
          <a:xfrm>
            <a:off x="378404" y="5571185"/>
            <a:ext cx="8568952" cy="707886"/>
          </a:xfrm>
          <a:prstGeom prst="rect">
            <a:avLst/>
          </a:prstGeom>
          <a:noFill/>
        </p:spPr>
        <p:txBody>
          <a:bodyPr wrap="square" rtlCol="0">
            <a:spAutoFit/>
          </a:bodyPr>
          <a:lstStyle/>
          <a:p>
            <a:r>
              <a:rPr lang="es-ES" dirty="0" smtClean="0"/>
              <a:t>“</a:t>
            </a:r>
            <a:r>
              <a:rPr lang="es-ES" sz="2000" b="1" dirty="0" smtClean="0">
                <a:solidFill>
                  <a:schemeClr val="accent6">
                    <a:lumMod val="75000"/>
                  </a:schemeClr>
                </a:solidFill>
              </a:rPr>
              <a:t>El cristianismo primitivo es enormemente complejo y sería ilusorio describir su evolución de forma lineal y esquemática” (Aguirre 1, 11)</a:t>
            </a:r>
            <a:endParaRPr lang="es-ES" sz="2000" b="1" dirty="0">
              <a:solidFill>
                <a:schemeClr val="accent6">
                  <a:lumMod val="75000"/>
                </a:schemeClr>
              </a:solidFill>
            </a:endParaRPr>
          </a:p>
        </p:txBody>
      </p:sp>
      <p:sp>
        <p:nvSpPr>
          <p:cNvPr id="9" name="8 CuadroTexto"/>
          <p:cNvSpPr txBox="1"/>
          <p:nvPr/>
        </p:nvSpPr>
        <p:spPr>
          <a:xfrm>
            <a:off x="8457991" y="332656"/>
            <a:ext cx="432048"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s-ES" b="1" dirty="0" smtClean="0">
                <a:solidFill>
                  <a:schemeClr val="accent6">
                    <a:lumMod val="75000"/>
                  </a:schemeClr>
                </a:solidFill>
              </a:rPr>
              <a:t>2</a:t>
            </a:r>
            <a:endParaRPr lang="es-ES" b="1" dirty="0">
              <a:solidFill>
                <a:schemeClr val="accent6">
                  <a:lumMod val="75000"/>
                </a:schemeClr>
              </a:solidFill>
            </a:endParaRPr>
          </a:p>
        </p:txBody>
      </p:sp>
      <p:sp>
        <p:nvSpPr>
          <p:cNvPr id="10" name="9 CuadroTexto"/>
          <p:cNvSpPr txBox="1"/>
          <p:nvPr/>
        </p:nvSpPr>
        <p:spPr>
          <a:xfrm>
            <a:off x="348055" y="2996952"/>
            <a:ext cx="3863905" cy="40011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sz="2000" b="1" dirty="0" smtClean="0"/>
              <a:t>Enfoque </a:t>
            </a:r>
            <a:r>
              <a:rPr lang="es-ES" sz="2000" b="1" dirty="0" smtClean="0">
                <a:solidFill>
                  <a:srgbClr val="7030A0"/>
                </a:solidFill>
              </a:rPr>
              <a:t>INTERDISCIPLINAR</a:t>
            </a:r>
            <a:r>
              <a:rPr lang="es-ES" b="1" dirty="0" smtClean="0">
                <a:solidFill>
                  <a:srgbClr val="7030A0"/>
                </a:solidFill>
              </a:rPr>
              <a:t>:</a:t>
            </a:r>
            <a:endParaRPr lang="es-ES" b="1" dirty="0">
              <a:solidFill>
                <a:srgbClr val="7030A0"/>
              </a:solidFill>
            </a:endParaRPr>
          </a:p>
        </p:txBody>
      </p:sp>
      <p:sp>
        <p:nvSpPr>
          <p:cNvPr id="11" name="10 CuadroTexto"/>
          <p:cNvSpPr txBox="1"/>
          <p:nvPr/>
        </p:nvSpPr>
        <p:spPr>
          <a:xfrm>
            <a:off x="467543" y="3479979"/>
            <a:ext cx="3600401" cy="646331"/>
          </a:xfrm>
          <a:prstGeom prst="rect">
            <a:avLst/>
          </a:prstGeom>
          <a:noFill/>
        </p:spPr>
        <p:txBody>
          <a:bodyPr wrap="square" rtlCol="0">
            <a:spAutoFit/>
          </a:bodyPr>
          <a:lstStyle/>
          <a:p>
            <a:r>
              <a:rPr lang="es-ES" dirty="0" smtClean="0"/>
              <a:t>Para estudiar los </a:t>
            </a:r>
            <a:r>
              <a:rPr lang="es-ES" b="1" dirty="0" smtClean="0">
                <a:solidFill>
                  <a:srgbClr val="7030A0"/>
                </a:solidFill>
              </a:rPr>
              <a:t>TEXTOS</a:t>
            </a:r>
          </a:p>
          <a:p>
            <a:r>
              <a:rPr lang="es-ES" dirty="0"/>
              <a:t> </a:t>
            </a:r>
            <a:r>
              <a:rPr lang="es-ES" dirty="0" smtClean="0"/>
              <a:t>  &gt;&gt;&gt; ciencias del lenguaje</a:t>
            </a:r>
            <a:endParaRPr lang="es-ES" dirty="0"/>
          </a:p>
        </p:txBody>
      </p:sp>
      <p:sp>
        <p:nvSpPr>
          <p:cNvPr id="14" name="13 CuadroTexto"/>
          <p:cNvSpPr txBox="1"/>
          <p:nvPr/>
        </p:nvSpPr>
        <p:spPr>
          <a:xfrm>
            <a:off x="461839" y="4222884"/>
            <a:ext cx="8658092" cy="1200329"/>
          </a:xfrm>
          <a:prstGeom prst="rect">
            <a:avLst/>
          </a:prstGeom>
          <a:noFill/>
        </p:spPr>
        <p:txBody>
          <a:bodyPr wrap="square" rtlCol="0">
            <a:spAutoFit/>
          </a:bodyPr>
          <a:lstStyle/>
          <a:p>
            <a:r>
              <a:rPr lang="es-ES" dirty="0"/>
              <a:t>Para estudiar el </a:t>
            </a:r>
            <a:r>
              <a:rPr lang="es-ES" b="1" dirty="0">
                <a:solidFill>
                  <a:srgbClr val="7030A0"/>
                </a:solidFill>
              </a:rPr>
              <a:t>CONTEXTO</a:t>
            </a:r>
          </a:p>
          <a:p>
            <a:pPr lvl="1"/>
            <a:r>
              <a:rPr lang="es-ES" dirty="0"/>
              <a:t>&gt;&gt;&gt;&gt; historia</a:t>
            </a:r>
          </a:p>
          <a:p>
            <a:pPr lvl="1"/>
            <a:r>
              <a:rPr lang="es-ES" dirty="0"/>
              <a:t>&gt;&gt;&gt;&gt; arqueología</a:t>
            </a:r>
          </a:p>
          <a:p>
            <a:pPr lvl="1"/>
            <a:r>
              <a:rPr lang="es-ES" dirty="0"/>
              <a:t>&gt;&gt;&gt;&gt; ciencias sociales</a:t>
            </a:r>
            <a:r>
              <a:rPr lang="es-ES" dirty="0" smtClean="0"/>
              <a:t>: antropología </a:t>
            </a:r>
            <a:r>
              <a:rPr lang="es-ES" dirty="0"/>
              <a:t>cultural</a:t>
            </a:r>
            <a:r>
              <a:rPr lang="es-ES" dirty="0" smtClean="0"/>
              <a:t>, sociología, psicología social</a:t>
            </a:r>
            <a:endParaRPr lang="es-ES" dirty="0"/>
          </a:p>
        </p:txBody>
      </p:sp>
      <p:sp>
        <p:nvSpPr>
          <p:cNvPr id="15" name="14 CuadroTexto"/>
          <p:cNvSpPr txBox="1"/>
          <p:nvPr/>
        </p:nvSpPr>
        <p:spPr>
          <a:xfrm>
            <a:off x="461839" y="854846"/>
            <a:ext cx="1919839" cy="83099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sz="2400" b="1" dirty="0" smtClean="0"/>
              <a:t>NUESTRA</a:t>
            </a:r>
          </a:p>
          <a:p>
            <a:r>
              <a:rPr lang="es-ES" sz="2400" b="1" dirty="0" smtClean="0"/>
              <a:t>INTENCIÓN</a:t>
            </a:r>
            <a:endParaRPr lang="es-ES" sz="2400" b="1" dirty="0"/>
          </a:p>
        </p:txBody>
      </p:sp>
      <p:sp>
        <p:nvSpPr>
          <p:cNvPr id="16" name="15 CuadroTexto"/>
          <p:cNvSpPr txBox="1"/>
          <p:nvPr/>
        </p:nvSpPr>
        <p:spPr>
          <a:xfrm>
            <a:off x="3693173" y="2073622"/>
            <a:ext cx="5426758" cy="720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 dirty="0" smtClean="0"/>
              <a:t>SINO </a:t>
            </a:r>
            <a:r>
              <a:rPr lang="es-ES" b="1" dirty="0" smtClean="0"/>
              <a:t>SOCIO-HISTÓRICA</a:t>
            </a:r>
            <a:r>
              <a:rPr lang="es-ES" dirty="0" smtClean="0"/>
              <a:t>: estudio crítico de los datos y de su interpretación usando las ciencias oportunas</a:t>
            </a:r>
            <a:endParaRPr lang="es-ES" dirty="0"/>
          </a:p>
        </p:txBody>
      </p:sp>
      <p:sp>
        <p:nvSpPr>
          <p:cNvPr id="17" name="16 CuadroTexto"/>
          <p:cNvSpPr txBox="1"/>
          <p:nvPr/>
        </p:nvSpPr>
        <p:spPr>
          <a:xfrm rot="21168461">
            <a:off x="5128516" y="3316490"/>
            <a:ext cx="3211332" cy="1107996"/>
          </a:xfrm>
          <a:prstGeom prst="rect">
            <a:avLst/>
          </a:prstGeom>
          <a:noFill/>
        </p:spPr>
        <p:txBody>
          <a:bodyPr wrap="square" rtlCol="0">
            <a:spAutoFit/>
          </a:bodyPr>
          <a:lstStyle/>
          <a:p>
            <a:r>
              <a:rPr lang="es-ES" sz="2400" b="1" dirty="0" smtClean="0">
                <a:solidFill>
                  <a:srgbClr val="7030A0"/>
                </a:solidFill>
              </a:rPr>
              <a:t>Así </a:t>
            </a:r>
            <a:r>
              <a:rPr lang="es-ES" sz="2400" b="1" dirty="0">
                <a:solidFill>
                  <a:srgbClr val="7030A0"/>
                </a:solidFill>
              </a:rPr>
              <a:t>funciona </a:t>
            </a:r>
            <a:endParaRPr lang="es-ES" sz="2400" b="1" dirty="0" smtClean="0">
              <a:solidFill>
                <a:srgbClr val="7030A0"/>
              </a:solidFill>
            </a:endParaRPr>
          </a:p>
          <a:p>
            <a:r>
              <a:rPr lang="es-ES" sz="2400" b="1" dirty="0" smtClean="0">
                <a:solidFill>
                  <a:srgbClr val="7030A0"/>
                </a:solidFill>
              </a:rPr>
              <a:t>el </a:t>
            </a:r>
            <a:r>
              <a:rPr lang="es-ES" sz="2400" b="1" dirty="0">
                <a:solidFill>
                  <a:srgbClr val="7030A0"/>
                </a:solidFill>
              </a:rPr>
              <a:t>saber científico hoy</a:t>
            </a:r>
          </a:p>
          <a:p>
            <a:endParaRPr lang="es-ES" dirty="0"/>
          </a:p>
        </p:txBody>
      </p:sp>
    </p:spTree>
    <p:extLst>
      <p:ext uri="{BB962C8B-B14F-4D97-AF65-F5344CB8AC3E}">
        <p14:creationId xmlns:p14="http://schemas.microsoft.com/office/powerpoint/2010/main" val="39346925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2255</TotalTime>
  <Words>4791</Words>
  <Application>Microsoft Office PowerPoint</Application>
  <PresentationFormat>Presentación en pantalla (4:3)</PresentationFormat>
  <Paragraphs>610</Paragraphs>
  <Slides>41</Slides>
  <Notes>0</Notes>
  <HiddenSlides>0</HiddenSlides>
  <MMClips>0</MMClips>
  <ScaleCrop>false</ScaleCrop>
  <HeadingPairs>
    <vt:vector size="4" baseType="variant">
      <vt:variant>
        <vt:lpstr>Tema</vt:lpstr>
      </vt:variant>
      <vt:variant>
        <vt:i4>1</vt:i4>
      </vt:variant>
      <vt:variant>
        <vt:lpstr>Títulos de diapositiva</vt:lpstr>
      </vt:variant>
      <vt:variant>
        <vt:i4>41</vt:i4>
      </vt:variant>
    </vt:vector>
  </HeadingPairs>
  <TitlesOfParts>
    <vt:vector size="42" baseType="lpstr">
      <vt:lpstr>Viajes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ALGUNOS POSIBLES TEMAS  </vt:lpstr>
      <vt:lpstr>POSIBLES ACTITUDES  de fondo</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Teófilo Portillo Rodríguez</dc:creator>
  <cp:lastModifiedBy>Teófilo Portillo Rodríguez</cp:lastModifiedBy>
  <cp:revision>275</cp:revision>
  <dcterms:created xsi:type="dcterms:W3CDTF">2024-03-09T09:20:59Z</dcterms:created>
  <dcterms:modified xsi:type="dcterms:W3CDTF">2024-05-19T06:50:12Z</dcterms:modified>
</cp:coreProperties>
</file>