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40"/>
  </p:notesMasterIdLst>
  <p:sldIdLst>
    <p:sldId id="360" r:id="rId2"/>
    <p:sldId id="386" r:id="rId3"/>
    <p:sldId id="382" r:id="rId4"/>
    <p:sldId id="323" r:id="rId5"/>
    <p:sldId id="292" r:id="rId6"/>
    <p:sldId id="327" r:id="rId7"/>
    <p:sldId id="312" r:id="rId8"/>
    <p:sldId id="266" r:id="rId9"/>
    <p:sldId id="256" r:id="rId10"/>
    <p:sldId id="272" r:id="rId11"/>
    <p:sldId id="258" r:id="rId12"/>
    <p:sldId id="287" r:id="rId13"/>
    <p:sldId id="302" r:id="rId14"/>
    <p:sldId id="307" r:id="rId15"/>
    <p:sldId id="308" r:id="rId16"/>
    <p:sldId id="336" r:id="rId17"/>
    <p:sldId id="313" r:id="rId18"/>
    <p:sldId id="264" r:id="rId19"/>
    <p:sldId id="303" r:id="rId20"/>
    <p:sldId id="274" r:id="rId21"/>
    <p:sldId id="358" r:id="rId22"/>
    <p:sldId id="391" r:id="rId23"/>
    <p:sldId id="273" r:id="rId24"/>
    <p:sldId id="276" r:id="rId25"/>
    <p:sldId id="271" r:id="rId26"/>
    <p:sldId id="269" r:id="rId27"/>
    <p:sldId id="293" r:id="rId28"/>
    <p:sldId id="297" r:id="rId29"/>
    <p:sldId id="268" r:id="rId30"/>
    <p:sldId id="277" r:id="rId31"/>
    <p:sldId id="278" r:id="rId32"/>
    <p:sldId id="340" r:id="rId33"/>
    <p:sldId id="405" r:id="rId34"/>
    <p:sldId id="305" r:id="rId35"/>
    <p:sldId id="407" r:id="rId36"/>
    <p:sldId id="426" r:id="rId37"/>
    <p:sldId id="279" r:id="rId38"/>
    <p:sldId id="316" r:id="rId39"/>
    <p:sldId id="390" r:id="rId40"/>
    <p:sldId id="281" r:id="rId41"/>
    <p:sldId id="282" r:id="rId42"/>
    <p:sldId id="283" r:id="rId43"/>
    <p:sldId id="284" r:id="rId44"/>
    <p:sldId id="285" r:id="rId45"/>
    <p:sldId id="318" r:id="rId46"/>
    <p:sldId id="300" r:id="rId47"/>
    <p:sldId id="301" r:id="rId48"/>
    <p:sldId id="295" r:id="rId49"/>
    <p:sldId id="394" r:id="rId50"/>
    <p:sldId id="296" r:id="rId51"/>
    <p:sldId id="395" r:id="rId52"/>
    <p:sldId id="363" r:id="rId53"/>
    <p:sldId id="344" r:id="rId54"/>
    <p:sldId id="364" r:id="rId55"/>
    <p:sldId id="365" r:id="rId56"/>
    <p:sldId id="371" r:id="rId57"/>
    <p:sldId id="376" r:id="rId58"/>
    <p:sldId id="396" r:id="rId59"/>
    <p:sldId id="392" r:id="rId60"/>
    <p:sldId id="427" r:id="rId61"/>
    <p:sldId id="398" r:id="rId62"/>
    <p:sldId id="399" r:id="rId63"/>
    <p:sldId id="406" r:id="rId64"/>
    <p:sldId id="381" r:id="rId65"/>
    <p:sldId id="401" r:id="rId66"/>
    <p:sldId id="314" r:id="rId67"/>
    <p:sldId id="291" r:id="rId68"/>
    <p:sldId id="289" r:id="rId69"/>
    <p:sldId id="383" r:id="rId70"/>
    <p:sldId id="410" r:id="rId71"/>
    <p:sldId id="402" r:id="rId72"/>
    <p:sldId id="326" r:id="rId73"/>
    <p:sldId id="409" r:id="rId74"/>
    <p:sldId id="352" r:id="rId75"/>
    <p:sldId id="418" r:id="rId76"/>
    <p:sldId id="294" r:id="rId77"/>
    <p:sldId id="397" r:id="rId78"/>
    <p:sldId id="321" r:id="rId79"/>
    <p:sldId id="420" r:id="rId80"/>
    <p:sldId id="322" r:id="rId81"/>
    <p:sldId id="421" r:id="rId82"/>
    <p:sldId id="422" r:id="rId83"/>
    <p:sldId id="423" r:id="rId84"/>
    <p:sldId id="424" r:id="rId85"/>
    <p:sldId id="375" r:id="rId86"/>
    <p:sldId id="378" r:id="rId87"/>
    <p:sldId id="379" r:id="rId88"/>
    <p:sldId id="385" r:id="rId89"/>
    <p:sldId id="387" r:id="rId90"/>
    <p:sldId id="388" r:id="rId91"/>
    <p:sldId id="419" r:id="rId92"/>
    <p:sldId id="389" r:id="rId93"/>
    <p:sldId id="319" r:id="rId94"/>
    <p:sldId id="310" r:id="rId95"/>
    <p:sldId id="311" r:id="rId96"/>
    <p:sldId id="338" r:id="rId97"/>
    <p:sldId id="306" r:id="rId98"/>
    <p:sldId id="328" r:id="rId99"/>
    <p:sldId id="341" r:id="rId100"/>
    <p:sldId id="325" r:id="rId101"/>
    <p:sldId id="334" r:id="rId102"/>
    <p:sldId id="329" r:id="rId103"/>
    <p:sldId id="345" r:id="rId104"/>
    <p:sldId id="425" r:id="rId105"/>
    <p:sldId id="347" r:id="rId106"/>
    <p:sldId id="337" r:id="rId107"/>
    <p:sldId id="353" r:id="rId108"/>
    <p:sldId id="355" r:id="rId109"/>
    <p:sldId id="354" r:id="rId110"/>
    <p:sldId id="362" r:id="rId111"/>
    <p:sldId id="346" r:id="rId112"/>
    <p:sldId id="356" r:id="rId113"/>
    <p:sldId id="368" r:id="rId114"/>
    <p:sldId id="367" r:id="rId115"/>
    <p:sldId id="369" r:id="rId116"/>
    <p:sldId id="411" r:id="rId117"/>
    <p:sldId id="370" r:id="rId118"/>
    <p:sldId id="384" r:id="rId119"/>
    <p:sldId id="374" r:id="rId120"/>
    <p:sldId id="412" r:id="rId121"/>
    <p:sldId id="373" r:id="rId122"/>
    <p:sldId id="413" r:id="rId123"/>
    <p:sldId id="414" r:id="rId124"/>
    <p:sldId id="415" r:id="rId125"/>
    <p:sldId id="416" r:id="rId126"/>
    <p:sldId id="417" r:id="rId127"/>
    <p:sldId id="408" r:id="rId128"/>
    <p:sldId id="270" r:id="rId129"/>
    <p:sldId id="263" r:id="rId130"/>
    <p:sldId id="348" r:id="rId131"/>
    <p:sldId id="349" r:id="rId132"/>
    <p:sldId id="350" r:id="rId133"/>
    <p:sldId id="357" r:id="rId134"/>
    <p:sldId id="366" r:id="rId135"/>
    <p:sldId id="262" r:id="rId136"/>
    <p:sldId id="286" r:id="rId137"/>
    <p:sldId id="372" r:id="rId138"/>
    <p:sldId id="342" r:id="rId13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3399"/>
    <a:srgbClr val="DFFDE6"/>
    <a:srgbClr val="EA96EE"/>
    <a:srgbClr val="A0E8B1"/>
    <a:srgbClr val="FFCDF3"/>
    <a:srgbClr val="F1BAF4"/>
    <a:srgbClr val="FF9966"/>
    <a:srgbClr val="C4C016"/>
    <a:srgbClr val="D8D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59" autoAdjust="0"/>
  </p:normalViewPr>
  <p:slideViewPr>
    <p:cSldViewPr>
      <p:cViewPr>
        <p:scale>
          <a:sx n="66" d="100"/>
          <a:sy n="66" d="100"/>
        </p:scale>
        <p:origin x="-1276" y="-48"/>
      </p:cViewPr>
      <p:guideLst>
        <p:guide orient="horz" pos="2160"/>
        <p:guide pos="2880"/>
      </p:guideLst>
    </p:cSldViewPr>
  </p:slideViewPr>
  <p:notesTextViewPr>
    <p:cViewPr>
      <p:scale>
        <a:sx n="1" d="1"/>
        <a:sy n="1" d="1"/>
      </p:scale>
      <p:origin x="0" y="0"/>
    </p:cViewPr>
  </p:notesTextViewPr>
  <p:sorterViewPr>
    <p:cViewPr>
      <p:scale>
        <a:sx n="100" d="100"/>
        <a:sy n="100" d="100"/>
      </p:scale>
      <p:origin x="0" y="228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8D9C89-0B1C-4BB7-8526-51566CB4667E}" type="datetimeFigureOut">
              <a:rPr lang="es-ES" smtClean="0"/>
              <a:t>02/11/2024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0B2D4-ED15-4B36-BA63-95D937E14EA2}" type="slidenum">
              <a:rPr lang="es-ES" smtClean="0"/>
              <a:t>‹Nº›</a:t>
            </a:fld>
            <a:endParaRPr lang="es-ES"/>
          </a:p>
        </p:txBody>
      </p:sp>
    </p:spTree>
    <p:extLst>
      <p:ext uri="{BB962C8B-B14F-4D97-AF65-F5344CB8AC3E}">
        <p14:creationId xmlns:p14="http://schemas.microsoft.com/office/powerpoint/2010/main" val="306204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1E0B2D4-ED15-4B36-BA63-95D937E14EA2}" type="slidenum">
              <a:rPr lang="es-ES" smtClean="0"/>
              <a:t>15</a:t>
            </a:fld>
            <a:endParaRPr lang="es-ES"/>
          </a:p>
        </p:txBody>
      </p:sp>
    </p:spTree>
    <p:extLst>
      <p:ext uri="{BB962C8B-B14F-4D97-AF65-F5344CB8AC3E}">
        <p14:creationId xmlns:p14="http://schemas.microsoft.com/office/powerpoint/2010/main" val="364214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1E0B2D4-ED15-4B36-BA63-95D937E14EA2}" type="slidenum">
              <a:rPr lang="es-ES" smtClean="0"/>
              <a:t>67</a:t>
            </a:fld>
            <a:endParaRPr lang="es-ES"/>
          </a:p>
        </p:txBody>
      </p:sp>
    </p:spTree>
    <p:extLst>
      <p:ext uri="{BB962C8B-B14F-4D97-AF65-F5344CB8AC3E}">
        <p14:creationId xmlns:p14="http://schemas.microsoft.com/office/powerpoint/2010/main" val="2830550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Fr.</a:t>
            </a:r>
            <a:endParaRPr lang="es-ES" dirty="0"/>
          </a:p>
        </p:txBody>
      </p:sp>
      <p:sp>
        <p:nvSpPr>
          <p:cNvPr id="4" name="3 Marcador de número de diapositiva"/>
          <p:cNvSpPr>
            <a:spLocks noGrp="1"/>
          </p:cNvSpPr>
          <p:nvPr>
            <p:ph type="sldNum" sz="quarter" idx="10"/>
          </p:nvPr>
        </p:nvSpPr>
        <p:spPr/>
        <p:txBody>
          <a:bodyPr/>
          <a:lstStyle/>
          <a:p>
            <a:fld id="{41E0B2D4-ED15-4B36-BA63-95D937E14EA2}" type="slidenum">
              <a:rPr lang="es-ES" smtClean="0"/>
              <a:t>84</a:t>
            </a:fld>
            <a:endParaRPr lang="es-ES"/>
          </a:p>
        </p:txBody>
      </p:sp>
    </p:spTree>
    <p:extLst>
      <p:ext uri="{BB962C8B-B14F-4D97-AF65-F5344CB8AC3E}">
        <p14:creationId xmlns:p14="http://schemas.microsoft.com/office/powerpoint/2010/main" val="309297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EDD60A81-15E3-42F3-BDD1-3CD6923EE418}" type="datetime1">
              <a:rPr lang="es-ES" smtClean="0"/>
              <a:t>02/11/2024</a:t>
            </a:fld>
            <a:endParaRPr lang="es-ES"/>
          </a:p>
        </p:txBody>
      </p:sp>
      <p:sp>
        <p:nvSpPr>
          <p:cNvPr id="2" name="1 Marcador de pie de página"/>
          <p:cNvSpPr>
            <a:spLocks noGrp="1"/>
          </p:cNvSpPr>
          <p:nvPr>
            <p:ph type="ftr" sz="quarter" idx="11"/>
          </p:nvPr>
        </p:nvSpPr>
        <p:spPr/>
        <p:txBody>
          <a:bodyPr/>
          <a:lstStyle/>
          <a:p>
            <a:endParaRPr lang="es-ES"/>
          </a:p>
        </p:txBody>
      </p:sp>
      <p:sp>
        <p:nvSpPr>
          <p:cNvPr id="15" name="14 Marcador de número de diapositiva"/>
          <p:cNvSpPr>
            <a:spLocks noGrp="1"/>
          </p:cNvSpPr>
          <p:nvPr>
            <p:ph type="sldNum" sz="quarter" idx="12"/>
          </p:nvPr>
        </p:nvSpPr>
        <p:spPr>
          <a:xfrm>
            <a:off x="8229600" y="6473952"/>
            <a:ext cx="758952" cy="246888"/>
          </a:xfrm>
        </p:spPr>
        <p:txBody>
          <a:bodyPr/>
          <a:lstStyle/>
          <a:p>
            <a:fld id="{636E3AB4-97AD-4389-A1F4-096199C2DEE3}"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CFC68FB-D25F-4BAB-BF08-01382F9C0A73}" type="datetime1">
              <a:rPr lang="es-ES" smtClean="0"/>
              <a:t>02/11/2024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AE0D636-0524-4E9D-829E-E97FC6C28A91}" type="datetime1">
              <a:rPr lang="es-ES" smtClean="0"/>
              <a:t>02/11/2024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6FA43FD1-6468-4141-8CEB-BAB22ACAC718}" type="datetime1">
              <a:rPr lang="es-ES" smtClean="0"/>
              <a:t>02/11/2024</a:t>
            </a:fld>
            <a:endParaRPr lang="es-ES"/>
          </a:p>
        </p:txBody>
      </p:sp>
      <p:sp>
        <p:nvSpPr>
          <p:cNvPr id="19" name="18 Marcador de pie de página"/>
          <p:cNvSpPr>
            <a:spLocks noGrp="1"/>
          </p:cNvSpPr>
          <p:nvPr>
            <p:ph type="ftr" sz="quarter" idx="11"/>
          </p:nvPr>
        </p:nvSpPr>
        <p:spPr>
          <a:xfrm>
            <a:off x="3581400" y="76200"/>
            <a:ext cx="2895600" cy="288925"/>
          </a:xfrm>
        </p:spPr>
        <p:txBody>
          <a:bodyPr/>
          <a:lstStyle/>
          <a:p>
            <a:endParaRPr lang="es-ES"/>
          </a:p>
        </p:txBody>
      </p:sp>
      <p:sp>
        <p:nvSpPr>
          <p:cNvPr id="16" name="15 Marcador de número de diapositiva"/>
          <p:cNvSpPr>
            <a:spLocks noGrp="1"/>
          </p:cNvSpPr>
          <p:nvPr>
            <p:ph type="sldNum" sz="quarter" idx="12"/>
          </p:nvPr>
        </p:nvSpPr>
        <p:spPr>
          <a:xfrm>
            <a:off x="8229600" y="6473952"/>
            <a:ext cx="758952" cy="246888"/>
          </a:xfrm>
        </p:spPr>
        <p:txBody>
          <a:bodyPr/>
          <a:lstStyle/>
          <a:p>
            <a:fld id="{636E3AB4-97AD-4389-A1F4-096199C2DEE3}"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D748595F-ACDE-428D-A8CA-629FD8BDE128}" type="datetime1">
              <a:rPr lang="es-ES" smtClean="0"/>
              <a:t>02/11/2024</a:t>
            </a:fld>
            <a:endParaRPr lang="es-ES"/>
          </a:p>
        </p:txBody>
      </p:sp>
      <p:sp>
        <p:nvSpPr>
          <p:cNvPr id="11" name="10 Marcador de pie de página"/>
          <p:cNvSpPr>
            <a:spLocks noGrp="1"/>
          </p:cNvSpPr>
          <p:nvPr>
            <p:ph type="ftr" sz="quarter" idx="11"/>
          </p:nvPr>
        </p:nvSpPr>
        <p:spPr/>
        <p:txBody>
          <a:bodyPr/>
          <a:lstStyle/>
          <a:p>
            <a:endParaRPr lang="es-ES"/>
          </a:p>
        </p:txBody>
      </p:sp>
      <p:sp>
        <p:nvSpPr>
          <p:cNvPr id="16" name="15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DA451C25-59DD-449C-8341-378A5F3B2600}" type="datetime1">
              <a:rPr lang="es-ES" smtClean="0"/>
              <a:t>02/11/2024</a:t>
            </a:fld>
            <a:endParaRPr lang="es-ES"/>
          </a:p>
        </p:txBody>
      </p:sp>
      <p:sp>
        <p:nvSpPr>
          <p:cNvPr id="10" name="9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15EA544C-359F-42A9-ACF0-B4CE5CD80A55}" type="datetime1">
              <a:rPr lang="es-ES" smtClean="0"/>
              <a:t>02/11/2024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229600" y="6477000"/>
            <a:ext cx="762000" cy="246888"/>
          </a:xfrm>
        </p:spPr>
        <p:txBody>
          <a:bodyPr/>
          <a:lstStyle/>
          <a:p>
            <a:fld id="{636E3AB4-97AD-4389-A1F4-096199C2DEE3}" type="slidenum">
              <a:rPr lang="es-ES" smtClean="0"/>
              <a:t>‹Nº›</a:t>
            </a:fld>
            <a:endParaRPr lang="es-E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0C15E9C6-02B8-454A-BCFA-AE6FBF882FCE}" type="datetime1">
              <a:rPr lang="es-ES" smtClean="0"/>
              <a:t>02/11/2024</a:t>
            </a:fld>
            <a:endParaRPr lang="es-ES"/>
          </a:p>
        </p:txBody>
      </p:sp>
      <p:sp>
        <p:nvSpPr>
          <p:cNvPr id="21" name="20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8EB182EC-D657-465D-883C-0A4F91B417EC}" type="datetime1">
              <a:rPr lang="es-ES" smtClean="0"/>
              <a:t>02/11/2024</a:t>
            </a:fld>
            <a:endParaRPr lang="es-ES"/>
          </a:p>
        </p:txBody>
      </p:sp>
      <p:sp>
        <p:nvSpPr>
          <p:cNvPr id="24" name="23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1C31CADC-2A02-44C0-B159-FB5944EB42AE}" type="datetime1">
              <a:rPr lang="es-ES" smtClean="0"/>
              <a:t>02/11/2024</a:t>
            </a:fld>
            <a:endParaRPr lang="es-ES"/>
          </a:p>
        </p:txBody>
      </p:sp>
      <p:sp>
        <p:nvSpPr>
          <p:cNvPr id="29" name="28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94F3BB15-07E0-4A9C-BF88-35BD9A06CF55}" type="datetime1">
              <a:rPr lang="es-ES" smtClean="0"/>
              <a:t>02/11/2024</a:t>
            </a:fld>
            <a:endParaRPr lang="es-ES"/>
          </a:p>
        </p:txBody>
      </p:sp>
      <p:sp>
        <p:nvSpPr>
          <p:cNvPr id="5" name="4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636E3AB4-97AD-4389-A1F4-096199C2DEE3}" type="slidenum">
              <a:rPr lang="es-ES" smtClean="0"/>
              <a:t>‹Nº›</a:t>
            </a:fld>
            <a:endParaRPr lang="es-E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ACB30E0-B983-4868-B4DF-773EA88EF5FB}" type="datetime1">
              <a:rPr lang="es-ES" smtClean="0"/>
              <a:t>02/11/2024</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636E3AB4-97AD-4389-A1F4-096199C2DEE3}" type="slidenum">
              <a:rPr lang="es-ES" smtClean="0"/>
              <a:t>‹Nº›</a:t>
            </a:fld>
            <a:endParaRPr lang="es-ES"/>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origenesdelcristianismo.com/"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2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gif"/><Relationship Id="rId4" Type="http://schemas.openxmlformats.org/officeDocument/2006/relationships/image" Target="../media/image108.jpeg"/></Relationships>
</file>

<file path=ppt/slides/_rels/slide1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snts.online/" TargetMode="External"/><Relationship Id="rId7" Type="http://schemas.openxmlformats.org/officeDocument/2006/relationships/hyperlink" Target="abe.org.es" TargetMode="External"/><Relationship Id="rId2" Type="http://schemas.openxmlformats.org/officeDocument/2006/relationships/hyperlink" Target="https://www.origenesdelcristianismo.com/index.php/es/" TargetMode="External"/><Relationship Id="rId1" Type="http://schemas.openxmlformats.org/officeDocument/2006/relationships/slideLayout" Target="../slideLayouts/slideLayout2.xml"/><Relationship Id="rId6" Type="http://schemas.openxmlformats.org/officeDocument/2006/relationships/hyperlink" Target="https://bibcatalogo.uca.es/cgi-bin/koha/opac-detail.pl?biblionumber=823229" TargetMode="External"/><Relationship Id="rId5" Type="http://schemas.openxmlformats.org/officeDocument/2006/relationships/hyperlink" Target="https://dialnet.unirioja.es/servlet/libro?codigo=10164" TargetMode="External"/><Relationship Id="rId4" Type="http://schemas.openxmlformats.org/officeDocument/2006/relationships/hyperlink" Target="https://www.sbl-sit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despertaferro-ediciones.com/revistas/numero/arqueologia-e-historia-n-o-30-los-primeros-cristianos" TargetMode="External"/><Relationship Id="rId2" Type="http://schemas.openxmlformats.org/officeDocument/2006/relationships/hyperlink" Target="https://www.origenesdelcristianismo.com/index.php/es/" TargetMode="External"/><Relationship Id="rId1" Type="http://schemas.openxmlformats.org/officeDocument/2006/relationships/slideLayout" Target="../slideLayouts/slideLayout2.xml"/><Relationship Id="rId6" Type="http://schemas.openxmlformats.org/officeDocument/2006/relationships/hyperlink" Target="https://www.worldhistory.org/image/15640/the-growth-of-christianity-in-the-roman-empire/" TargetMode="External"/><Relationship Id="rId5" Type="http://schemas.openxmlformats.org/officeDocument/2006/relationships/hyperlink" Target="https://www.centrobiblicoquito.org/ribla" TargetMode="External"/><Relationship Id="rId4" Type="http://schemas.openxmlformats.org/officeDocument/2006/relationships/hyperlink" Target="https://www.primeroscristianos.com/"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creativecommons.org/licenses/by-nc-sa/4.0/deed.e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2" Type="http://schemas.openxmlformats.org/officeDocument/2006/relationships/hyperlink" Target="https://www.origenesdelcristianismo.com/index.php/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gi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hyperlink" Target="https://www.proyectojesus.es/PJesus_CD2/proyecto_jesus/01_INFORMACION/013_cronologialiteraturacna.htm"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proyectojesus.es/PJesus_CD2/proyecto_jesus/01_INFORMACION/013_cronologialiteraturacna.htm"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hyperlink" Target="https://proyectoafri.es/proyecto_afri.ht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origenesdelcristianismo.com/"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2" Type="http://schemas.openxmlformats.org/officeDocument/2006/relationships/hyperlink" Target="https://www.origenesdelcristianismo.com/index.php/e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597330" y="5959773"/>
            <a:ext cx="758952" cy="246888"/>
          </a:xfrm>
        </p:spPr>
        <p:txBody>
          <a:bodyPr/>
          <a:lstStyle/>
          <a:p>
            <a:fld id="{636E3AB4-97AD-4389-A1F4-096199C2DEE3}" type="slidenum">
              <a:rPr lang="es-ES" smtClean="0"/>
              <a:t>1</a:t>
            </a:fld>
            <a:endParaRPr lang="es-ES" dirty="0"/>
          </a:p>
        </p:txBody>
      </p:sp>
      <p:pic>
        <p:nvPicPr>
          <p:cNvPr id="1026" name="Picture 2" descr="https://c.wallhere.com/photos/f4/a8/nature_landscape-135791.jpg!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88" y="711487"/>
            <a:ext cx="7524836" cy="55779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62" y="859746"/>
            <a:ext cx="2571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93190" y="5271591"/>
            <a:ext cx="7560840" cy="461665"/>
          </a:xfrm>
          <a:prstGeom prst="rect">
            <a:avLst/>
          </a:prstGeom>
          <a:noFill/>
        </p:spPr>
        <p:txBody>
          <a:bodyPr wrap="square" rtlCol="0">
            <a:spAutoFit/>
          </a:bodyPr>
          <a:lstStyle/>
          <a:p>
            <a:pPr algn="ctr"/>
            <a:r>
              <a:rPr lang="es-ES" sz="2400" b="1" dirty="0" smtClean="0">
                <a:solidFill>
                  <a:schemeClr val="bg1"/>
                </a:solidFill>
              </a:rPr>
              <a:t>Orígenes </a:t>
            </a:r>
            <a:r>
              <a:rPr lang="es-ES" sz="2400" b="1" dirty="0">
                <a:solidFill>
                  <a:schemeClr val="bg1"/>
                </a:solidFill>
              </a:rPr>
              <a:t>del Cristianismo y cristianismo</a:t>
            </a:r>
            <a:r>
              <a:rPr lang="es-ES" sz="2400" b="1" dirty="0">
                <a:solidFill>
                  <a:srgbClr val="FFFF00"/>
                </a:solidFill>
              </a:rPr>
              <a:t>s </a:t>
            </a:r>
            <a:r>
              <a:rPr lang="es-ES" sz="2400" b="1" dirty="0">
                <a:solidFill>
                  <a:schemeClr val="bg1"/>
                </a:solidFill>
              </a:rPr>
              <a:t>de los </a:t>
            </a:r>
            <a:r>
              <a:rPr lang="es-ES" sz="2400" b="1" dirty="0" smtClean="0">
                <a:solidFill>
                  <a:schemeClr val="bg1"/>
                </a:solidFill>
              </a:rPr>
              <a:t>orígenes</a:t>
            </a:r>
            <a:endParaRPr lang="es-ES" sz="2400" b="1" dirty="0">
              <a:solidFill>
                <a:schemeClr val="bg1"/>
              </a:solidFill>
            </a:endParaRPr>
          </a:p>
        </p:txBody>
      </p:sp>
      <p:sp>
        <p:nvSpPr>
          <p:cNvPr id="3" name="2 CuadroTexto"/>
          <p:cNvSpPr txBox="1"/>
          <p:nvPr/>
        </p:nvSpPr>
        <p:spPr>
          <a:xfrm>
            <a:off x="5652120" y="4317484"/>
            <a:ext cx="2592288" cy="954107"/>
          </a:xfrm>
          <a:prstGeom prst="rect">
            <a:avLst/>
          </a:prstGeom>
          <a:noFill/>
        </p:spPr>
        <p:txBody>
          <a:bodyPr wrap="square" rtlCol="0">
            <a:spAutoFit/>
          </a:bodyPr>
          <a:lstStyle/>
          <a:p>
            <a:pPr algn="ctr"/>
            <a:r>
              <a:rPr lang="es-ES" sz="2800" b="1" dirty="0" smtClean="0">
                <a:solidFill>
                  <a:schemeClr val="bg1"/>
                </a:solidFill>
                <a:latin typeface="Arial" panose="020B0604020202020204" pitchFamily="34" charset="0"/>
                <a:cs typeface="Arial" panose="020B0604020202020204" pitchFamily="34" charset="0"/>
              </a:rPr>
              <a:t>”SIGUIENDO EL  CAMINO”</a:t>
            </a:r>
            <a:endParaRPr lang="es-ES" sz="2800" b="1" dirty="0">
              <a:solidFill>
                <a:schemeClr val="bg1"/>
              </a:solidFill>
              <a:latin typeface="Arial" panose="020B0604020202020204" pitchFamily="34" charset="0"/>
              <a:cs typeface="Arial" panose="020B0604020202020204" pitchFamily="34" charset="0"/>
            </a:endParaRPr>
          </a:p>
        </p:txBody>
      </p:sp>
      <p:sp>
        <p:nvSpPr>
          <p:cNvPr id="5" name="4 CuadroTexto"/>
          <p:cNvSpPr txBox="1"/>
          <p:nvPr/>
        </p:nvSpPr>
        <p:spPr>
          <a:xfrm>
            <a:off x="4827890" y="5775107"/>
            <a:ext cx="3528392" cy="369332"/>
          </a:xfrm>
          <a:prstGeom prst="rect">
            <a:avLst/>
          </a:prstGeom>
          <a:noFill/>
        </p:spPr>
        <p:txBody>
          <a:bodyPr wrap="square" rtlCol="0">
            <a:spAutoFit/>
          </a:bodyPr>
          <a:lstStyle/>
          <a:p>
            <a:r>
              <a:rPr lang="es-ES" dirty="0" smtClean="0">
                <a:solidFill>
                  <a:schemeClr val="bg1"/>
                </a:solidFill>
              </a:rPr>
              <a:t>(Versión resumida y esquemática)</a:t>
            </a:r>
            <a:endParaRPr lang="es-ES" dirty="0">
              <a:solidFill>
                <a:schemeClr val="bg1"/>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424" y="1017999"/>
            <a:ext cx="62865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66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547553" y="428117"/>
            <a:ext cx="6769754" cy="954107"/>
          </a:xfrm>
          <a:prstGeom prst="rect">
            <a:avLst/>
          </a:prstGeom>
          <a:solidFill>
            <a:schemeClr val="accent1">
              <a:lumMod val="20000"/>
              <a:lumOff val="80000"/>
            </a:schemeClr>
          </a:solidFill>
        </p:spPr>
        <p:txBody>
          <a:bodyPr wrap="square" rtlCol="0">
            <a:spAutoFit/>
          </a:bodyPr>
          <a:lstStyle/>
          <a:p>
            <a:r>
              <a:rPr lang="es-ES" sz="1600" b="1" i="1" dirty="0" smtClean="0">
                <a:solidFill>
                  <a:schemeClr val="accent6">
                    <a:lumMod val="75000"/>
                  </a:schemeClr>
                </a:solidFill>
              </a:rPr>
              <a:t>Al pensar en el Cristianismo de los orígenes no podemos evitar  </a:t>
            </a:r>
            <a:r>
              <a:rPr lang="es-ES" sz="2000" b="1" i="1" dirty="0" smtClean="0">
                <a:solidFill>
                  <a:srgbClr val="FF0000"/>
                </a:solidFill>
              </a:rPr>
              <a:t>ALGUNAS PREGUNTAS </a:t>
            </a:r>
            <a:r>
              <a:rPr lang="es-ES" sz="1600" b="1" i="1" dirty="0" smtClean="0">
                <a:solidFill>
                  <a:schemeClr val="accent6">
                    <a:lumMod val="75000"/>
                  </a:schemeClr>
                </a:solidFill>
              </a:rPr>
              <a:t>que nos hacemos junto con el </a:t>
            </a:r>
            <a:r>
              <a:rPr lang="es-ES" sz="1400" b="1" i="1" dirty="0" smtClean="0">
                <a:solidFill>
                  <a:schemeClr val="accent6">
                    <a:lumMod val="75000"/>
                  </a:schemeClr>
                </a:solidFill>
              </a:rPr>
              <a:t>Equipo </a:t>
            </a:r>
            <a:r>
              <a:rPr lang="es-ES" sz="1600" b="1" i="1" dirty="0" smtClean="0">
                <a:solidFill>
                  <a:schemeClr val="accent6">
                    <a:lumMod val="75000"/>
                  </a:schemeClr>
                </a:solidFill>
              </a:rPr>
              <a:t>investigador de </a:t>
            </a:r>
            <a:r>
              <a:rPr lang="es-ES" sz="1600" b="1" i="1" dirty="0" smtClean="0">
                <a:solidFill>
                  <a:schemeClr val="accent6">
                    <a:lumMod val="75000"/>
                  </a:schemeClr>
                </a:solidFill>
                <a:hlinkClick r:id="rId2"/>
              </a:rPr>
              <a:t>Orígenes del Cristianismo</a:t>
            </a:r>
            <a:endParaRPr lang="es-ES" b="1" i="1" dirty="0">
              <a:solidFill>
                <a:schemeClr val="accent6">
                  <a:lumMod val="75000"/>
                </a:schemeClr>
              </a:solidFill>
            </a:endParaRPr>
          </a:p>
        </p:txBody>
      </p:sp>
      <p:sp>
        <p:nvSpPr>
          <p:cNvPr id="5" name="4 CuadroTexto"/>
          <p:cNvSpPr txBox="1"/>
          <p:nvPr/>
        </p:nvSpPr>
        <p:spPr>
          <a:xfrm>
            <a:off x="4546579" y="1443780"/>
            <a:ext cx="3744416" cy="1569660"/>
          </a:xfrm>
          <a:prstGeom prst="rect">
            <a:avLst/>
          </a:prstGeom>
          <a:noFill/>
        </p:spPr>
        <p:txBody>
          <a:bodyPr wrap="square" rtlCol="0">
            <a:spAutoFit/>
          </a:bodyPr>
          <a:lstStyle/>
          <a:p>
            <a:r>
              <a:rPr lang="es-ES" sz="1600" dirty="0" smtClean="0"/>
              <a:t>             “¿Cómo lo que empezó como un </a:t>
            </a:r>
            <a:r>
              <a:rPr lang="es-ES" sz="1600" b="1" i="1" dirty="0" smtClean="0">
                <a:solidFill>
                  <a:schemeClr val="accent6">
                    <a:lumMod val="75000"/>
                  </a:schemeClr>
                </a:solidFill>
              </a:rPr>
              <a:t>movimiento carismático </a:t>
            </a:r>
            <a:r>
              <a:rPr lang="es-ES" sz="1600" dirty="0" smtClean="0"/>
              <a:t>en el seno del judaísmo, pero sin ningún papel </a:t>
            </a:r>
            <a:r>
              <a:rPr lang="es-ES" sz="1600" dirty="0" err="1" smtClean="0"/>
              <a:t>institu-cional</a:t>
            </a:r>
            <a:r>
              <a:rPr lang="es-ES" sz="1600" dirty="0" smtClean="0"/>
              <a:t> en él, llegó a ser relativamente pronto una potente </a:t>
            </a:r>
            <a:r>
              <a:rPr lang="es-ES" sz="1600" b="1" i="1" dirty="0" smtClean="0">
                <a:solidFill>
                  <a:schemeClr val="accent6">
                    <a:lumMod val="75000"/>
                  </a:schemeClr>
                </a:solidFill>
              </a:rPr>
              <a:t>institución religiosa </a:t>
            </a:r>
            <a:r>
              <a:rPr lang="es-ES" sz="1600" dirty="0" smtClean="0"/>
              <a:t>autónoma?”</a:t>
            </a:r>
            <a:endParaRPr lang="es-ES" sz="1600" dirty="0"/>
          </a:p>
        </p:txBody>
      </p:sp>
      <p:sp>
        <p:nvSpPr>
          <p:cNvPr id="6" name="5 CuadroTexto"/>
          <p:cNvSpPr txBox="1"/>
          <p:nvPr/>
        </p:nvSpPr>
        <p:spPr>
          <a:xfrm>
            <a:off x="4716907" y="2947039"/>
            <a:ext cx="3600400" cy="1323439"/>
          </a:xfrm>
          <a:prstGeom prst="rect">
            <a:avLst/>
          </a:prstGeom>
          <a:noFill/>
        </p:spPr>
        <p:txBody>
          <a:bodyPr wrap="square" rtlCol="0">
            <a:spAutoFit/>
          </a:bodyPr>
          <a:lstStyle/>
          <a:p>
            <a:r>
              <a:rPr lang="es-ES" sz="1600" dirty="0" smtClean="0"/>
              <a:t>        “¿Cómo lo que empezó como un movimiento mesiánico de </a:t>
            </a:r>
            <a:r>
              <a:rPr lang="es-ES" sz="1600" b="1" i="1" dirty="0" smtClean="0">
                <a:solidFill>
                  <a:schemeClr val="accent6">
                    <a:lumMod val="75000"/>
                  </a:schemeClr>
                </a:solidFill>
              </a:rPr>
              <a:t>alternativa radical </a:t>
            </a:r>
            <a:r>
              <a:rPr lang="es-ES" sz="1600" dirty="0" smtClean="0"/>
              <a:t>a su sociedad se convirtió con rapidez  en  la  </a:t>
            </a:r>
            <a:r>
              <a:rPr lang="es-ES" sz="1600" b="1" i="1" dirty="0" smtClean="0">
                <a:solidFill>
                  <a:schemeClr val="accent6">
                    <a:lumMod val="75000"/>
                  </a:schemeClr>
                </a:solidFill>
              </a:rPr>
              <a:t>ideología legitimadora</a:t>
            </a:r>
            <a:r>
              <a:rPr lang="es-ES" sz="1600" dirty="0" smtClean="0"/>
              <a:t>       del Imperio?”</a:t>
            </a:r>
            <a:endParaRPr lang="es-ES" sz="1600" dirty="0"/>
          </a:p>
        </p:txBody>
      </p:sp>
      <p:sp>
        <p:nvSpPr>
          <p:cNvPr id="7" name="6 CuadroTexto"/>
          <p:cNvSpPr txBox="1"/>
          <p:nvPr/>
        </p:nvSpPr>
        <p:spPr>
          <a:xfrm>
            <a:off x="4546579" y="4270478"/>
            <a:ext cx="3822261" cy="1569660"/>
          </a:xfrm>
          <a:prstGeom prst="rect">
            <a:avLst/>
          </a:prstGeom>
          <a:noFill/>
        </p:spPr>
        <p:txBody>
          <a:bodyPr wrap="square" rtlCol="0">
            <a:spAutoFit/>
          </a:bodyPr>
          <a:lstStyle/>
          <a:p>
            <a:r>
              <a:rPr lang="es-ES" sz="1600" dirty="0" smtClean="0"/>
              <a:t>“¿Cómo aquel </a:t>
            </a:r>
            <a:r>
              <a:rPr lang="es-ES" sz="1600" b="1" i="1" dirty="0" smtClean="0">
                <a:solidFill>
                  <a:schemeClr val="accent6">
                    <a:lumMod val="75000"/>
                  </a:schemeClr>
                </a:solidFill>
              </a:rPr>
              <a:t>movimiento rural de Palestina</a:t>
            </a:r>
            <a:r>
              <a:rPr lang="es-ES" sz="1600" dirty="0" smtClean="0"/>
              <a:t>, que expresaba con el símbolo del reino de Dios las esperanzas de </a:t>
            </a:r>
            <a:r>
              <a:rPr lang="es-ES" sz="1600" b="1" i="1" dirty="0" smtClean="0">
                <a:solidFill>
                  <a:schemeClr val="accent6">
                    <a:lumMod val="75000"/>
                  </a:schemeClr>
                </a:solidFill>
              </a:rPr>
              <a:t>las masas pobres</a:t>
            </a:r>
            <a:r>
              <a:rPr lang="es-ES" sz="1600" dirty="0" smtClean="0"/>
              <a:t>, se convirtió en una religión bien </a:t>
            </a:r>
            <a:r>
              <a:rPr lang="es-ES" sz="1600" b="1" i="1" dirty="0" smtClean="0">
                <a:solidFill>
                  <a:schemeClr val="accent6">
                    <a:lumMod val="75000"/>
                  </a:schemeClr>
                </a:solidFill>
              </a:rPr>
              <a:t>instalada</a:t>
            </a:r>
            <a:r>
              <a:rPr lang="es-ES" sz="1600" dirty="0" smtClean="0"/>
              <a:t> en las </a:t>
            </a:r>
            <a:r>
              <a:rPr lang="es-ES" sz="1600" b="1" i="1" dirty="0" smtClean="0">
                <a:solidFill>
                  <a:schemeClr val="accent6">
                    <a:lumMod val="75000"/>
                  </a:schemeClr>
                </a:solidFill>
              </a:rPr>
              <a:t>grandes ciudades del Imperio </a:t>
            </a:r>
            <a:r>
              <a:rPr lang="es-ES" sz="1600" dirty="0" smtClean="0"/>
              <a:t>romano?”</a:t>
            </a:r>
            <a:endParaRPr lang="es-ES" sz="1600" dirty="0"/>
          </a:p>
        </p:txBody>
      </p:sp>
      <p:sp>
        <p:nvSpPr>
          <p:cNvPr id="8" name="7 CuadroTexto"/>
          <p:cNvSpPr txBox="1"/>
          <p:nvPr/>
        </p:nvSpPr>
        <p:spPr>
          <a:xfrm>
            <a:off x="827584" y="1832645"/>
            <a:ext cx="3962222" cy="369332"/>
          </a:xfrm>
          <a:prstGeom prst="rect">
            <a:avLst/>
          </a:prstGeom>
          <a:noFill/>
        </p:spPr>
        <p:txBody>
          <a:bodyPr wrap="square" rtlCol="0">
            <a:spAutoFit/>
          </a:bodyPr>
          <a:lstStyle/>
          <a:p>
            <a:r>
              <a:rPr lang="es-ES" b="1" dirty="0" smtClean="0">
                <a:solidFill>
                  <a:schemeClr val="accent6">
                    <a:lumMod val="75000"/>
                  </a:schemeClr>
                </a:solidFill>
              </a:rPr>
              <a:t>¿MOVIMIENTO    </a:t>
            </a:r>
            <a:r>
              <a:rPr lang="es-ES" b="1" dirty="0" smtClean="0">
                <a:solidFill>
                  <a:srgbClr val="CC3399"/>
                </a:solidFill>
              </a:rPr>
              <a:t>&gt;&gt;</a:t>
            </a:r>
            <a:r>
              <a:rPr lang="es-ES" b="1" dirty="0" smtClean="0">
                <a:solidFill>
                  <a:schemeClr val="accent6">
                    <a:lumMod val="75000"/>
                  </a:schemeClr>
                </a:solidFill>
              </a:rPr>
              <a:t>   INSTITUCIÓN?</a:t>
            </a:r>
            <a:endParaRPr lang="es-ES" b="1" dirty="0">
              <a:solidFill>
                <a:schemeClr val="accent6">
                  <a:lumMod val="75000"/>
                </a:schemeClr>
              </a:solidFill>
            </a:endParaRPr>
          </a:p>
        </p:txBody>
      </p:sp>
      <p:sp>
        <p:nvSpPr>
          <p:cNvPr id="9" name="8 CuadroTexto"/>
          <p:cNvSpPr txBox="1"/>
          <p:nvPr/>
        </p:nvSpPr>
        <p:spPr>
          <a:xfrm>
            <a:off x="909951" y="3194667"/>
            <a:ext cx="1929522" cy="646331"/>
          </a:xfrm>
          <a:prstGeom prst="rect">
            <a:avLst/>
          </a:prstGeom>
          <a:noFill/>
        </p:spPr>
        <p:txBody>
          <a:bodyPr wrap="square" rtlCol="0">
            <a:spAutoFit/>
          </a:bodyPr>
          <a:lstStyle/>
          <a:p>
            <a:r>
              <a:rPr lang="es-ES" b="1" dirty="0" smtClean="0">
                <a:solidFill>
                  <a:schemeClr val="accent6">
                    <a:lumMod val="75000"/>
                  </a:schemeClr>
                </a:solidFill>
              </a:rPr>
              <a:t>¿ALTERNATIVA</a:t>
            </a:r>
          </a:p>
          <a:p>
            <a:r>
              <a:rPr lang="es-ES" b="1" dirty="0" smtClean="0">
                <a:solidFill>
                  <a:schemeClr val="accent6">
                    <a:lumMod val="75000"/>
                  </a:schemeClr>
                </a:solidFill>
              </a:rPr>
              <a:t>RADICAL</a:t>
            </a:r>
            <a:endParaRPr lang="es-ES" b="1" dirty="0">
              <a:solidFill>
                <a:schemeClr val="accent6">
                  <a:lumMod val="75000"/>
                </a:schemeClr>
              </a:solidFill>
            </a:endParaRPr>
          </a:p>
        </p:txBody>
      </p:sp>
      <p:sp>
        <p:nvSpPr>
          <p:cNvPr id="10" name="9 CuadroTexto"/>
          <p:cNvSpPr txBox="1"/>
          <p:nvPr/>
        </p:nvSpPr>
        <p:spPr>
          <a:xfrm>
            <a:off x="3250435" y="3153742"/>
            <a:ext cx="1306255" cy="923330"/>
          </a:xfrm>
          <a:prstGeom prst="rect">
            <a:avLst/>
          </a:prstGeom>
          <a:noFill/>
        </p:spPr>
        <p:txBody>
          <a:bodyPr wrap="none" rtlCol="0">
            <a:spAutoFit/>
          </a:bodyPr>
          <a:lstStyle/>
          <a:p>
            <a:r>
              <a:rPr lang="es-ES" b="1" dirty="0" smtClean="0">
                <a:solidFill>
                  <a:schemeClr val="accent6">
                    <a:lumMod val="75000"/>
                  </a:schemeClr>
                </a:solidFill>
              </a:rPr>
              <a:t>IDEOLOGÍA </a:t>
            </a:r>
          </a:p>
          <a:p>
            <a:r>
              <a:rPr lang="es-ES" b="1" dirty="0" smtClean="0">
                <a:solidFill>
                  <a:schemeClr val="accent6">
                    <a:lumMod val="75000"/>
                  </a:schemeClr>
                </a:solidFill>
              </a:rPr>
              <a:t>LEGITIMA-</a:t>
            </a:r>
          </a:p>
          <a:p>
            <a:r>
              <a:rPr lang="es-ES" b="1" dirty="0" smtClean="0">
                <a:solidFill>
                  <a:schemeClr val="accent6">
                    <a:lumMod val="75000"/>
                  </a:schemeClr>
                </a:solidFill>
              </a:rPr>
              <a:t>DORA?</a:t>
            </a:r>
            <a:endParaRPr lang="es-ES" b="1" dirty="0">
              <a:solidFill>
                <a:schemeClr val="accent6">
                  <a:lumMod val="75000"/>
                </a:schemeClr>
              </a:solidFill>
            </a:endParaRPr>
          </a:p>
        </p:txBody>
      </p:sp>
      <p:sp>
        <p:nvSpPr>
          <p:cNvPr id="11" name="10 CuadroTexto"/>
          <p:cNvSpPr txBox="1"/>
          <p:nvPr/>
        </p:nvSpPr>
        <p:spPr>
          <a:xfrm>
            <a:off x="2746379" y="3333168"/>
            <a:ext cx="504056" cy="369332"/>
          </a:xfrm>
          <a:prstGeom prst="rect">
            <a:avLst/>
          </a:prstGeom>
          <a:noFill/>
        </p:spPr>
        <p:txBody>
          <a:bodyPr wrap="square" rtlCol="0">
            <a:spAutoFit/>
          </a:bodyPr>
          <a:lstStyle/>
          <a:p>
            <a:r>
              <a:rPr lang="es-ES" b="1" dirty="0" smtClean="0">
                <a:solidFill>
                  <a:srgbClr val="CC3399"/>
                </a:solidFill>
              </a:rPr>
              <a:t>&gt;&gt;</a:t>
            </a:r>
            <a:endParaRPr lang="es-ES" b="1" dirty="0">
              <a:solidFill>
                <a:srgbClr val="CC3399"/>
              </a:solidFill>
            </a:endParaRPr>
          </a:p>
        </p:txBody>
      </p:sp>
      <p:sp>
        <p:nvSpPr>
          <p:cNvPr id="12" name="11 CuadroTexto"/>
          <p:cNvSpPr txBox="1"/>
          <p:nvPr/>
        </p:nvSpPr>
        <p:spPr>
          <a:xfrm>
            <a:off x="863588" y="4828406"/>
            <a:ext cx="1512168" cy="923330"/>
          </a:xfrm>
          <a:prstGeom prst="rect">
            <a:avLst/>
          </a:prstGeom>
          <a:noFill/>
        </p:spPr>
        <p:txBody>
          <a:bodyPr wrap="square" rtlCol="0">
            <a:spAutoFit/>
          </a:bodyPr>
          <a:lstStyle/>
          <a:p>
            <a:r>
              <a:rPr lang="es-ES" b="1" dirty="0" smtClean="0">
                <a:solidFill>
                  <a:schemeClr val="accent6">
                    <a:lumMod val="75000"/>
                  </a:schemeClr>
                </a:solidFill>
              </a:rPr>
              <a:t>¿RURAL</a:t>
            </a:r>
          </a:p>
          <a:p>
            <a:r>
              <a:rPr lang="es-ES" b="1" dirty="0" smtClean="0">
                <a:solidFill>
                  <a:schemeClr val="accent6">
                    <a:lumMod val="75000"/>
                  </a:schemeClr>
                </a:solidFill>
              </a:rPr>
              <a:t>POBRES</a:t>
            </a:r>
          </a:p>
          <a:p>
            <a:r>
              <a:rPr lang="es-ES" b="1" dirty="0" smtClean="0">
                <a:solidFill>
                  <a:schemeClr val="accent6">
                    <a:lumMod val="75000"/>
                  </a:schemeClr>
                </a:solidFill>
              </a:rPr>
              <a:t>PALESTINA</a:t>
            </a:r>
            <a:endParaRPr lang="es-ES" b="1" dirty="0">
              <a:solidFill>
                <a:schemeClr val="accent6">
                  <a:lumMod val="75000"/>
                </a:schemeClr>
              </a:solidFill>
            </a:endParaRPr>
          </a:p>
        </p:txBody>
      </p:sp>
      <p:sp>
        <p:nvSpPr>
          <p:cNvPr id="13" name="12 CuadroTexto"/>
          <p:cNvSpPr txBox="1"/>
          <p:nvPr/>
        </p:nvSpPr>
        <p:spPr>
          <a:xfrm>
            <a:off x="2357063" y="5009141"/>
            <a:ext cx="591547" cy="369332"/>
          </a:xfrm>
          <a:prstGeom prst="rect">
            <a:avLst/>
          </a:prstGeom>
          <a:noFill/>
        </p:spPr>
        <p:txBody>
          <a:bodyPr wrap="square" rtlCol="0">
            <a:spAutoFit/>
          </a:bodyPr>
          <a:lstStyle/>
          <a:p>
            <a:r>
              <a:rPr lang="es-ES" b="1" dirty="0" smtClean="0">
                <a:solidFill>
                  <a:srgbClr val="CC3399"/>
                </a:solidFill>
              </a:rPr>
              <a:t>&gt;&gt;</a:t>
            </a:r>
            <a:endParaRPr lang="es-ES" b="1" dirty="0">
              <a:solidFill>
                <a:srgbClr val="CC3399"/>
              </a:solidFill>
            </a:endParaRPr>
          </a:p>
        </p:txBody>
      </p:sp>
      <p:sp>
        <p:nvSpPr>
          <p:cNvPr id="14" name="13 CuadroTexto"/>
          <p:cNvSpPr txBox="1"/>
          <p:nvPr/>
        </p:nvSpPr>
        <p:spPr>
          <a:xfrm>
            <a:off x="2948610" y="4593643"/>
            <a:ext cx="2104997" cy="1200329"/>
          </a:xfrm>
          <a:prstGeom prst="rect">
            <a:avLst/>
          </a:prstGeom>
          <a:noFill/>
        </p:spPr>
        <p:txBody>
          <a:bodyPr wrap="square" rtlCol="0">
            <a:spAutoFit/>
          </a:bodyPr>
          <a:lstStyle/>
          <a:p>
            <a:r>
              <a:rPr lang="es-ES" b="1" dirty="0" smtClean="0">
                <a:solidFill>
                  <a:schemeClr val="accent6">
                    <a:lumMod val="75000"/>
                  </a:schemeClr>
                </a:solidFill>
              </a:rPr>
              <a:t>CIUDADES</a:t>
            </a:r>
          </a:p>
          <a:p>
            <a:r>
              <a:rPr lang="es-ES" b="1" dirty="0" smtClean="0">
                <a:solidFill>
                  <a:schemeClr val="accent6">
                    <a:lumMod val="75000"/>
                  </a:schemeClr>
                </a:solidFill>
              </a:rPr>
              <a:t>INSTALADA</a:t>
            </a:r>
          </a:p>
          <a:p>
            <a:r>
              <a:rPr lang="es-ES" b="1" dirty="0" smtClean="0">
                <a:solidFill>
                  <a:schemeClr val="accent6">
                    <a:lumMod val="75000"/>
                  </a:schemeClr>
                </a:solidFill>
              </a:rPr>
              <a:t>IMPERIO </a:t>
            </a:r>
          </a:p>
          <a:p>
            <a:r>
              <a:rPr lang="es-ES" b="1" dirty="0" smtClean="0">
                <a:solidFill>
                  <a:schemeClr val="accent6">
                    <a:lumMod val="75000"/>
                  </a:schemeClr>
                </a:solidFill>
              </a:rPr>
              <a:t>ROMANO?</a:t>
            </a:r>
            <a:endParaRPr lang="es-ES" b="1" dirty="0">
              <a:solidFill>
                <a:schemeClr val="accent6">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15" y="1054916"/>
            <a:ext cx="689533" cy="777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27" y="2390551"/>
            <a:ext cx="703821" cy="75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27" y="4077072"/>
            <a:ext cx="727355" cy="75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355976" y="5751736"/>
            <a:ext cx="3553813" cy="369332"/>
          </a:xfrm>
          <a:prstGeom prst="rect">
            <a:avLst/>
          </a:prstGeom>
          <a:noFill/>
        </p:spPr>
        <p:txBody>
          <a:bodyPr wrap="square" rtlCol="0">
            <a:spAutoFit/>
          </a:bodyPr>
          <a:lstStyle/>
          <a:p>
            <a:r>
              <a:rPr lang="es-ES" dirty="0" smtClean="0"/>
              <a:t>(Cfr. Bibliografía 1, pág. 9)</a:t>
            </a:r>
            <a:endParaRPr lang="es-ES" dirty="0"/>
          </a:p>
        </p:txBody>
      </p:sp>
      <p:sp>
        <p:nvSpPr>
          <p:cNvPr id="2" name="1 Marcador de número de diapositiva"/>
          <p:cNvSpPr>
            <a:spLocks noGrp="1"/>
          </p:cNvSpPr>
          <p:nvPr>
            <p:ph type="sldNum" sz="quarter" idx="12"/>
          </p:nvPr>
        </p:nvSpPr>
        <p:spPr>
          <a:xfrm>
            <a:off x="7452320" y="5765771"/>
            <a:ext cx="758952" cy="246888"/>
          </a:xfrm>
        </p:spPr>
        <p:txBody>
          <a:bodyPr/>
          <a:lstStyle/>
          <a:p>
            <a:fld id="{636E3AB4-97AD-4389-A1F4-096199C2DEE3}" type="slidenum">
              <a:rPr lang="es-ES" b="1" smtClean="0">
                <a:solidFill>
                  <a:schemeClr val="tx1"/>
                </a:solidFill>
              </a:rPr>
              <a:t>10</a:t>
            </a:fld>
            <a:endParaRPr lang="es-ES" b="1" dirty="0">
              <a:solidFill>
                <a:schemeClr val="tx1"/>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7306" y="938775"/>
            <a:ext cx="826693"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5237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51284" y="982469"/>
            <a:ext cx="2952328"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ANTE ESTO NOS HACEMOS </a:t>
            </a:r>
          </a:p>
          <a:p>
            <a:r>
              <a:rPr lang="es-ES" dirty="0" smtClean="0"/>
              <a:t>ALGUNAS PREGUNTAS</a:t>
            </a:r>
            <a:endParaRPr lang="es-ES" dirty="0"/>
          </a:p>
        </p:txBody>
      </p:sp>
      <p:sp>
        <p:nvSpPr>
          <p:cNvPr id="5" name="4 CuadroTexto"/>
          <p:cNvSpPr txBox="1"/>
          <p:nvPr/>
        </p:nvSpPr>
        <p:spPr>
          <a:xfrm>
            <a:off x="5135260" y="1628800"/>
            <a:ext cx="3384376" cy="923330"/>
          </a:xfrm>
          <a:prstGeom prst="rect">
            <a:avLst/>
          </a:prstGeom>
          <a:noFill/>
        </p:spPr>
        <p:txBody>
          <a:bodyPr wrap="square" rtlCol="0">
            <a:spAutoFit/>
          </a:bodyPr>
          <a:lstStyle/>
          <a:p>
            <a:r>
              <a:rPr lang="es-ES" dirty="0" smtClean="0"/>
              <a:t>¿Estamos dispuestos a revisar el </a:t>
            </a:r>
            <a:r>
              <a:rPr lang="es-ES" b="1" i="1" dirty="0" smtClean="0">
                <a:solidFill>
                  <a:schemeClr val="accent6">
                    <a:lumMod val="75000"/>
                  </a:schemeClr>
                </a:solidFill>
              </a:rPr>
              <a:t>modo  en que se accede</a:t>
            </a:r>
            <a:r>
              <a:rPr lang="es-ES" dirty="0" smtClean="0"/>
              <a:t> a ser miembro de la Iglesia?</a:t>
            </a:r>
            <a:endParaRPr lang="es-ES" dirty="0"/>
          </a:p>
        </p:txBody>
      </p:sp>
      <p:sp>
        <p:nvSpPr>
          <p:cNvPr id="7" name="6 CuadroTexto"/>
          <p:cNvSpPr txBox="1"/>
          <p:nvPr/>
        </p:nvSpPr>
        <p:spPr>
          <a:xfrm>
            <a:off x="5085130" y="2603551"/>
            <a:ext cx="3744416" cy="646331"/>
          </a:xfrm>
          <a:prstGeom prst="rect">
            <a:avLst/>
          </a:prstGeom>
          <a:noFill/>
        </p:spPr>
        <p:txBody>
          <a:bodyPr wrap="square" rtlCol="0">
            <a:spAutoFit/>
          </a:bodyPr>
          <a:lstStyle/>
          <a:p>
            <a:r>
              <a:rPr lang="es-ES" dirty="0" smtClean="0"/>
              <a:t>¿Tendríamos que aplicar hoy ese orden de </a:t>
            </a:r>
            <a:r>
              <a:rPr lang="es-ES" b="1" i="1" dirty="0" smtClean="0">
                <a:solidFill>
                  <a:schemeClr val="accent6">
                    <a:lumMod val="75000"/>
                  </a:schemeClr>
                </a:solidFill>
              </a:rPr>
              <a:t>prioridades</a:t>
            </a:r>
            <a:r>
              <a:rPr lang="es-ES" dirty="0"/>
              <a:t>?</a:t>
            </a:r>
          </a:p>
        </p:txBody>
      </p:sp>
      <p:sp>
        <p:nvSpPr>
          <p:cNvPr id="8" name="7 CuadroTexto"/>
          <p:cNvSpPr txBox="1"/>
          <p:nvPr/>
        </p:nvSpPr>
        <p:spPr>
          <a:xfrm>
            <a:off x="5148064" y="3249882"/>
            <a:ext cx="3406930" cy="1200329"/>
          </a:xfrm>
          <a:prstGeom prst="rect">
            <a:avLst/>
          </a:prstGeom>
          <a:noFill/>
        </p:spPr>
        <p:txBody>
          <a:bodyPr wrap="square" rtlCol="0">
            <a:spAutoFit/>
          </a:bodyPr>
          <a:lstStyle/>
          <a:p>
            <a:pPr algn="r"/>
            <a:r>
              <a:rPr lang="es-ES" dirty="0" smtClean="0"/>
              <a:t>         ¿Es posible evangelizar, vivir el compromiso  y la </a:t>
            </a:r>
            <a:r>
              <a:rPr lang="es-ES" b="1" i="1" dirty="0" smtClean="0">
                <a:solidFill>
                  <a:schemeClr val="accent6">
                    <a:lumMod val="75000"/>
                  </a:schemeClr>
                </a:solidFill>
              </a:rPr>
              <a:t>eucaristía</a:t>
            </a:r>
            <a:r>
              <a:rPr lang="es-ES" dirty="0" smtClean="0"/>
              <a:t> si no hay experiencia comunitaria?</a:t>
            </a:r>
            <a:endParaRPr lang="es-ES" dirty="0"/>
          </a:p>
        </p:txBody>
      </p:sp>
      <p:sp>
        <p:nvSpPr>
          <p:cNvPr id="9" name="8 CuadroTexto"/>
          <p:cNvSpPr txBox="1"/>
          <p:nvPr/>
        </p:nvSpPr>
        <p:spPr>
          <a:xfrm>
            <a:off x="611560" y="1219222"/>
            <a:ext cx="4336722" cy="3693319"/>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dirty="0" smtClean="0"/>
              <a:t>EXPERIENCIA&gt;&gt;RITO-EUCARISTÍA &gt;&gt;FORMA DE VIDA &gt;&gt;DOCTRINA </a:t>
            </a:r>
          </a:p>
          <a:p>
            <a:endParaRPr lang="es-ES" dirty="0" smtClean="0"/>
          </a:p>
          <a:p>
            <a:r>
              <a:rPr lang="es-ES" b="1" dirty="0" smtClean="0">
                <a:solidFill>
                  <a:schemeClr val="accent6">
                    <a:lumMod val="75000"/>
                  </a:schemeClr>
                </a:solidFill>
              </a:rPr>
              <a:t>“HACERSE CRISTIANO  </a:t>
            </a:r>
            <a:r>
              <a:rPr lang="es-ES" b="1" i="1" dirty="0" smtClean="0"/>
              <a:t>no</a:t>
            </a:r>
            <a:r>
              <a:rPr lang="es-ES" dirty="0" smtClean="0"/>
              <a:t>  consistía primariamente en </a:t>
            </a:r>
            <a:r>
              <a:rPr lang="es-ES" dirty="0"/>
              <a:t>aceptar un conjunto </a:t>
            </a:r>
            <a:r>
              <a:rPr lang="es-ES" dirty="0" smtClean="0"/>
              <a:t>de doctrinas, </a:t>
            </a:r>
            <a:r>
              <a:rPr lang="es-ES" b="1" i="1" dirty="0" smtClean="0"/>
              <a:t>sino</a:t>
            </a:r>
            <a:r>
              <a:rPr lang="es-ES" dirty="0" smtClean="0"/>
              <a:t> </a:t>
            </a:r>
            <a:r>
              <a:rPr lang="es-ES" dirty="0"/>
              <a:t>en participar en </a:t>
            </a:r>
            <a:endParaRPr lang="es-ES" dirty="0" smtClean="0"/>
          </a:p>
          <a:p>
            <a:pPr marL="285750" indent="-285750">
              <a:buFont typeface="Arial" panose="020B0604020202020204" pitchFamily="34" charset="0"/>
              <a:buChar char="•"/>
            </a:pPr>
            <a:r>
              <a:rPr lang="es-ES" dirty="0" smtClean="0"/>
              <a:t>1º una </a:t>
            </a:r>
            <a:r>
              <a:rPr lang="es-ES" b="1" i="1" dirty="0" smtClean="0"/>
              <a:t>experiencia comunitaria</a:t>
            </a:r>
            <a:r>
              <a:rPr lang="es-ES" dirty="0"/>
              <a:t>, </a:t>
            </a:r>
            <a:endParaRPr lang="es-ES" dirty="0" smtClean="0"/>
          </a:p>
          <a:p>
            <a:pPr marL="285750" indent="-285750">
              <a:buFont typeface="Arial" panose="020B0604020202020204" pitchFamily="34" charset="0"/>
              <a:buChar char="•"/>
            </a:pPr>
            <a:r>
              <a:rPr lang="es-ES" dirty="0" smtClean="0"/>
              <a:t>2º que </a:t>
            </a:r>
            <a:r>
              <a:rPr lang="es-ES" dirty="0"/>
              <a:t>se actualizaba </a:t>
            </a:r>
            <a:r>
              <a:rPr lang="es-ES" dirty="0" smtClean="0"/>
              <a:t>en el </a:t>
            </a:r>
            <a:r>
              <a:rPr lang="es-ES" dirty="0"/>
              <a:t>rito de una </a:t>
            </a:r>
            <a:r>
              <a:rPr lang="es-ES" b="1" i="1" dirty="0"/>
              <a:t>mesa </a:t>
            </a:r>
            <a:r>
              <a:rPr lang="es-ES" b="1" i="1" dirty="0" smtClean="0"/>
              <a:t>fraternamente compartida</a:t>
            </a:r>
            <a:r>
              <a:rPr lang="es-ES" b="1" i="1" dirty="0"/>
              <a:t>,</a:t>
            </a:r>
            <a:r>
              <a:rPr lang="es-ES" dirty="0"/>
              <a:t> </a:t>
            </a:r>
            <a:endParaRPr lang="es-ES" dirty="0" smtClean="0"/>
          </a:p>
          <a:p>
            <a:pPr marL="285750" indent="-285750">
              <a:buFont typeface="Arial" panose="020B0604020202020204" pitchFamily="34" charset="0"/>
              <a:buChar char="•"/>
            </a:pPr>
            <a:r>
              <a:rPr lang="es-ES" dirty="0" smtClean="0"/>
              <a:t>3º que </a:t>
            </a:r>
            <a:r>
              <a:rPr lang="es-ES" dirty="0"/>
              <a:t>se expresaba en </a:t>
            </a:r>
            <a:r>
              <a:rPr lang="es-ES" b="1" i="1" dirty="0" smtClean="0"/>
              <a:t>una transformación </a:t>
            </a:r>
            <a:r>
              <a:rPr lang="es-ES" b="1" i="1" dirty="0"/>
              <a:t>personal y social</a:t>
            </a:r>
            <a:r>
              <a:rPr lang="es-ES" dirty="0"/>
              <a:t>, </a:t>
            </a:r>
            <a:r>
              <a:rPr lang="es-ES" dirty="0" smtClean="0"/>
              <a:t>es decir</a:t>
            </a:r>
            <a:r>
              <a:rPr lang="es-ES" dirty="0"/>
              <a:t>, en una nueva forma de </a:t>
            </a:r>
            <a:r>
              <a:rPr lang="es-ES" dirty="0" smtClean="0"/>
              <a:t>vida y</a:t>
            </a:r>
          </a:p>
          <a:p>
            <a:pPr marL="285750" indent="-285750">
              <a:buFont typeface="Arial" panose="020B0604020202020204" pitchFamily="34" charset="0"/>
              <a:buChar char="•"/>
            </a:pPr>
            <a:r>
              <a:rPr lang="es-ES" dirty="0" smtClean="0"/>
              <a:t>4º que cristalizaba en </a:t>
            </a:r>
            <a:r>
              <a:rPr lang="es-ES" b="1" i="1" dirty="0" smtClean="0"/>
              <a:t>una doctrina</a:t>
            </a:r>
            <a:r>
              <a:rPr lang="es-ES" dirty="0" smtClean="0"/>
              <a:t>.”</a:t>
            </a:r>
            <a:endParaRPr lang="es-ES" dirty="0"/>
          </a:p>
        </p:txBody>
      </p:sp>
      <p:sp>
        <p:nvSpPr>
          <p:cNvPr id="2" name="1 Marcador de número de diapositiva"/>
          <p:cNvSpPr>
            <a:spLocks noGrp="1"/>
          </p:cNvSpPr>
          <p:nvPr>
            <p:ph type="sldNum" sz="quarter" idx="12"/>
          </p:nvPr>
        </p:nvSpPr>
        <p:spPr>
          <a:xfrm>
            <a:off x="7596336" y="6323286"/>
            <a:ext cx="758952" cy="246888"/>
          </a:xfrm>
        </p:spPr>
        <p:txBody>
          <a:bodyPr/>
          <a:lstStyle/>
          <a:p>
            <a:fld id="{636E3AB4-97AD-4389-A1F4-096199C2DEE3}" type="slidenum">
              <a:rPr lang="es-ES" b="1" smtClean="0">
                <a:solidFill>
                  <a:schemeClr val="tx1"/>
                </a:solidFill>
              </a:rPr>
              <a:t>100</a:t>
            </a:fld>
            <a:endParaRPr lang="es-ES" b="1" dirty="0">
              <a:solidFill>
                <a:schemeClr val="tx1"/>
              </a:solidFill>
            </a:endParaRPr>
          </a:p>
        </p:txBody>
      </p:sp>
      <p:sp>
        <p:nvSpPr>
          <p:cNvPr id="3" name="2 CuadroTexto"/>
          <p:cNvSpPr txBox="1"/>
          <p:nvPr/>
        </p:nvSpPr>
        <p:spPr>
          <a:xfrm>
            <a:off x="637619" y="5646844"/>
            <a:ext cx="4896544" cy="923330"/>
          </a:xfrm>
          <a:prstGeom prst="rect">
            <a:avLst/>
          </a:prstGeom>
          <a:noFill/>
        </p:spPr>
        <p:txBody>
          <a:bodyPr wrap="square" rtlCol="0">
            <a:spAutoFit/>
          </a:bodyPr>
          <a:lstStyle/>
          <a:p>
            <a:r>
              <a:rPr lang="es-ES" dirty="0" smtClean="0"/>
              <a:t>¿Qué </a:t>
            </a:r>
            <a:r>
              <a:rPr lang="es-ES" b="1" i="1" dirty="0" smtClean="0">
                <a:solidFill>
                  <a:schemeClr val="accent6">
                    <a:lumMod val="75000"/>
                  </a:schemeClr>
                </a:solidFill>
              </a:rPr>
              <a:t>implicaciones concretas </a:t>
            </a:r>
            <a:r>
              <a:rPr lang="es-ES" dirty="0" smtClean="0"/>
              <a:t>tendría el </a:t>
            </a:r>
            <a:r>
              <a:rPr lang="es-ES" dirty="0" err="1" smtClean="0"/>
              <a:t>replan-tearnos</a:t>
            </a:r>
            <a:r>
              <a:rPr lang="es-ES" dirty="0" smtClean="0"/>
              <a:t> las cosas según la experiencia </a:t>
            </a:r>
            <a:r>
              <a:rPr lang="es-ES" dirty="0" err="1" smtClean="0"/>
              <a:t>comu-nitaria</a:t>
            </a:r>
            <a:r>
              <a:rPr lang="es-ES" dirty="0" smtClean="0"/>
              <a:t> de los primeros seguidores de Jesús?</a:t>
            </a:r>
            <a:endParaRPr lang="es-ES" dirty="0"/>
          </a:p>
        </p:txBody>
      </p:sp>
      <p:sp>
        <p:nvSpPr>
          <p:cNvPr id="6" name="5 CuadroTexto"/>
          <p:cNvSpPr txBox="1"/>
          <p:nvPr/>
        </p:nvSpPr>
        <p:spPr>
          <a:xfrm>
            <a:off x="612925" y="476672"/>
            <a:ext cx="6984776" cy="461665"/>
          </a:xfrm>
          <a:prstGeom prst="rect">
            <a:avLst/>
          </a:prstGeom>
          <a:solidFill>
            <a:schemeClr val="bg1"/>
          </a:solidFill>
        </p:spPr>
        <p:txBody>
          <a:bodyPr wrap="square" rtlCol="0">
            <a:spAutoFit/>
          </a:bodyPr>
          <a:lstStyle/>
          <a:p>
            <a:r>
              <a:rPr lang="es-ES" sz="2400" b="1" dirty="0" smtClean="0">
                <a:latin typeface="Arial" panose="020B0604020202020204" pitchFamily="34" charset="0"/>
                <a:cs typeface="Arial" panose="020B0604020202020204" pitchFamily="34" charset="0"/>
              </a:rPr>
              <a:t>2 - EXPERIENCIA COMUNITARIA PRIMORDIAL</a:t>
            </a:r>
            <a:endParaRPr lang="es-ES" sz="2400" b="1" dirty="0">
              <a:latin typeface="Arial" panose="020B0604020202020204" pitchFamily="34" charset="0"/>
              <a:cs typeface="Arial" panose="020B0604020202020204" pitchFamily="34" charset="0"/>
            </a:endParaRPr>
          </a:p>
        </p:txBody>
      </p:sp>
      <p:sp>
        <p:nvSpPr>
          <p:cNvPr id="10" name="9 CuadroTexto"/>
          <p:cNvSpPr txBox="1"/>
          <p:nvPr/>
        </p:nvSpPr>
        <p:spPr>
          <a:xfrm>
            <a:off x="5148064" y="4450211"/>
            <a:ext cx="3168352" cy="646331"/>
          </a:xfrm>
          <a:prstGeom prst="rect">
            <a:avLst/>
          </a:prstGeom>
          <a:noFill/>
        </p:spPr>
        <p:txBody>
          <a:bodyPr wrap="square" rtlCol="0">
            <a:spAutoFit/>
          </a:bodyPr>
          <a:lstStyle/>
          <a:p>
            <a:r>
              <a:rPr lang="es-ES" dirty="0" smtClean="0"/>
              <a:t>¿Es la comunidad el principal </a:t>
            </a:r>
            <a:r>
              <a:rPr lang="es-ES" b="1" i="1" dirty="0" smtClean="0">
                <a:solidFill>
                  <a:schemeClr val="accent6">
                    <a:lumMod val="75000"/>
                  </a:schemeClr>
                </a:solidFill>
              </a:rPr>
              <a:t>medio de evangelización?</a:t>
            </a:r>
            <a:endParaRPr lang="es-ES" b="1" i="1" dirty="0">
              <a:solidFill>
                <a:schemeClr val="accent6">
                  <a:lumMod val="75000"/>
                </a:schemeClr>
              </a:solidFill>
            </a:endParaRPr>
          </a:p>
        </p:txBody>
      </p:sp>
      <p:sp>
        <p:nvSpPr>
          <p:cNvPr id="11" name="10 CuadroTexto"/>
          <p:cNvSpPr txBox="1"/>
          <p:nvPr/>
        </p:nvSpPr>
        <p:spPr>
          <a:xfrm>
            <a:off x="611560" y="5013176"/>
            <a:ext cx="3240360" cy="646331"/>
          </a:xfrm>
          <a:prstGeom prst="rect">
            <a:avLst/>
          </a:prstGeom>
          <a:noFill/>
        </p:spPr>
        <p:txBody>
          <a:bodyPr wrap="square" rtlCol="0">
            <a:spAutoFit/>
          </a:bodyPr>
          <a:lstStyle/>
          <a:p>
            <a:r>
              <a:rPr lang="es-ES" dirty="0" smtClean="0"/>
              <a:t>¿Cómo vivir hoy los valores de </a:t>
            </a:r>
          </a:p>
          <a:p>
            <a:r>
              <a:rPr lang="es-ES" dirty="0" smtClean="0"/>
              <a:t>las </a:t>
            </a:r>
            <a:r>
              <a:rPr lang="es-ES" b="1" i="1" dirty="0" smtClean="0">
                <a:solidFill>
                  <a:schemeClr val="accent6">
                    <a:lumMod val="75000"/>
                  </a:schemeClr>
                </a:solidFill>
              </a:rPr>
              <a:t>iglesias domésticas?</a:t>
            </a:r>
            <a:endParaRPr lang="es-ES" b="1" i="1" dirty="0">
              <a:solidFill>
                <a:schemeClr val="accent6">
                  <a:lumMod val="75000"/>
                </a:schemeClr>
              </a:solidFill>
            </a:endParaRPr>
          </a:p>
        </p:txBody>
      </p:sp>
      <p:sp>
        <p:nvSpPr>
          <p:cNvPr id="12" name="11 CuadroTexto"/>
          <p:cNvSpPr txBox="1"/>
          <p:nvPr/>
        </p:nvSpPr>
        <p:spPr>
          <a:xfrm>
            <a:off x="5553326" y="5119738"/>
            <a:ext cx="3024336" cy="1200329"/>
          </a:xfrm>
          <a:prstGeom prst="rect">
            <a:avLst/>
          </a:prstGeom>
          <a:noFill/>
        </p:spPr>
        <p:txBody>
          <a:bodyPr wrap="square" rtlCol="0">
            <a:spAutoFit/>
          </a:bodyPr>
          <a:lstStyle/>
          <a:p>
            <a:r>
              <a:rPr lang="es-ES" dirty="0" smtClean="0"/>
              <a:t>¿La base de la Iglesia han de ser </a:t>
            </a:r>
            <a:r>
              <a:rPr lang="es-ES" b="1" dirty="0" smtClean="0">
                <a:solidFill>
                  <a:schemeClr val="accent6">
                    <a:lumMod val="75000"/>
                  </a:schemeClr>
                </a:solidFill>
              </a:rPr>
              <a:t>pequeñas comunidades </a:t>
            </a:r>
            <a:r>
              <a:rPr lang="es-ES" dirty="0" smtClean="0"/>
              <a:t>donde sean posibles las relaciones interpersonales?</a:t>
            </a:r>
            <a:endParaRPr lang="es-ES" dirty="0"/>
          </a:p>
        </p:txBody>
      </p:sp>
    </p:spTree>
    <p:extLst>
      <p:ext uri="{BB962C8B-B14F-4D97-AF65-F5344CB8AC3E}">
        <p14:creationId xmlns:p14="http://schemas.microsoft.com/office/powerpoint/2010/main" val="9640319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947974"/>
            <a:ext cx="4824536" cy="2585323"/>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La </a:t>
            </a:r>
            <a:r>
              <a:rPr lang="es-ES" b="1" dirty="0">
                <a:solidFill>
                  <a:schemeClr val="accent6">
                    <a:lumMod val="75000"/>
                  </a:schemeClr>
                </a:solidFill>
              </a:rPr>
              <a:t>experiencia religiosa cristiana  </a:t>
            </a:r>
            <a:r>
              <a:rPr lang="es-ES" dirty="0"/>
              <a:t>tuvo desde los inicios su peculiaridad: </a:t>
            </a:r>
            <a:endParaRPr lang="es-ES" dirty="0" smtClean="0"/>
          </a:p>
          <a:p>
            <a:pPr marL="285750" indent="-285750">
              <a:buFont typeface="Arial" panose="020B0604020202020204" pitchFamily="34" charset="0"/>
              <a:buChar char="•"/>
            </a:pPr>
            <a:r>
              <a:rPr lang="es-ES" dirty="0" smtClean="0"/>
              <a:t>ser </a:t>
            </a:r>
            <a:r>
              <a:rPr lang="es-ES" dirty="0"/>
              <a:t>un encuentro con Jesús </a:t>
            </a:r>
            <a:endParaRPr lang="es-ES" dirty="0" smtClean="0"/>
          </a:p>
          <a:p>
            <a:pPr marL="285750" indent="-285750">
              <a:buFont typeface="Arial" panose="020B0604020202020204" pitchFamily="34" charset="0"/>
              <a:buChar char="•"/>
            </a:pPr>
            <a:r>
              <a:rPr lang="es-ES" dirty="0" smtClean="0"/>
              <a:t>que </a:t>
            </a:r>
            <a:r>
              <a:rPr lang="es-ES" dirty="0"/>
              <a:t>abre al misterio de Dios </a:t>
            </a:r>
            <a:endParaRPr lang="es-ES" dirty="0" smtClean="0"/>
          </a:p>
          <a:p>
            <a:pPr marL="285750" indent="-285750">
              <a:buFont typeface="Arial" panose="020B0604020202020204" pitchFamily="34" charset="0"/>
              <a:buChar char="•"/>
            </a:pPr>
            <a:r>
              <a:rPr lang="es-ES" dirty="0" smtClean="0"/>
              <a:t>y al misterio de </a:t>
            </a:r>
            <a:r>
              <a:rPr lang="es-ES" dirty="0"/>
              <a:t>su Reino en la historia. </a:t>
            </a:r>
            <a:endParaRPr lang="es-ES" dirty="0" smtClean="0"/>
          </a:p>
          <a:p>
            <a:pPr marL="285750" indent="-285750">
              <a:buFont typeface="Arial" panose="020B0604020202020204" pitchFamily="34" charset="0"/>
              <a:buChar char="•"/>
            </a:pPr>
            <a:r>
              <a:rPr lang="es-ES" dirty="0" smtClean="0"/>
              <a:t>es </a:t>
            </a:r>
            <a:r>
              <a:rPr lang="es-ES" dirty="0"/>
              <a:t>una experiencia de gozo y de paz, </a:t>
            </a:r>
            <a:endParaRPr lang="es-ES" dirty="0" smtClean="0"/>
          </a:p>
          <a:p>
            <a:pPr marL="285750" indent="-285750">
              <a:buFont typeface="Arial" panose="020B0604020202020204" pitchFamily="34" charset="0"/>
              <a:buChar char="•"/>
            </a:pPr>
            <a:r>
              <a:rPr lang="es-ES" dirty="0" smtClean="0"/>
              <a:t>pero </a:t>
            </a:r>
            <a:r>
              <a:rPr lang="es-ES" dirty="0"/>
              <a:t>que </a:t>
            </a:r>
            <a:r>
              <a:rPr lang="es-ES" dirty="0" smtClean="0"/>
              <a:t>incluye dificultades y conlleva </a:t>
            </a:r>
            <a:r>
              <a:rPr lang="es-ES" dirty="0"/>
              <a:t>una especial atención a la historia y </a:t>
            </a:r>
            <a:r>
              <a:rPr lang="es-ES" dirty="0" smtClean="0"/>
              <a:t>a la </a:t>
            </a:r>
            <a:r>
              <a:rPr lang="es-ES" dirty="0" err="1" smtClean="0"/>
              <a:t>respon-sabilidad</a:t>
            </a:r>
            <a:r>
              <a:rPr lang="es-ES" dirty="0" smtClean="0"/>
              <a:t> </a:t>
            </a:r>
            <a:r>
              <a:rPr lang="es-ES" dirty="0"/>
              <a:t>en ella. </a:t>
            </a:r>
          </a:p>
        </p:txBody>
      </p:sp>
      <p:sp>
        <p:nvSpPr>
          <p:cNvPr id="2" name="1 CuadroTexto"/>
          <p:cNvSpPr txBox="1"/>
          <p:nvPr/>
        </p:nvSpPr>
        <p:spPr>
          <a:xfrm>
            <a:off x="404831" y="3850817"/>
            <a:ext cx="252028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El encuentro con Jesús</a:t>
            </a:r>
            <a:endParaRPr lang="es-ES" dirty="0"/>
          </a:p>
        </p:txBody>
      </p:sp>
      <p:sp>
        <p:nvSpPr>
          <p:cNvPr id="3" name="2 CuadroTexto"/>
          <p:cNvSpPr txBox="1"/>
          <p:nvPr/>
        </p:nvSpPr>
        <p:spPr>
          <a:xfrm>
            <a:off x="6578789" y="2053715"/>
            <a:ext cx="1686333"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Experiencia de gozo y paz</a:t>
            </a:r>
            <a:endParaRPr lang="es-ES" dirty="0"/>
          </a:p>
        </p:txBody>
      </p:sp>
      <p:sp>
        <p:nvSpPr>
          <p:cNvPr id="5" name="4 CuadroTexto"/>
          <p:cNvSpPr txBox="1"/>
          <p:nvPr/>
        </p:nvSpPr>
        <p:spPr>
          <a:xfrm>
            <a:off x="6583025" y="3210132"/>
            <a:ext cx="1902357"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Responsabilidad ante la historia</a:t>
            </a:r>
            <a:endParaRPr lang="es-ES" dirty="0"/>
          </a:p>
        </p:txBody>
      </p:sp>
      <p:sp>
        <p:nvSpPr>
          <p:cNvPr id="6" name="5 Marcador de número de diapositiva"/>
          <p:cNvSpPr>
            <a:spLocks noGrp="1"/>
          </p:cNvSpPr>
          <p:nvPr>
            <p:ph type="sldNum" sz="quarter" idx="12"/>
          </p:nvPr>
        </p:nvSpPr>
        <p:spPr>
          <a:xfrm>
            <a:off x="7882336" y="6385341"/>
            <a:ext cx="758952" cy="246888"/>
          </a:xfrm>
        </p:spPr>
        <p:txBody>
          <a:bodyPr/>
          <a:lstStyle/>
          <a:p>
            <a:fld id="{636E3AB4-97AD-4389-A1F4-096199C2DEE3}" type="slidenum">
              <a:rPr lang="es-ES" b="1" smtClean="0">
                <a:solidFill>
                  <a:schemeClr val="tx1"/>
                </a:solidFill>
              </a:rPr>
              <a:t>101</a:t>
            </a:fld>
            <a:endParaRPr lang="es-ES" b="1" dirty="0">
              <a:solidFill>
                <a:schemeClr val="tx1"/>
              </a:solidFill>
            </a:endParaRPr>
          </a:p>
        </p:txBody>
      </p:sp>
      <p:sp>
        <p:nvSpPr>
          <p:cNvPr id="7" name="6 CuadroTexto"/>
          <p:cNvSpPr txBox="1"/>
          <p:nvPr/>
        </p:nvSpPr>
        <p:spPr>
          <a:xfrm>
            <a:off x="3822671" y="5124162"/>
            <a:ext cx="1900034"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Conciencia del misterio de Dios</a:t>
            </a:r>
            <a:endParaRPr lang="es-ES" dirty="0"/>
          </a:p>
        </p:txBody>
      </p:sp>
      <p:sp>
        <p:nvSpPr>
          <p:cNvPr id="9" name="8 CuadroTexto"/>
          <p:cNvSpPr txBox="1"/>
          <p:nvPr/>
        </p:nvSpPr>
        <p:spPr>
          <a:xfrm>
            <a:off x="3044496" y="3645024"/>
            <a:ext cx="3456384" cy="1323439"/>
          </a:xfrm>
          <a:prstGeom prst="rect">
            <a:avLst/>
          </a:prstGeom>
          <a:solidFill>
            <a:schemeClr val="bg1"/>
          </a:solidFill>
        </p:spPr>
        <p:txBody>
          <a:bodyPr wrap="square" rtlCol="0">
            <a:spAutoFit/>
          </a:bodyPr>
          <a:lstStyle/>
          <a:p>
            <a:pPr algn="ctr"/>
            <a:r>
              <a:rPr lang="es-ES" sz="2000" b="1" dirty="0" smtClean="0">
                <a:solidFill>
                  <a:srgbClr val="008000"/>
                </a:solidFill>
              </a:rPr>
              <a:t>NOS INVITA A REPLANTEAR-NOS ALGUNAS DIMENSIONES DE NUESTRA  EXPERIENCIA CRISTIANA</a:t>
            </a:r>
            <a:endParaRPr lang="es-ES" sz="2000" b="1" dirty="0">
              <a:solidFill>
                <a:srgbClr val="008000"/>
              </a:solidFill>
            </a:endParaRPr>
          </a:p>
        </p:txBody>
      </p:sp>
      <p:sp>
        <p:nvSpPr>
          <p:cNvPr id="11" name="10 CuadroTexto"/>
          <p:cNvSpPr txBox="1"/>
          <p:nvPr/>
        </p:nvSpPr>
        <p:spPr>
          <a:xfrm>
            <a:off x="581197" y="518799"/>
            <a:ext cx="8064896" cy="400110"/>
          </a:xfrm>
          <a:prstGeom prst="rect">
            <a:avLst/>
          </a:prstGeom>
          <a:solidFill>
            <a:schemeClr val="bg1"/>
          </a:solidFill>
        </p:spPr>
        <p:txBody>
          <a:bodyPr wrap="square" rtlCol="0">
            <a:spAutoFit/>
          </a:bodyPr>
          <a:lstStyle/>
          <a:p>
            <a:r>
              <a:rPr lang="es-ES" sz="2000" b="1" dirty="0" smtClean="0">
                <a:latin typeface="Arial" panose="020B0604020202020204" pitchFamily="34" charset="0"/>
                <a:cs typeface="Arial" panose="020B0604020202020204" pitchFamily="34" charset="0"/>
              </a:rPr>
              <a:t>3 - EXPERIENCIA RELIGIOSA DE LOS PRIMEROS CRISTIANOS</a:t>
            </a:r>
            <a:endParaRPr lang="es-ES" sz="2000" b="1" dirty="0">
              <a:latin typeface="Arial" panose="020B0604020202020204" pitchFamily="34" charset="0"/>
              <a:cs typeface="Arial" panose="020B0604020202020204" pitchFamily="34" charset="0"/>
            </a:endParaRPr>
          </a:p>
        </p:txBody>
      </p:sp>
      <p:sp>
        <p:nvSpPr>
          <p:cNvPr id="12" name="11 CuadroTexto"/>
          <p:cNvSpPr txBox="1"/>
          <p:nvPr/>
        </p:nvSpPr>
        <p:spPr>
          <a:xfrm>
            <a:off x="442692" y="5262661"/>
            <a:ext cx="244455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Nueva imagen de Dios</a:t>
            </a:r>
            <a:endParaRPr lang="es-ES" dirty="0"/>
          </a:p>
        </p:txBody>
      </p:sp>
      <p:sp>
        <p:nvSpPr>
          <p:cNvPr id="13" name="12 CuadroTexto"/>
          <p:cNvSpPr txBox="1"/>
          <p:nvPr/>
        </p:nvSpPr>
        <p:spPr>
          <a:xfrm>
            <a:off x="6583025" y="923137"/>
            <a:ext cx="141691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Dificultades</a:t>
            </a:r>
            <a:endParaRPr lang="es-ES" dirty="0"/>
          </a:p>
        </p:txBody>
      </p:sp>
      <p:sp>
        <p:nvSpPr>
          <p:cNvPr id="14" name="13 Flecha doblada"/>
          <p:cNvSpPr/>
          <p:nvPr/>
        </p:nvSpPr>
        <p:spPr>
          <a:xfrm rot="5400000">
            <a:off x="4798138" y="2577017"/>
            <a:ext cx="1566638" cy="5200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14 CuadroTexto"/>
          <p:cNvSpPr txBox="1"/>
          <p:nvPr/>
        </p:nvSpPr>
        <p:spPr>
          <a:xfrm>
            <a:off x="374315" y="4322132"/>
            <a:ext cx="2736303" cy="646331"/>
          </a:xfrm>
          <a:prstGeom prst="rect">
            <a:avLst/>
          </a:prstGeom>
          <a:noFill/>
        </p:spPr>
        <p:txBody>
          <a:bodyPr wrap="square" rtlCol="0">
            <a:spAutoFit/>
          </a:bodyPr>
          <a:lstStyle/>
          <a:p>
            <a:r>
              <a:rPr lang="es-ES" dirty="0" smtClean="0"/>
              <a:t>Recuperar hoy a Jesús en nuestras comunidades</a:t>
            </a:r>
            <a:endParaRPr lang="es-ES" dirty="0"/>
          </a:p>
        </p:txBody>
      </p:sp>
      <p:sp>
        <p:nvSpPr>
          <p:cNvPr id="16" name="15 CuadroTexto"/>
          <p:cNvSpPr txBox="1"/>
          <p:nvPr/>
        </p:nvSpPr>
        <p:spPr>
          <a:xfrm>
            <a:off x="374315" y="5770491"/>
            <a:ext cx="2609366" cy="646331"/>
          </a:xfrm>
          <a:prstGeom prst="rect">
            <a:avLst/>
          </a:prstGeom>
          <a:noFill/>
        </p:spPr>
        <p:txBody>
          <a:bodyPr wrap="square" rtlCol="0">
            <a:spAutoFit/>
          </a:bodyPr>
          <a:lstStyle/>
          <a:p>
            <a:r>
              <a:rPr lang="es-ES" dirty="0" smtClean="0"/>
              <a:t>Revisar nuestra imagen </a:t>
            </a:r>
          </a:p>
          <a:p>
            <a:r>
              <a:rPr lang="es-ES" dirty="0" smtClean="0"/>
              <a:t>de Dios, </a:t>
            </a:r>
            <a:endParaRPr lang="es-ES" dirty="0"/>
          </a:p>
        </p:txBody>
      </p:sp>
      <p:sp>
        <p:nvSpPr>
          <p:cNvPr id="17" name="16 CuadroTexto"/>
          <p:cNvSpPr txBox="1"/>
          <p:nvPr/>
        </p:nvSpPr>
        <p:spPr>
          <a:xfrm>
            <a:off x="2771801" y="5780741"/>
            <a:ext cx="3456042" cy="646331"/>
          </a:xfrm>
          <a:prstGeom prst="rect">
            <a:avLst/>
          </a:prstGeom>
          <a:noFill/>
        </p:spPr>
        <p:txBody>
          <a:bodyPr wrap="square" rtlCol="0">
            <a:spAutoFit/>
          </a:bodyPr>
          <a:lstStyle/>
          <a:p>
            <a:pPr algn="ctr"/>
            <a:r>
              <a:rPr lang="es-ES" dirty="0"/>
              <a:t>sin olvidar que </a:t>
            </a:r>
            <a:r>
              <a:rPr lang="es-ES" dirty="0" smtClean="0"/>
              <a:t>el </a:t>
            </a:r>
            <a:r>
              <a:rPr lang="es-ES" dirty="0"/>
              <a:t>lenguaje </a:t>
            </a:r>
            <a:endParaRPr lang="es-ES" dirty="0" smtClean="0"/>
          </a:p>
          <a:p>
            <a:pPr algn="ctr"/>
            <a:r>
              <a:rPr lang="es-ES" dirty="0" smtClean="0"/>
              <a:t>sobre él es simbólico </a:t>
            </a:r>
            <a:r>
              <a:rPr lang="es-ES" dirty="0"/>
              <a:t>y metafórico</a:t>
            </a:r>
          </a:p>
        </p:txBody>
      </p:sp>
      <p:sp>
        <p:nvSpPr>
          <p:cNvPr id="18" name="17 CuadroTexto"/>
          <p:cNvSpPr txBox="1"/>
          <p:nvPr/>
        </p:nvSpPr>
        <p:spPr>
          <a:xfrm>
            <a:off x="5904383" y="5770490"/>
            <a:ext cx="2947129" cy="646331"/>
          </a:xfrm>
          <a:prstGeom prst="rect">
            <a:avLst/>
          </a:prstGeom>
          <a:noFill/>
        </p:spPr>
        <p:txBody>
          <a:bodyPr wrap="square" rtlCol="0">
            <a:spAutoFit/>
          </a:bodyPr>
          <a:lstStyle/>
          <a:p>
            <a:r>
              <a:rPr lang="es-ES" dirty="0" smtClean="0"/>
              <a:t>Reinado de Dios en marcha.</a:t>
            </a:r>
          </a:p>
          <a:p>
            <a:r>
              <a:rPr lang="es-ES" dirty="0" smtClean="0"/>
              <a:t>     Dimensiones. Esperanza.</a:t>
            </a:r>
            <a:endParaRPr lang="es-ES" dirty="0"/>
          </a:p>
        </p:txBody>
      </p:sp>
      <p:sp>
        <p:nvSpPr>
          <p:cNvPr id="19" name="18 CuadroTexto"/>
          <p:cNvSpPr txBox="1"/>
          <p:nvPr/>
        </p:nvSpPr>
        <p:spPr>
          <a:xfrm>
            <a:off x="6494307" y="3896983"/>
            <a:ext cx="2151786" cy="646331"/>
          </a:xfrm>
          <a:prstGeom prst="rect">
            <a:avLst/>
          </a:prstGeom>
          <a:noFill/>
        </p:spPr>
        <p:txBody>
          <a:bodyPr wrap="square" rtlCol="0">
            <a:spAutoFit/>
          </a:bodyPr>
          <a:lstStyle/>
          <a:p>
            <a:pPr algn="ctr"/>
            <a:r>
              <a:rPr lang="es-ES" dirty="0" smtClean="0"/>
              <a:t>Implicación socio- política</a:t>
            </a:r>
            <a:endParaRPr lang="es-ES" dirty="0"/>
          </a:p>
        </p:txBody>
      </p:sp>
      <p:sp>
        <p:nvSpPr>
          <p:cNvPr id="20" name="19 CuadroTexto"/>
          <p:cNvSpPr txBox="1"/>
          <p:nvPr/>
        </p:nvSpPr>
        <p:spPr>
          <a:xfrm>
            <a:off x="6227842" y="1258282"/>
            <a:ext cx="2257540" cy="646331"/>
          </a:xfrm>
          <a:prstGeom prst="rect">
            <a:avLst/>
          </a:prstGeom>
          <a:noFill/>
        </p:spPr>
        <p:txBody>
          <a:bodyPr wrap="square" rtlCol="0">
            <a:spAutoFit/>
          </a:bodyPr>
          <a:lstStyle/>
          <a:p>
            <a:pPr algn="ctr"/>
            <a:r>
              <a:rPr lang="es-ES" dirty="0" smtClean="0"/>
              <a:t>Reconocer nuestra condición itinerante</a:t>
            </a:r>
            <a:endParaRPr lang="es-ES" dirty="0"/>
          </a:p>
        </p:txBody>
      </p:sp>
      <p:sp>
        <p:nvSpPr>
          <p:cNvPr id="21" name="20 CuadroTexto"/>
          <p:cNvSpPr txBox="1"/>
          <p:nvPr/>
        </p:nvSpPr>
        <p:spPr>
          <a:xfrm>
            <a:off x="6398753" y="2700046"/>
            <a:ext cx="2185190" cy="369332"/>
          </a:xfrm>
          <a:prstGeom prst="rect">
            <a:avLst/>
          </a:prstGeom>
          <a:noFill/>
        </p:spPr>
        <p:txBody>
          <a:bodyPr wrap="square" rtlCol="0">
            <a:spAutoFit/>
          </a:bodyPr>
          <a:lstStyle/>
          <a:p>
            <a:r>
              <a:rPr lang="es-ES" dirty="0" smtClean="0"/>
              <a:t>Dimensión emotiva</a:t>
            </a:r>
            <a:endParaRPr lang="es-ES" dirty="0"/>
          </a:p>
        </p:txBody>
      </p:sp>
      <p:sp>
        <p:nvSpPr>
          <p:cNvPr id="8" name="7 CuadroTexto"/>
          <p:cNvSpPr txBox="1"/>
          <p:nvPr/>
        </p:nvSpPr>
        <p:spPr>
          <a:xfrm>
            <a:off x="6217041" y="4800996"/>
            <a:ext cx="2448272"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Conciencia del misterio que es la presencia del Reino en la historia</a:t>
            </a:r>
            <a:endParaRPr lang="es-ES" dirty="0"/>
          </a:p>
        </p:txBody>
      </p:sp>
    </p:spTree>
    <p:extLst>
      <p:ext uri="{BB962C8B-B14F-4D97-AF65-F5344CB8AC3E}">
        <p14:creationId xmlns:p14="http://schemas.microsoft.com/office/powerpoint/2010/main" val="16151966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erecha"/>
          <p:cNvSpPr/>
          <p:nvPr/>
        </p:nvSpPr>
        <p:spPr>
          <a:xfrm>
            <a:off x="4523587" y="2219106"/>
            <a:ext cx="70039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derecha"/>
          <p:cNvSpPr/>
          <p:nvPr/>
        </p:nvSpPr>
        <p:spPr>
          <a:xfrm rot="5400000">
            <a:off x="1954870" y="4617132"/>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533612" y="780112"/>
            <a:ext cx="4340170" cy="3970318"/>
          </a:xfrm>
          <a:prstGeom prst="rect">
            <a:avLst/>
          </a:prstGeom>
          <a:gradFill>
            <a:gsLst>
              <a:gs pos="0">
                <a:srgbClr val="D8FCE1"/>
              </a:gs>
              <a:gs pos="50000">
                <a:schemeClr val="accent1">
                  <a:tint val="44500"/>
                  <a:satMod val="160000"/>
                </a:schemeClr>
              </a:gs>
              <a:gs pos="100000">
                <a:schemeClr val="accent1">
                  <a:tint val="23500"/>
                  <a:satMod val="160000"/>
                </a:schemeClr>
              </a:gs>
            </a:gsLst>
            <a:lin ang="5400000" scaled="0"/>
          </a:gradFill>
          <a:ln w="25400">
            <a:solidFill>
              <a:srgbClr val="CC3399"/>
            </a:solidFill>
          </a:ln>
        </p:spPr>
        <p:txBody>
          <a:bodyPr wrap="square" rtlCol="0">
            <a:spAutoFit/>
          </a:bodyPr>
          <a:lstStyle/>
          <a:p>
            <a:r>
              <a:rPr lang="es-ES" dirty="0" smtClean="0"/>
              <a:t>    </a:t>
            </a:r>
            <a:r>
              <a:rPr lang="es-ES" b="1" dirty="0" smtClean="0"/>
              <a:t>“En el ADN del cristianismo está </a:t>
            </a:r>
          </a:p>
          <a:p>
            <a:pPr marL="285750" indent="-285750">
              <a:buFont typeface="Arial" panose="020B0604020202020204" pitchFamily="34" charset="0"/>
              <a:buChar char="•"/>
            </a:pPr>
            <a:r>
              <a:rPr lang="es-ES" b="1" dirty="0" smtClean="0"/>
              <a:t>JESÚS DE NAZARET, </a:t>
            </a:r>
          </a:p>
          <a:p>
            <a:pPr marL="285750" indent="-285750">
              <a:buFont typeface="Arial" panose="020B0604020202020204" pitchFamily="34" charset="0"/>
              <a:buChar char="•"/>
            </a:pPr>
            <a:r>
              <a:rPr lang="es-ES" b="1" dirty="0" smtClean="0"/>
              <a:t>su anuncio, en nombre de Dios, de que OTRO MUNDO, en el que los pobres serán dichosos y los hambrientos quedarán saciados, ES POSIBLE, </a:t>
            </a:r>
          </a:p>
          <a:p>
            <a:pPr marL="285750" indent="-285750">
              <a:buFont typeface="Arial" panose="020B0604020202020204" pitchFamily="34" charset="0"/>
              <a:buChar char="•"/>
            </a:pPr>
            <a:r>
              <a:rPr lang="es-ES" b="1" dirty="0" smtClean="0"/>
              <a:t>y que fue CRUCIFICADO PORQUE SUSCITAR ESAS ESPERANZAS  se vio como un peligro insoportable para el sistema religioso y político del tiempo.”</a:t>
            </a:r>
          </a:p>
          <a:p>
            <a:r>
              <a:rPr lang="es-ES" dirty="0"/>
              <a:t> </a:t>
            </a:r>
            <a:r>
              <a:rPr lang="es-ES" dirty="0" smtClean="0"/>
              <a:t>      La </a:t>
            </a:r>
            <a:r>
              <a:rPr lang="es-ES" b="1" dirty="0"/>
              <a:t>marginalidad</a:t>
            </a:r>
            <a:r>
              <a:rPr lang="es-ES" dirty="0"/>
              <a:t> fue un rasgo </a:t>
            </a:r>
            <a:r>
              <a:rPr lang="es-ES" dirty="0" err="1" smtClean="0"/>
              <a:t>carac-terístico</a:t>
            </a:r>
            <a:r>
              <a:rPr lang="es-ES" dirty="0" smtClean="0"/>
              <a:t> </a:t>
            </a:r>
            <a:r>
              <a:rPr lang="es-ES" dirty="0"/>
              <a:t>del </a:t>
            </a:r>
            <a:r>
              <a:rPr lang="es-ES" dirty="0" smtClean="0"/>
              <a:t>Cristianismo </a:t>
            </a:r>
            <a:r>
              <a:rPr lang="es-ES" dirty="0"/>
              <a:t>de los </a:t>
            </a:r>
            <a:r>
              <a:rPr lang="es-ES" dirty="0" smtClean="0"/>
              <a:t>orígenes. Según Aguirre nos lleva a lo más originario del Cristianismo</a:t>
            </a:r>
            <a:endParaRPr lang="es-ES" b="1" dirty="0">
              <a:solidFill>
                <a:schemeClr val="accent6">
                  <a:lumMod val="75000"/>
                </a:schemeClr>
              </a:solidFill>
            </a:endParaRPr>
          </a:p>
        </p:txBody>
      </p:sp>
      <p:sp>
        <p:nvSpPr>
          <p:cNvPr id="3" name="2 CuadroTexto"/>
          <p:cNvSpPr txBox="1"/>
          <p:nvPr/>
        </p:nvSpPr>
        <p:spPr>
          <a:xfrm>
            <a:off x="5220071" y="472335"/>
            <a:ext cx="3384377" cy="45858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t>
            </a:r>
            <a:r>
              <a:rPr lang="es-ES" b="1" i="1" dirty="0" smtClean="0">
                <a:solidFill>
                  <a:schemeClr val="accent6">
                    <a:lumMod val="75000"/>
                  </a:schemeClr>
                </a:solidFill>
              </a:rPr>
              <a:t>Este NÚCLEO está presente </a:t>
            </a:r>
          </a:p>
          <a:p>
            <a:pPr marL="285750" indent="-285750">
              <a:buFont typeface="Arial" panose="020B0604020202020204" pitchFamily="34" charset="0"/>
              <a:buChar char="•"/>
            </a:pPr>
            <a:r>
              <a:rPr lang="es-ES" sz="1600" dirty="0" smtClean="0"/>
              <a:t>en el  esquema mental y práctico de cada uno-a,</a:t>
            </a:r>
          </a:p>
          <a:p>
            <a:pPr marL="285750" indent="-285750">
              <a:buFont typeface="Arial" panose="020B0604020202020204" pitchFamily="34" charset="0"/>
              <a:buChar char="•"/>
            </a:pPr>
            <a:r>
              <a:rPr lang="es-ES" sz="1600" dirty="0" smtClean="0"/>
              <a:t> en el itinerario formativo de todos los cristianos, incluyendo los futuros sacerdotes </a:t>
            </a:r>
          </a:p>
          <a:p>
            <a:pPr marL="285750" indent="-285750">
              <a:buFont typeface="Arial" panose="020B0604020202020204" pitchFamily="34" charset="0"/>
              <a:buChar char="•"/>
            </a:pPr>
            <a:r>
              <a:rPr lang="es-ES" sz="1600" dirty="0" smtClean="0"/>
              <a:t>y a la base de todos los criterios y estrategias  prácticas?</a:t>
            </a:r>
          </a:p>
          <a:p>
            <a:endParaRPr lang="es-ES" dirty="0" smtClean="0"/>
          </a:p>
          <a:p>
            <a:r>
              <a:rPr lang="es-ES" dirty="0" smtClean="0"/>
              <a:t>¿Es esta </a:t>
            </a:r>
            <a:r>
              <a:rPr lang="es-ES" b="1" i="1" dirty="0" smtClean="0">
                <a:solidFill>
                  <a:schemeClr val="accent6">
                    <a:lumMod val="75000"/>
                  </a:schemeClr>
                </a:solidFill>
              </a:rPr>
              <a:t>la buena noticia </a:t>
            </a:r>
            <a:r>
              <a:rPr lang="es-ES" dirty="0" smtClean="0"/>
              <a:t>que anunciamos?</a:t>
            </a:r>
          </a:p>
          <a:p>
            <a:endParaRPr lang="es-ES" dirty="0" smtClean="0"/>
          </a:p>
          <a:p>
            <a:r>
              <a:rPr lang="es-ES" b="1" i="1" dirty="0" smtClean="0">
                <a:solidFill>
                  <a:schemeClr val="accent6">
                    <a:lumMod val="75000"/>
                  </a:schemeClr>
                </a:solidFill>
              </a:rPr>
              <a:t>¿La minoría</a:t>
            </a:r>
            <a:r>
              <a:rPr lang="es-ES" dirty="0" smtClean="0"/>
              <a:t> y marginalidad de los cristianos hoy  </a:t>
            </a:r>
            <a:r>
              <a:rPr lang="es-ES" sz="1600" dirty="0" smtClean="0"/>
              <a:t>puede ser  difícil, oscura, dolorosa pero puede también vivirse como un reto positivo lleno de posibilidades?</a:t>
            </a:r>
            <a:endParaRPr lang="es-ES" sz="1600" dirty="0"/>
          </a:p>
        </p:txBody>
      </p:sp>
      <p:sp>
        <p:nvSpPr>
          <p:cNvPr id="5" name="4 CuadroTexto"/>
          <p:cNvSpPr txBox="1"/>
          <p:nvPr/>
        </p:nvSpPr>
        <p:spPr>
          <a:xfrm>
            <a:off x="533612" y="5087533"/>
            <a:ext cx="8070836" cy="1477328"/>
          </a:xfrm>
          <a:prstGeom prst="rect">
            <a:avLst/>
          </a:prstGeom>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t>
            </a:r>
            <a:r>
              <a:rPr lang="es-ES" b="1" dirty="0" smtClean="0"/>
              <a:t>Reconforta </a:t>
            </a:r>
            <a:r>
              <a:rPr lang="es-ES" b="1" dirty="0"/>
              <a:t>saber que ese ADN, aunque lleve </a:t>
            </a:r>
            <a:r>
              <a:rPr lang="es-ES" b="1" i="1" dirty="0">
                <a:solidFill>
                  <a:schemeClr val="accent6">
                    <a:lumMod val="75000"/>
                  </a:schemeClr>
                </a:solidFill>
              </a:rPr>
              <a:t>dormido</a:t>
            </a:r>
            <a:r>
              <a:rPr lang="es-ES" b="1" dirty="0"/>
              <a:t> mucho tiempo, </a:t>
            </a:r>
            <a:endParaRPr lang="es-ES" b="1" dirty="0" smtClean="0"/>
          </a:p>
          <a:p>
            <a:pPr marL="285750" indent="-285750">
              <a:buFont typeface="Arial" panose="020B0604020202020204" pitchFamily="34" charset="0"/>
              <a:buChar char="•"/>
            </a:pPr>
            <a:r>
              <a:rPr lang="es-ES" b="1" dirty="0" smtClean="0"/>
              <a:t>puede </a:t>
            </a:r>
            <a:r>
              <a:rPr lang="es-ES" b="1" i="1" dirty="0">
                <a:solidFill>
                  <a:schemeClr val="accent6">
                    <a:lumMod val="75000"/>
                  </a:schemeClr>
                </a:solidFill>
              </a:rPr>
              <a:t>DESPERTAR</a:t>
            </a:r>
            <a:r>
              <a:rPr lang="es-ES" b="1" dirty="0"/>
              <a:t>, </a:t>
            </a:r>
            <a:endParaRPr lang="es-ES" b="1" dirty="0" smtClean="0"/>
          </a:p>
          <a:p>
            <a:pPr marL="285750" indent="-285750">
              <a:buFont typeface="Arial" panose="020B0604020202020204" pitchFamily="34" charset="0"/>
              <a:buChar char="•"/>
            </a:pPr>
            <a:r>
              <a:rPr lang="es-ES" b="1" dirty="0" smtClean="0"/>
              <a:t>reivindicar </a:t>
            </a:r>
            <a:r>
              <a:rPr lang="es-ES" b="1" dirty="0"/>
              <a:t>la verdad de la realidad contra ocultaciones y mentiras, </a:t>
            </a:r>
            <a:endParaRPr lang="es-ES" b="1" dirty="0" smtClean="0"/>
          </a:p>
          <a:p>
            <a:pPr marL="285750" indent="-285750">
              <a:buFont typeface="Arial" panose="020B0604020202020204" pitchFamily="34" charset="0"/>
              <a:buChar char="•"/>
            </a:pPr>
            <a:r>
              <a:rPr lang="es-ES" b="1" dirty="0" smtClean="0"/>
              <a:t>y </a:t>
            </a:r>
            <a:r>
              <a:rPr lang="es-ES" b="1" dirty="0"/>
              <a:t>volver a producir un impacto de vida en medio de una cultura apática e </a:t>
            </a:r>
            <a:r>
              <a:rPr lang="es-ES" b="1" dirty="0" smtClean="0"/>
              <a:t>in-diferente </a:t>
            </a:r>
            <a:r>
              <a:rPr lang="es-ES" b="1" dirty="0"/>
              <a:t>ante el sufrimiento y la injusticia” </a:t>
            </a:r>
            <a:r>
              <a:rPr lang="es-ES" b="1" dirty="0" smtClean="0">
                <a:solidFill>
                  <a:schemeClr val="accent6">
                    <a:lumMod val="75000"/>
                  </a:schemeClr>
                </a:solidFill>
              </a:rPr>
              <a:t>(Bibliog-3, pág</a:t>
            </a:r>
            <a:r>
              <a:rPr lang="es-ES" b="1" dirty="0">
                <a:solidFill>
                  <a:schemeClr val="accent6">
                    <a:lumMod val="75000"/>
                  </a:schemeClr>
                </a:solidFill>
              </a:rPr>
              <a:t>. 188</a:t>
            </a:r>
            <a:r>
              <a:rPr lang="es-ES" b="1" dirty="0" smtClean="0">
                <a:solidFill>
                  <a:schemeClr val="accent6">
                    <a:lumMod val="75000"/>
                  </a:schemeClr>
                </a:solidFill>
              </a:rPr>
              <a:t>)</a:t>
            </a:r>
            <a:endParaRPr lang="es-ES" dirty="0"/>
          </a:p>
        </p:txBody>
      </p:sp>
      <p:sp>
        <p:nvSpPr>
          <p:cNvPr id="8" name="7 CuadroTexto"/>
          <p:cNvSpPr txBox="1"/>
          <p:nvPr/>
        </p:nvSpPr>
        <p:spPr>
          <a:xfrm>
            <a:off x="533612" y="354185"/>
            <a:ext cx="4360908" cy="400110"/>
          </a:xfrm>
          <a:prstGeom prst="rect">
            <a:avLst/>
          </a:prstGeom>
          <a:solidFill>
            <a:schemeClr val="bg1"/>
          </a:solidFill>
        </p:spPr>
        <p:txBody>
          <a:bodyPr wrap="square" rtlCol="0">
            <a:spAutoFit/>
          </a:bodyPr>
          <a:lstStyle/>
          <a:p>
            <a:pPr algn="ctr"/>
            <a:r>
              <a:rPr lang="es-ES" sz="2000" b="1" dirty="0" smtClean="0">
                <a:latin typeface="Arial" panose="020B0604020202020204" pitchFamily="34" charset="0"/>
                <a:cs typeface="Arial" panose="020B0604020202020204" pitchFamily="34" charset="0"/>
              </a:rPr>
              <a:t>4 - EL ADN DEL CRISTIANISMO</a:t>
            </a:r>
            <a:endParaRPr lang="es-ES" sz="2000" b="1" dirty="0">
              <a:latin typeface="Arial" panose="020B0604020202020204" pitchFamily="34" charset="0"/>
              <a:cs typeface="Arial" panose="020B0604020202020204" pitchFamily="34" charset="0"/>
            </a:endParaRPr>
          </a:p>
        </p:txBody>
      </p:sp>
      <p:sp>
        <p:nvSpPr>
          <p:cNvPr id="9" name="8 Marcador de número de diapositiva"/>
          <p:cNvSpPr>
            <a:spLocks noGrp="1"/>
          </p:cNvSpPr>
          <p:nvPr>
            <p:ph type="sldNum" sz="quarter" idx="12"/>
          </p:nvPr>
        </p:nvSpPr>
        <p:spPr>
          <a:xfrm>
            <a:off x="7820351" y="6317973"/>
            <a:ext cx="758952" cy="246888"/>
          </a:xfrm>
        </p:spPr>
        <p:txBody>
          <a:bodyPr/>
          <a:lstStyle/>
          <a:p>
            <a:fld id="{636E3AB4-97AD-4389-A1F4-096199C2DEE3}" type="slidenum">
              <a:rPr lang="es-ES" b="1" smtClean="0">
                <a:solidFill>
                  <a:schemeClr val="tx1"/>
                </a:solidFill>
              </a:rPr>
              <a:t>102</a:t>
            </a:fld>
            <a:endParaRPr lang="es-ES" b="1" dirty="0">
              <a:solidFill>
                <a:schemeClr val="tx1"/>
              </a:solidFill>
            </a:endParaRPr>
          </a:p>
        </p:txBody>
      </p:sp>
    </p:spTree>
    <p:extLst>
      <p:ext uri="{BB962C8B-B14F-4D97-AF65-F5344CB8AC3E}">
        <p14:creationId xmlns:p14="http://schemas.microsoft.com/office/powerpoint/2010/main" val="33179345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95727" y="4365104"/>
            <a:ext cx="8064896" cy="212365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s-ES" b="1" dirty="0" smtClean="0"/>
              <a:t>Parece </a:t>
            </a:r>
            <a:r>
              <a:rPr lang="es-ES" b="1" dirty="0"/>
              <a:t>claro que </a:t>
            </a:r>
            <a:r>
              <a:rPr lang="es-ES" b="1" dirty="0">
                <a:solidFill>
                  <a:srgbClr val="C00000"/>
                </a:solidFill>
              </a:rPr>
              <a:t>el mensaje de Jesús </a:t>
            </a:r>
            <a:r>
              <a:rPr lang="es-ES" sz="1600" b="1" dirty="0"/>
              <a:t>era un mensaje de igualdad que rompía con la concepción machista patriarcal (se ve </a:t>
            </a:r>
            <a:r>
              <a:rPr lang="es-ES" sz="1600" b="1" dirty="0" smtClean="0"/>
              <a:t>muy claro en </a:t>
            </a:r>
            <a:r>
              <a:rPr lang="es-ES" sz="1600" b="1" dirty="0"/>
              <a:t>los evangelios y en ciertos escritos originales de Pablo. </a:t>
            </a:r>
            <a:r>
              <a:rPr lang="es-ES" sz="1600" b="1" dirty="0" err="1"/>
              <a:t>P.e</a:t>
            </a:r>
            <a:r>
              <a:rPr lang="es-ES" sz="1600" b="1" dirty="0"/>
              <a:t>: Gal 3,28)</a:t>
            </a:r>
            <a:endParaRPr lang="es-ES" sz="1600" dirty="0"/>
          </a:p>
          <a:p>
            <a:pPr marL="285750" indent="-285750">
              <a:buFont typeface="Arial" panose="020B0604020202020204" pitchFamily="34" charset="0"/>
              <a:buChar char="•"/>
            </a:pPr>
            <a:r>
              <a:rPr lang="es-ES" b="1" dirty="0"/>
              <a:t>Parece que </a:t>
            </a:r>
            <a:r>
              <a:rPr lang="es-ES" b="1" dirty="0">
                <a:solidFill>
                  <a:srgbClr val="C00000"/>
                </a:solidFill>
              </a:rPr>
              <a:t>Pablo también seguía este punto de vista, aunque para adaptarse </a:t>
            </a:r>
            <a:r>
              <a:rPr lang="es-ES" sz="1600" b="1" dirty="0"/>
              <a:t>a la civilización helenística que quería evangelizar decidió pedir a sus comunidades que no acentuaran mucho su feminismo y externamente mantuvieran </a:t>
            </a:r>
            <a:r>
              <a:rPr lang="es-ES" sz="1600" b="1" dirty="0" smtClean="0"/>
              <a:t>algunas </a:t>
            </a:r>
            <a:r>
              <a:rPr lang="es-ES" sz="1600" b="1" dirty="0"/>
              <a:t>costumbres helenistas para no aumentar mucho los conflictos internos y para no escandalizar a los paganos  y facilitar la evangelización de los demás</a:t>
            </a:r>
            <a:r>
              <a:rPr lang="es-ES" sz="1600" b="1" dirty="0" smtClean="0"/>
              <a:t>.</a:t>
            </a:r>
            <a:endParaRPr lang="es-ES" sz="1600" dirty="0"/>
          </a:p>
        </p:txBody>
      </p:sp>
      <p:sp>
        <p:nvSpPr>
          <p:cNvPr id="4" name="3 Marcador de número de diapositiva"/>
          <p:cNvSpPr>
            <a:spLocks noGrp="1"/>
          </p:cNvSpPr>
          <p:nvPr>
            <p:ph type="sldNum" sz="quarter" idx="12"/>
          </p:nvPr>
        </p:nvSpPr>
        <p:spPr>
          <a:xfrm>
            <a:off x="7751339" y="6165304"/>
            <a:ext cx="758952" cy="246888"/>
          </a:xfrm>
        </p:spPr>
        <p:txBody>
          <a:bodyPr/>
          <a:lstStyle/>
          <a:p>
            <a:fld id="{636E3AB4-97AD-4389-A1F4-096199C2DEE3}" type="slidenum">
              <a:rPr lang="es-ES" b="1" smtClean="0">
                <a:solidFill>
                  <a:schemeClr val="tx1"/>
                </a:solidFill>
              </a:rPr>
              <a:t>103</a:t>
            </a:fld>
            <a:endParaRPr lang="es-ES" b="1" dirty="0">
              <a:solidFill>
                <a:schemeClr val="tx1"/>
              </a:solidFill>
            </a:endParaRPr>
          </a:p>
        </p:txBody>
      </p:sp>
      <p:sp>
        <p:nvSpPr>
          <p:cNvPr id="2" name="1 CuadroTexto"/>
          <p:cNvSpPr txBox="1"/>
          <p:nvPr/>
        </p:nvSpPr>
        <p:spPr>
          <a:xfrm>
            <a:off x="674783" y="557972"/>
            <a:ext cx="8064896" cy="369332"/>
          </a:xfrm>
          <a:prstGeom prst="rect">
            <a:avLst/>
          </a:prstGeom>
          <a:solidFill>
            <a:schemeClr val="bg1"/>
          </a:solidFill>
        </p:spPr>
        <p:txBody>
          <a:bodyPr wrap="square" rtlCol="0">
            <a:spAutoFit/>
          </a:bodyPr>
          <a:lstStyle/>
          <a:p>
            <a:r>
              <a:rPr lang="es-ES" b="1" dirty="0" smtClean="0">
                <a:latin typeface="Arial" panose="020B0604020202020204" pitchFamily="34" charset="0"/>
                <a:cs typeface="Arial" panose="020B0604020202020204" pitchFamily="34" charset="0"/>
              </a:rPr>
              <a:t>5 - LUGAR </a:t>
            </a:r>
            <a:r>
              <a:rPr lang="es-ES" b="1" dirty="0">
                <a:latin typeface="Arial" panose="020B0604020202020204" pitchFamily="34" charset="0"/>
                <a:cs typeface="Arial" panose="020B0604020202020204" pitchFamily="34" charset="0"/>
              </a:rPr>
              <a:t>DE LA MUJER EN LOS CRISTIANISMOS DE LOS </a:t>
            </a:r>
            <a:r>
              <a:rPr lang="es-ES" b="1" dirty="0" smtClean="0">
                <a:latin typeface="Arial" panose="020B0604020202020204" pitchFamily="34" charset="0"/>
                <a:cs typeface="Arial" panose="020B0604020202020204" pitchFamily="34" charset="0"/>
              </a:rPr>
              <a:t>ORÍGENES</a:t>
            </a:r>
            <a:endParaRPr lang="es-ES" dirty="0">
              <a:latin typeface="Arial" panose="020B0604020202020204" pitchFamily="34" charset="0"/>
              <a:cs typeface="Arial" panose="020B0604020202020204" pitchFamily="34" charset="0"/>
            </a:endParaRPr>
          </a:p>
        </p:txBody>
      </p:sp>
      <p:sp>
        <p:nvSpPr>
          <p:cNvPr id="3" name="2 CuadroTexto"/>
          <p:cNvSpPr txBox="1"/>
          <p:nvPr/>
        </p:nvSpPr>
        <p:spPr>
          <a:xfrm>
            <a:off x="595727" y="1315815"/>
            <a:ext cx="8177247" cy="2646878"/>
          </a:xfrm>
          <a:prstGeom prst="rect">
            <a:avLst/>
          </a:prstGeom>
          <a:noFill/>
        </p:spPr>
        <p:txBody>
          <a:bodyPr wrap="square" rtlCol="0">
            <a:spAutoFit/>
          </a:bodyPr>
          <a:lstStyle/>
          <a:p>
            <a:r>
              <a:rPr lang="es-ES" dirty="0" smtClean="0"/>
              <a:t>Existía una forma de ver cultural sobre </a:t>
            </a:r>
            <a:r>
              <a:rPr lang="es-ES" dirty="0"/>
              <a:t>la «</a:t>
            </a:r>
            <a:r>
              <a:rPr lang="es-ES" b="1" dirty="0">
                <a:solidFill>
                  <a:schemeClr val="accent6">
                    <a:lumMod val="75000"/>
                  </a:schemeClr>
                </a:solidFill>
              </a:rPr>
              <a:t>naturaleza</a:t>
            </a:r>
            <a:r>
              <a:rPr lang="es-ES" dirty="0"/>
              <a:t>» especial e «</a:t>
            </a:r>
            <a:r>
              <a:rPr lang="es-ES" b="1" dirty="0">
                <a:solidFill>
                  <a:schemeClr val="accent6">
                    <a:lumMod val="75000"/>
                  </a:schemeClr>
                </a:solidFill>
              </a:rPr>
              <a:t>inferior</a:t>
            </a:r>
            <a:r>
              <a:rPr lang="es-ES" dirty="0"/>
              <a:t>» de «</a:t>
            </a:r>
            <a:r>
              <a:rPr lang="es-ES" b="1" dirty="0">
                <a:solidFill>
                  <a:schemeClr val="accent6">
                    <a:lumMod val="75000"/>
                  </a:schemeClr>
                </a:solidFill>
              </a:rPr>
              <a:t>la mujer</a:t>
            </a:r>
            <a:r>
              <a:rPr lang="es-ES" b="1" dirty="0" smtClean="0">
                <a:solidFill>
                  <a:schemeClr val="accent6">
                    <a:lumMod val="75000"/>
                  </a:schemeClr>
                </a:solidFill>
              </a:rPr>
              <a:t>». </a:t>
            </a:r>
            <a:r>
              <a:rPr lang="es-ES" dirty="0" smtClean="0"/>
              <a:t>Esta forma de ver  </a:t>
            </a:r>
            <a:r>
              <a:rPr lang="es-ES" dirty="0"/>
              <a:t>era mantenido, sobre todo, por los varones de la élite y tenía </a:t>
            </a:r>
            <a:r>
              <a:rPr lang="es-ES" b="1" dirty="0" smtClean="0">
                <a:solidFill>
                  <a:schemeClr val="accent6">
                    <a:lumMod val="75000"/>
                  </a:schemeClr>
                </a:solidFill>
              </a:rPr>
              <a:t>consecuencias</a:t>
            </a:r>
            <a:r>
              <a:rPr lang="es-ES" dirty="0" smtClean="0"/>
              <a:t> </a:t>
            </a:r>
            <a:r>
              <a:rPr lang="es-ES" dirty="0"/>
              <a:t>socio-políticas: </a:t>
            </a:r>
            <a:endParaRPr lang="es-ES" dirty="0" smtClean="0"/>
          </a:p>
          <a:p>
            <a:pPr marL="342900" indent="-342900">
              <a:buAutoNum type="arabicParenR"/>
            </a:pPr>
            <a:r>
              <a:rPr lang="es-ES" sz="1600" dirty="0" smtClean="0"/>
              <a:t>tenían que estar </a:t>
            </a:r>
            <a:r>
              <a:rPr lang="es-ES" sz="1600" dirty="0"/>
              <a:t>siempre </a:t>
            </a:r>
            <a:r>
              <a:rPr lang="es-ES" sz="1600" dirty="0" smtClean="0"/>
              <a:t>representadas  </a:t>
            </a:r>
            <a:r>
              <a:rPr lang="es-ES" sz="1600" dirty="0"/>
              <a:t>y sometidas al varón y a su razón superior, por lo que pasaban de la patria potestad del padre a la del </a:t>
            </a:r>
            <a:r>
              <a:rPr lang="es-ES" sz="1600" dirty="0" smtClean="0"/>
              <a:t>marido </a:t>
            </a:r>
          </a:p>
          <a:p>
            <a:pPr marL="342900" indent="-342900">
              <a:buAutoNum type="arabicParenR"/>
            </a:pPr>
            <a:r>
              <a:rPr lang="es-ES" sz="1600" dirty="0" smtClean="0"/>
              <a:t>aunque </a:t>
            </a:r>
            <a:r>
              <a:rPr lang="es-ES" sz="1600" dirty="0"/>
              <a:t>hubiera excepciones, en general eran consideradas incapaces de representar o representarse, de enseñar o de juzgar en el ámbito público-político y les estaban </a:t>
            </a:r>
            <a:r>
              <a:rPr lang="es-ES" sz="1600" dirty="0" smtClean="0"/>
              <a:t>vetados la </a:t>
            </a:r>
            <a:r>
              <a:rPr lang="es-ES" sz="1600" dirty="0"/>
              <a:t>asamblea, el tribunal de justicia y el </a:t>
            </a:r>
            <a:r>
              <a:rPr lang="es-ES" sz="1600" dirty="0" smtClean="0"/>
              <a:t>ejército </a:t>
            </a:r>
          </a:p>
          <a:p>
            <a:pPr marL="342900" indent="-342900">
              <a:buAutoNum type="arabicParenR"/>
            </a:pPr>
            <a:r>
              <a:rPr lang="es-ES" sz="1600" dirty="0" smtClean="0"/>
              <a:t>su </a:t>
            </a:r>
            <a:r>
              <a:rPr lang="es-ES" sz="1600" dirty="0"/>
              <a:t>destino </a:t>
            </a:r>
            <a:r>
              <a:rPr lang="es-ES" sz="1600" dirty="0" smtClean="0"/>
              <a:t>se fijaba  en </a:t>
            </a:r>
            <a:r>
              <a:rPr lang="es-ES" sz="1600" dirty="0"/>
              <a:t>las labores reproductivas y de cuidado del linaje, y su lugar propio en el hogar, el espacio doméstico.</a:t>
            </a:r>
          </a:p>
        </p:txBody>
      </p:sp>
      <p:sp>
        <p:nvSpPr>
          <p:cNvPr id="7" name="6 CuadroTexto"/>
          <p:cNvSpPr txBox="1"/>
          <p:nvPr/>
        </p:nvSpPr>
        <p:spPr>
          <a:xfrm>
            <a:off x="1115616" y="1053362"/>
            <a:ext cx="4752528" cy="369332"/>
          </a:xfrm>
          <a:prstGeom prst="rect">
            <a:avLst/>
          </a:prstGeom>
          <a:noFill/>
        </p:spPr>
        <p:txBody>
          <a:bodyPr wrap="square" rtlCol="0">
            <a:spAutoFit/>
          </a:bodyPr>
          <a:lstStyle/>
          <a:p>
            <a:r>
              <a:rPr lang="es-ES" b="1" dirty="0" smtClean="0"/>
              <a:t>LA MUJER EN LA CULTURA ROMANA del siglo I</a:t>
            </a:r>
            <a:endParaRPr lang="es-ES" b="1" dirty="0"/>
          </a:p>
        </p:txBody>
      </p:sp>
      <p:sp>
        <p:nvSpPr>
          <p:cNvPr id="8" name="7 CuadroTexto"/>
          <p:cNvSpPr txBox="1"/>
          <p:nvPr/>
        </p:nvSpPr>
        <p:spPr>
          <a:xfrm>
            <a:off x="1043608" y="3973367"/>
            <a:ext cx="7848872" cy="369332"/>
          </a:xfrm>
          <a:prstGeom prst="rect">
            <a:avLst/>
          </a:prstGeom>
          <a:noFill/>
        </p:spPr>
        <p:txBody>
          <a:bodyPr wrap="square" rtlCol="0">
            <a:spAutoFit/>
          </a:bodyPr>
          <a:lstStyle/>
          <a:p>
            <a:r>
              <a:rPr lang="es-ES" b="1" dirty="0" smtClean="0"/>
              <a:t>NUEVO PUNTO DE VISTA: el mensaje y la praxis de Jesús</a:t>
            </a:r>
            <a:endParaRPr lang="es-ES" b="1" dirty="0"/>
          </a:p>
        </p:txBody>
      </p:sp>
      <p:sp>
        <p:nvSpPr>
          <p:cNvPr id="11" name="10 Explosión 1"/>
          <p:cNvSpPr/>
          <p:nvPr/>
        </p:nvSpPr>
        <p:spPr>
          <a:xfrm>
            <a:off x="748652" y="1053362"/>
            <a:ext cx="295856"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xplosión 1"/>
          <p:cNvSpPr/>
          <p:nvPr/>
        </p:nvSpPr>
        <p:spPr>
          <a:xfrm>
            <a:off x="713041" y="3982659"/>
            <a:ext cx="295856"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6582228" y="4008316"/>
            <a:ext cx="2310252" cy="338554"/>
          </a:xfrm>
          <a:prstGeom prst="rect">
            <a:avLst/>
          </a:prstGeom>
          <a:noFill/>
        </p:spPr>
        <p:txBody>
          <a:bodyPr wrap="square" rtlCol="0">
            <a:spAutoFit/>
          </a:bodyPr>
          <a:lstStyle/>
          <a:p>
            <a:r>
              <a:rPr lang="es-ES" sz="1600" dirty="0" smtClean="0"/>
              <a:t>(Cfr. </a:t>
            </a:r>
            <a:r>
              <a:rPr lang="es-ES" sz="1600" dirty="0" err="1" smtClean="0"/>
              <a:t>Bibliog</a:t>
            </a:r>
            <a:r>
              <a:rPr lang="es-ES" sz="1600" dirty="0" smtClean="0"/>
              <a:t>. 21, pag.33)</a:t>
            </a:r>
            <a:endParaRPr lang="es-ES" sz="1600" dirty="0"/>
          </a:p>
        </p:txBody>
      </p:sp>
    </p:spTree>
    <p:extLst>
      <p:ext uri="{BB962C8B-B14F-4D97-AF65-F5344CB8AC3E}">
        <p14:creationId xmlns:p14="http://schemas.microsoft.com/office/powerpoint/2010/main" val="16140139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381108" y="5939961"/>
            <a:ext cx="758952" cy="246888"/>
          </a:xfrm>
        </p:spPr>
        <p:txBody>
          <a:bodyPr/>
          <a:lstStyle/>
          <a:p>
            <a:fld id="{636E3AB4-97AD-4389-A1F4-096199C2DEE3}" type="slidenum">
              <a:rPr lang="es-ES" b="1" smtClean="0">
                <a:solidFill>
                  <a:schemeClr val="tx1"/>
                </a:solidFill>
              </a:rPr>
              <a:t>104</a:t>
            </a:fld>
            <a:endParaRPr lang="es-ES" b="1" dirty="0">
              <a:solidFill>
                <a:schemeClr val="tx1"/>
              </a:solidFill>
            </a:endParaRPr>
          </a:p>
        </p:txBody>
      </p:sp>
      <p:sp>
        <p:nvSpPr>
          <p:cNvPr id="5" name="4 CuadroTexto"/>
          <p:cNvSpPr txBox="1"/>
          <p:nvPr/>
        </p:nvSpPr>
        <p:spPr>
          <a:xfrm rot="21193010">
            <a:off x="569917" y="2457762"/>
            <a:ext cx="7558426" cy="646331"/>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a:t>LA CUESTIÓN FEMENINA  fue una cuestión central en los primeros siglos del cristianismo</a:t>
            </a:r>
            <a:r>
              <a:rPr lang="es-ES" b="1" dirty="0" smtClean="0"/>
              <a:t>.</a:t>
            </a:r>
            <a:endParaRPr lang="es-ES" dirty="0"/>
          </a:p>
        </p:txBody>
      </p:sp>
      <p:sp>
        <p:nvSpPr>
          <p:cNvPr id="6" name="5 Rectángulo"/>
          <p:cNvSpPr/>
          <p:nvPr/>
        </p:nvSpPr>
        <p:spPr>
          <a:xfrm>
            <a:off x="839083" y="3429000"/>
            <a:ext cx="4824536" cy="2862322"/>
          </a:xfrm>
          <a:prstGeom prst="rect">
            <a:avLst/>
          </a:prstGeom>
        </p:spPr>
        <p:txBody>
          <a:bodyPr wrap="square">
            <a:spAutoFit/>
          </a:bodyPr>
          <a:lstStyle/>
          <a:p>
            <a:r>
              <a:rPr lang="es-ES" b="1" dirty="0"/>
              <a:t>Parece que en las comunidades cristianas primitivas  </a:t>
            </a:r>
            <a:r>
              <a:rPr lang="es-ES" b="1" i="1" dirty="0">
                <a:solidFill>
                  <a:srgbClr val="FF0000"/>
                </a:solidFill>
              </a:rPr>
              <a:t>se vivió un proceso de debate y transformación del ideal igualitario primitivo </a:t>
            </a:r>
            <a:endParaRPr lang="es-ES" b="1" i="1" dirty="0" smtClean="0">
              <a:solidFill>
                <a:srgbClr val="FF0000"/>
              </a:solidFill>
            </a:endParaRPr>
          </a:p>
          <a:p>
            <a:r>
              <a:rPr lang="es-ES" b="1" i="1" dirty="0" smtClean="0">
                <a:solidFill>
                  <a:srgbClr val="FF0000"/>
                </a:solidFill>
              </a:rPr>
              <a:t>por </a:t>
            </a:r>
            <a:r>
              <a:rPr lang="es-ES" b="1" i="1" dirty="0">
                <a:solidFill>
                  <a:srgbClr val="FF0000"/>
                </a:solidFill>
              </a:rPr>
              <a:t>un esquema más acorde con la sociedad helenista, que era machista y patriarcal</a:t>
            </a:r>
            <a:r>
              <a:rPr lang="es-ES" b="1" dirty="0"/>
              <a:t>.  </a:t>
            </a:r>
            <a:endParaRPr lang="es-ES" b="1" dirty="0" smtClean="0"/>
          </a:p>
          <a:p>
            <a:endParaRPr lang="es-ES" b="1" dirty="0"/>
          </a:p>
          <a:p>
            <a:r>
              <a:rPr lang="es-ES" b="1" dirty="0" smtClean="0"/>
              <a:t>Hay </a:t>
            </a:r>
            <a:r>
              <a:rPr lang="es-ES" b="1" dirty="0"/>
              <a:t>muchos datos sobre este debate y su evolución. Incluso parece que influyó en la selección de los libros para formar el canon </a:t>
            </a:r>
            <a:endParaRPr lang="es-ES" b="1" dirty="0" smtClean="0"/>
          </a:p>
          <a:p>
            <a:r>
              <a:rPr lang="es-ES" b="1" dirty="0" smtClean="0"/>
              <a:t>(</a:t>
            </a:r>
            <a:r>
              <a:rPr lang="es-ES" b="1" dirty="0"/>
              <a:t>Cfr. El caso de Los hechos de Pablo y Tecla).</a:t>
            </a:r>
            <a:endParaRPr lang="es-ES" dirty="0"/>
          </a:p>
        </p:txBody>
      </p:sp>
      <p:sp>
        <p:nvSpPr>
          <p:cNvPr id="7" name="6 Rectángulo"/>
          <p:cNvSpPr/>
          <p:nvPr/>
        </p:nvSpPr>
        <p:spPr>
          <a:xfrm>
            <a:off x="483339" y="764704"/>
            <a:ext cx="5970494" cy="1754326"/>
          </a:xfrm>
          <a:prstGeom prst="rect">
            <a:avLst/>
          </a:prstGeom>
        </p:spPr>
        <p:txBody>
          <a:bodyPr wrap="square">
            <a:spAutoFit/>
          </a:bodyPr>
          <a:lstStyle/>
          <a:p>
            <a:pPr algn="ctr"/>
            <a:r>
              <a:rPr lang="es-ES" b="1" dirty="0"/>
              <a:t> </a:t>
            </a:r>
            <a:r>
              <a:rPr lang="es-ES" b="1" dirty="0" smtClean="0"/>
              <a:t>     </a:t>
            </a:r>
            <a:r>
              <a:rPr lang="es-ES" b="1" dirty="0" smtClean="0">
                <a:solidFill>
                  <a:srgbClr val="C00000"/>
                </a:solidFill>
              </a:rPr>
              <a:t>Este </a:t>
            </a:r>
            <a:r>
              <a:rPr lang="es-ES" b="1" dirty="0">
                <a:solidFill>
                  <a:srgbClr val="C00000"/>
                </a:solidFill>
              </a:rPr>
              <a:t>proceso de matización del mensaje de Jesús se fue </a:t>
            </a:r>
            <a:r>
              <a:rPr lang="es-ES" b="1" dirty="0" smtClean="0">
                <a:solidFill>
                  <a:srgbClr val="C00000"/>
                </a:solidFill>
              </a:rPr>
              <a:t>   acentuando</a:t>
            </a:r>
          </a:p>
          <a:p>
            <a:pPr lvl="1"/>
            <a:r>
              <a:rPr lang="es-ES" b="1" dirty="0" smtClean="0">
                <a:solidFill>
                  <a:srgbClr val="C00000"/>
                </a:solidFill>
              </a:rPr>
              <a:t> </a:t>
            </a:r>
            <a:r>
              <a:rPr lang="es-ES" b="1" dirty="0"/>
              <a:t>y, </a:t>
            </a:r>
            <a:r>
              <a:rPr lang="es-ES" b="1" dirty="0" smtClean="0"/>
              <a:t> a </a:t>
            </a:r>
            <a:r>
              <a:rPr lang="es-ES" b="1" dirty="0"/>
              <a:t>un cierto punto, en varios  escritos , algunos  atribuidos a Pablo por sus </a:t>
            </a:r>
            <a:r>
              <a:rPr lang="es-ES" b="1" dirty="0" smtClean="0"/>
              <a:t>simpatizantes</a:t>
            </a:r>
            <a:r>
              <a:rPr lang="es-ES" b="1" dirty="0"/>
              <a:t>,  se impone claramente el esquema  patriarcal machista como el modelo de la Iglesia.</a:t>
            </a:r>
          </a:p>
        </p:txBody>
      </p:sp>
      <p:sp>
        <p:nvSpPr>
          <p:cNvPr id="8" name="7 Explosión 1"/>
          <p:cNvSpPr/>
          <p:nvPr/>
        </p:nvSpPr>
        <p:spPr>
          <a:xfrm>
            <a:off x="569562" y="773037"/>
            <a:ext cx="295856"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xplosión 1"/>
          <p:cNvSpPr/>
          <p:nvPr/>
        </p:nvSpPr>
        <p:spPr>
          <a:xfrm>
            <a:off x="571233" y="3429000"/>
            <a:ext cx="295856"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5303070" y="2770529"/>
            <a:ext cx="3057567" cy="3416320"/>
          </a:xfrm>
          <a:prstGeom prst="rect">
            <a:avLst/>
          </a:prstGeom>
          <a:noFill/>
        </p:spPr>
        <p:txBody>
          <a:bodyPr wrap="square" rtlCol="0">
            <a:spAutoFit/>
          </a:bodyPr>
          <a:lstStyle/>
          <a:p>
            <a:r>
              <a:rPr lang="es-ES" dirty="0" smtClean="0"/>
              <a:t>    “</a:t>
            </a:r>
            <a:r>
              <a:rPr lang="es-ES" b="1" dirty="0" smtClean="0"/>
              <a:t>A </a:t>
            </a:r>
            <a:r>
              <a:rPr lang="es-ES" b="1" dirty="0"/>
              <a:t>lo largo de los s. </a:t>
            </a:r>
            <a:r>
              <a:rPr lang="es-ES" b="1" dirty="0" smtClean="0"/>
              <a:t>II-VI </a:t>
            </a:r>
            <a:r>
              <a:rPr lang="es-ES" b="1" dirty="0"/>
              <a:t>se conservan testimonios de lo </a:t>
            </a:r>
            <a:r>
              <a:rPr lang="es-ES" b="1" dirty="0" smtClean="0"/>
              <a:t>problemático </a:t>
            </a:r>
            <a:r>
              <a:rPr lang="es-ES" b="1" dirty="0"/>
              <a:t>que fue el tema de la autoridad de la palabra y enseñanza que se les negó a las mujeres, así como del lugar y funciones </a:t>
            </a:r>
            <a:r>
              <a:rPr lang="es-ES" b="1" dirty="0" err="1" smtClean="0"/>
              <a:t>comunita-rias</a:t>
            </a:r>
            <a:r>
              <a:rPr lang="es-ES" b="1" dirty="0" smtClean="0"/>
              <a:t> </a:t>
            </a:r>
            <a:r>
              <a:rPr lang="es-ES" b="1" dirty="0"/>
              <a:t>a que fueron siendo relegadas. Hay textos donde se reivindica su </a:t>
            </a:r>
            <a:r>
              <a:rPr lang="es-ES" b="1" dirty="0" smtClean="0"/>
              <a:t>capacidad </a:t>
            </a:r>
            <a:r>
              <a:rPr lang="es-ES" b="1" dirty="0"/>
              <a:t>y autoridad para enseñar, </a:t>
            </a:r>
            <a:r>
              <a:rPr lang="es-ES" b="1" dirty="0" smtClean="0"/>
              <a:t>pre-dicar </a:t>
            </a:r>
            <a:r>
              <a:rPr lang="es-ES" b="1" dirty="0"/>
              <a:t>y bautizar. </a:t>
            </a:r>
            <a:r>
              <a:rPr lang="es-ES" b="1" dirty="0" smtClean="0"/>
              <a:t>“</a:t>
            </a:r>
            <a:endParaRPr lang="es-ES" b="1" dirty="0"/>
          </a:p>
        </p:txBody>
      </p:sp>
      <p:sp>
        <p:nvSpPr>
          <p:cNvPr id="11" name="10 Explosión 1"/>
          <p:cNvSpPr/>
          <p:nvPr/>
        </p:nvSpPr>
        <p:spPr>
          <a:xfrm>
            <a:off x="5292080" y="2830148"/>
            <a:ext cx="295856"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5940152" y="1261488"/>
            <a:ext cx="2736304" cy="369332"/>
          </a:xfrm>
          <a:prstGeom prst="rect">
            <a:avLst/>
          </a:prstGeom>
          <a:noFill/>
        </p:spPr>
        <p:txBody>
          <a:bodyPr wrap="square" rtlCol="0">
            <a:spAutoFit/>
          </a:bodyPr>
          <a:lstStyle/>
          <a:p>
            <a:r>
              <a:rPr lang="es-ES" dirty="0" smtClean="0"/>
              <a:t>(Cfr. </a:t>
            </a:r>
            <a:r>
              <a:rPr lang="es-ES" dirty="0" err="1" smtClean="0"/>
              <a:t>Bibliog</a:t>
            </a:r>
            <a:r>
              <a:rPr lang="es-ES" dirty="0" smtClean="0"/>
              <a:t>. 21, pag.33)</a:t>
            </a:r>
            <a:endParaRPr lang="es-ES" dirty="0"/>
          </a:p>
        </p:txBody>
      </p:sp>
    </p:spTree>
    <p:extLst>
      <p:ext uri="{BB962C8B-B14F-4D97-AF65-F5344CB8AC3E}">
        <p14:creationId xmlns:p14="http://schemas.microsoft.com/office/powerpoint/2010/main" val="1389014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66550" y="3713565"/>
            <a:ext cx="8356503" cy="273921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     Parece </a:t>
            </a:r>
            <a:r>
              <a:rPr lang="es-ES" b="1" dirty="0"/>
              <a:t>claro que la realidad actual </a:t>
            </a:r>
            <a:endParaRPr lang="es-ES" b="1" dirty="0" smtClean="0"/>
          </a:p>
          <a:p>
            <a:r>
              <a:rPr lang="es-ES" b="1" dirty="0" smtClean="0"/>
              <a:t>de nuestra iglesia </a:t>
            </a:r>
            <a:r>
              <a:rPr lang="es-ES" b="1" dirty="0"/>
              <a:t>está muy lejos  de </a:t>
            </a:r>
            <a:endParaRPr lang="es-ES" b="1" dirty="0" smtClean="0"/>
          </a:p>
          <a:p>
            <a:r>
              <a:rPr lang="es-ES" b="1" dirty="0" smtClean="0"/>
              <a:t>la imagen </a:t>
            </a:r>
            <a:r>
              <a:rPr lang="es-ES" b="1" dirty="0"/>
              <a:t>de la </a:t>
            </a:r>
            <a:r>
              <a:rPr lang="es-ES" b="1" dirty="0" smtClean="0"/>
              <a:t>mujer </a:t>
            </a:r>
            <a:r>
              <a:rPr lang="es-ES" b="1" dirty="0"/>
              <a:t>que se </a:t>
            </a:r>
            <a:r>
              <a:rPr lang="es-ES" b="1" dirty="0" err="1" smtClean="0"/>
              <a:t>vislum</a:t>
            </a:r>
            <a:r>
              <a:rPr lang="es-ES" b="1" dirty="0" smtClean="0"/>
              <a:t>-</a:t>
            </a:r>
          </a:p>
          <a:p>
            <a:r>
              <a:rPr lang="es-ES" b="1" dirty="0" err="1" smtClean="0"/>
              <a:t>bra</a:t>
            </a:r>
            <a:r>
              <a:rPr lang="es-ES" b="1" dirty="0" smtClean="0"/>
              <a:t> </a:t>
            </a:r>
            <a:r>
              <a:rPr lang="es-ES" b="1" dirty="0"/>
              <a:t>en las </a:t>
            </a:r>
            <a:r>
              <a:rPr lang="es-ES" b="1" dirty="0" smtClean="0"/>
              <a:t>comunidades primitivas</a:t>
            </a:r>
            <a:r>
              <a:rPr lang="es-ES" b="1" dirty="0"/>
              <a:t>. </a:t>
            </a:r>
            <a:endParaRPr lang="es-ES" b="1" dirty="0" smtClean="0"/>
          </a:p>
          <a:p>
            <a:r>
              <a:rPr lang="es-ES" b="1" dirty="0" smtClean="0"/>
              <a:t>Ciertamente</a:t>
            </a:r>
            <a:r>
              <a:rPr lang="es-ES" b="1" dirty="0"/>
              <a:t>, </a:t>
            </a:r>
            <a:r>
              <a:rPr lang="es-ES" sz="2000" b="1" dirty="0">
                <a:solidFill>
                  <a:schemeClr val="accent6">
                    <a:lumMod val="75000"/>
                  </a:schemeClr>
                </a:solidFill>
              </a:rPr>
              <a:t>del proyecto de Jesús </a:t>
            </a:r>
            <a:endParaRPr lang="es-ES" sz="2000" b="1" dirty="0" smtClean="0">
              <a:solidFill>
                <a:schemeClr val="accent6">
                  <a:lumMod val="75000"/>
                </a:schemeClr>
              </a:solidFill>
            </a:endParaRPr>
          </a:p>
          <a:p>
            <a:r>
              <a:rPr lang="es-ES" sz="2000" b="1" dirty="0" smtClean="0">
                <a:solidFill>
                  <a:schemeClr val="accent6">
                    <a:lumMod val="75000"/>
                  </a:schemeClr>
                </a:solidFill>
              </a:rPr>
              <a:t>surgen  </a:t>
            </a:r>
            <a:r>
              <a:rPr lang="es-ES" sz="2000" b="1" dirty="0">
                <a:solidFill>
                  <a:schemeClr val="accent6">
                    <a:lumMod val="75000"/>
                  </a:schemeClr>
                </a:solidFill>
              </a:rPr>
              <a:t>exigencias </a:t>
            </a:r>
            <a:r>
              <a:rPr lang="es-ES" sz="2000" b="1" dirty="0" err="1" smtClean="0">
                <a:solidFill>
                  <a:schemeClr val="accent6">
                    <a:lumMod val="75000"/>
                  </a:schemeClr>
                </a:solidFill>
              </a:rPr>
              <a:t>emancipatorias</a:t>
            </a:r>
            <a:r>
              <a:rPr lang="es-ES" sz="2000" b="1" dirty="0" smtClean="0">
                <a:solidFill>
                  <a:schemeClr val="accent6">
                    <a:lumMod val="75000"/>
                  </a:schemeClr>
                </a:solidFill>
              </a:rPr>
              <a:t> </a:t>
            </a:r>
          </a:p>
          <a:p>
            <a:r>
              <a:rPr lang="es-ES" sz="2000" b="1" dirty="0" smtClean="0">
                <a:solidFill>
                  <a:schemeClr val="accent6">
                    <a:lumMod val="75000"/>
                  </a:schemeClr>
                </a:solidFill>
              </a:rPr>
              <a:t>de </a:t>
            </a:r>
            <a:r>
              <a:rPr lang="es-ES" sz="2000" b="1" dirty="0">
                <a:solidFill>
                  <a:schemeClr val="accent6">
                    <a:lumMod val="75000"/>
                  </a:schemeClr>
                </a:solidFill>
              </a:rPr>
              <a:t>la mujer muy críticas para la </a:t>
            </a:r>
            <a:r>
              <a:rPr lang="es-ES" sz="2000" b="1" dirty="0" smtClean="0">
                <a:solidFill>
                  <a:schemeClr val="accent6">
                    <a:lumMod val="75000"/>
                  </a:schemeClr>
                </a:solidFill>
              </a:rPr>
              <a:t>so-</a:t>
            </a:r>
          </a:p>
          <a:p>
            <a:r>
              <a:rPr lang="es-ES" sz="2000" b="1" dirty="0" err="1" smtClean="0">
                <a:solidFill>
                  <a:schemeClr val="accent6">
                    <a:lumMod val="75000"/>
                  </a:schemeClr>
                </a:solidFill>
              </a:rPr>
              <a:t>ciedad</a:t>
            </a:r>
            <a:r>
              <a:rPr lang="es-ES" sz="2000" b="1" dirty="0" smtClean="0">
                <a:solidFill>
                  <a:schemeClr val="accent6">
                    <a:lumMod val="75000"/>
                  </a:schemeClr>
                </a:solidFill>
              </a:rPr>
              <a:t> </a:t>
            </a:r>
            <a:r>
              <a:rPr lang="es-ES" sz="2000" b="1" dirty="0">
                <a:solidFill>
                  <a:schemeClr val="accent6">
                    <a:lumMod val="75000"/>
                  </a:schemeClr>
                </a:solidFill>
              </a:rPr>
              <a:t>y para la iglesia. </a:t>
            </a:r>
            <a:r>
              <a:rPr lang="es-ES" sz="2000" b="1" i="1" dirty="0"/>
              <a:t>Estamos legitimados y obligados (si queremos ser coherentes) a </a:t>
            </a:r>
            <a:r>
              <a:rPr lang="es-ES" sz="2000" b="1" i="1" dirty="0" smtClean="0"/>
              <a:t>promoverlas</a:t>
            </a:r>
            <a:r>
              <a:rPr lang="es-ES" sz="2000" b="1" i="1" dirty="0"/>
              <a:t> </a:t>
            </a:r>
            <a:r>
              <a:rPr lang="es-ES" sz="2000" b="1" i="1" dirty="0" smtClean="0"/>
              <a:t>y </a:t>
            </a:r>
            <a:r>
              <a:rPr lang="es-ES" sz="2000" b="1" i="1" dirty="0"/>
              <a:t>a luchar por esa </a:t>
            </a:r>
            <a:r>
              <a:rPr lang="es-ES" sz="2000" b="1" i="1" dirty="0" smtClean="0"/>
              <a:t>emancipación.</a:t>
            </a:r>
            <a:endParaRPr lang="es-ES" i="1" dirty="0"/>
          </a:p>
        </p:txBody>
      </p:sp>
      <p:sp>
        <p:nvSpPr>
          <p:cNvPr id="2" name="1 CuadroTexto"/>
          <p:cNvSpPr txBox="1"/>
          <p:nvPr/>
        </p:nvSpPr>
        <p:spPr>
          <a:xfrm>
            <a:off x="515321" y="476672"/>
            <a:ext cx="8298498" cy="3170099"/>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rgbClr val="7030A0"/>
                </a:solidFill>
              </a:rPr>
              <a:t>       DIVERSIDAD DE TRADICIONES Y DE TEXTOS sobre el tema</a:t>
            </a:r>
          </a:p>
          <a:p>
            <a:r>
              <a:rPr lang="es-ES" b="1" dirty="0" smtClean="0"/>
              <a:t>Parece  que no hay que olvidar que  </a:t>
            </a:r>
            <a:r>
              <a:rPr lang="es-ES" sz="2000" b="1" dirty="0">
                <a:solidFill>
                  <a:schemeClr val="accent6">
                    <a:lumMod val="75000"/>
                  </a:schemeClr>
                </a:solidFill>
              </a:rPr>
              <a:t>cuanto más me acerque a las fuentes primeras</a:t>
            </a:r>
            <a:r>
              <a:rPr lang="es-ES" b="1" dirty="0"/>
              <a:t> del </a:t>
            </a:r>
            <a:r>
              <a:rPr lang="es-ES" b="1" dirty="0" smtClean="0"/>
              <a:t> evangelio </a:t>
            </a:r>
            <a:r>
              <a:rPr lang="es-ES" b="1" dirty="0"/>
              <a:t>más cerca estoy de descubrir el mensaje originario del Reino.</a:t>
            </a:r>
            <a:endParaRPr lang="es-ES" dirty="0"/>
          </a:p>
          <a:p>
            <a:r>
              <a:rPr lang="es-ES" b="1" dirty="0"/>
              <a:t> </a:t>
            </a:r>
            <a:r>
              <a:rPr lang="es-ES" sz="1600" b="1" dirty="0" smtClean="0"/>
              <a:t>El </a:t>
            </a:r>
            <a:r>
              <a:rPr lang="es-ES" sz="1600" b="1" dirty="0"/>
              <a:t>hecho de que se incluyesen en el canon de libros inspirados tanto las </a:t>
            </a:r>
            <a:r>
              <a:rPr lang="es-ES" sz="1600" b="1" dirty="0" smtClean="0"/>
              <a:t> cartas Pastorales </a:t>
            </a:r>
            <a:r>
              <a:rPr lang="es-ES" sz="1600" b="1" dirty="0"/>
              <a:t>como el evangelio de Marcos nos indica </a:t>
            </a:r>
            <a:r>
              <a:rPr lang="es-ES" b="1" dirty="0">
                <a:solidFill>
                  <a:schemeClr val="accent6">
                    <a:lumMod val="75000"/>
                  </a:schemeClr>
                </a:solidFill>
              </a:rPr>
              <a:t>la </a:t>
            </a:r>
            <a:r>
              <a:rPr lang="es-ES" b="1" dirty="0" smtClean="0">
                <a:solidFill>
                  <a:schemeClr val="accent6">
                    <a:lumMod val="75000"/>
                  </a:schemeClr>
                </a:solidFill>
              </a:rPr>
              <a:t>complejidad </a:t>
            </a:r>
            <a:r>
              <a:rPr lang="es-ES" b="1" dirty="0">
                <a:solidFill>
                  <a:schemeClr val="accent6">
                    <a:lumMod val="75000"/>
                  </a:schemeClr>
                </a:solidFill>
              </a:rPr>
              <a:t>de la vida de la iglesia primitiva</a:t>
            </a:r>
            <a:r>
              <a:rPr lang="es-ES" sz="2000" b="1" dirty="0">
                <a:solidFill>
                  <a:schemeClr val="accent6">
                    <a:lumMod val="75000"/>
                  </a:schemeClr>
                </a:solidFill>
              </a:rPr>
              <a:t>. </a:t>
            </a:r>
            <a:r>
              <a:rPr lang="es-ES" sz="2000" b="1" dirty="0" smtClean="0">
                <a:solidFill>
                  <a:schemeClr val="accent6">
                    <a:lumMod val="75000"/>
                  </a:schemeClr>
                </a:solidFill>
              </a:rPr>
              <a:t> </a:t>
            </a:r>
            <a:r>
              <a:rPr lang="es-ES" sz="1600" b="1" dirty="0" smtClean="0"/>
              <a:t>“</a:t>
            </a:r>
            <a:r>
              <a:rPr lang="es-ES" sz="1600" b="1" dirty="0"/>
              <a:t>No es posible admitir ambas </a:t>
            </a:r>
            <a:r>
              <a:rPr lang="es-ES" sz="1600" b="1" dirty="0" smtClean="0"/>
              <a:t>tradiciones  — y  su  </a:t>
            </a:r>
            <a:r>
              <a:rPr lang="es-ES" sz="1600" b="1" dirty="0"/>
              <a:t>unidad </a:t>
            </a:r>
            <a:r>
              <a:rPr lang="es-ES" sz="1600" b="1" dirty="0" smtClean="0"/>
              <a:t>eventual — </a:t>
            </a:r>
            <a:r>
              <a:rPr lang="es-ES" sz="1600" b="1" dirty="0"/>
              <a:t>sin reconocer la tensión existente entre ellas.  </a:t>
            </a:r>
            <a:r>
              <a:rPr lang="es-ES" sz="1600" b="1" dirty="0" smtClean="0"/>
              <a:t>Pero </a:t>
            </a:r>
            <a:r>
              <a:rPr lang="es-ES" sz="1600" b="1" dirty="0"/>
              <a:t>el hecho de que la iglesia haya puesto en primer lugar los evangelios y los haya rodeado de una estima muy particular indica que </a:t>
            </a:r>
            <a:endParaRPr lang="es-ES" sz="1600" b="1" dirty="0" smtClean="0"/>
          </a:p>
          <a:p>
            <a:pPr marL="342900" indent="-342900">
              <a:buFont typeface="Arial" panose="020B0604020202020204" pitchFamily="34" charset="0"/>
              <a:buChar char="•"/>
            </a:pPr>
            <a:r>
              <a:rPr lang="es-ES" sz="1600" b="1" dirty="0" smtClean="0">
                <a:solidFill>
                  <a:schemeClr val="accent6">
                    <a:lumMod val="75000"/>
                  </a:schemeClr>
                </a:solidFill>
              </a:rPr>
              <a:t>reconoce </a:t>
            </a:r>
            <a:r>
              <a:rPr lang="es-ES" sz="1600" b="1" dirty="0">
                <a:solidFill>
                  <a:schemeClr val="accent6">
                    <a:lumMod val="75000"/>
                  </a:schemeClr>
                </a:solidFill>
              </a:rPr>
              <a:t>los principios carismáticos de Jesús como su norma fundamental </a:t>
            </a:r>
            <a:endParaRPr lang="es-ES" sz="1600" b="1" dirty="0" smtClean="0">
              <a:solidFill>
                <a:schemeClr val="accent6">
                  <a:lumMod val="75000"/>
                </a:schemeClr>
              </a:solidFill>
            </a:endParaRPr>
          </a:p>
          <a:p>
            <a:pPr marL="342900" indent="-342900">
              <a:buFont typeface="Arial" panose="020B0604020202020204" pitchFamily="34" charset="0"/>
              <a:buChar char="•"/>
            </a:pPr>
            <a:r>
              <a:rPr lang="es-ES" sz="1600" b="1" dirty="0" smtClean="0">
                <a:solidFill>
                  <a:schemeClr val="accent6">
                    <a:lumMod val="75000"/>
                  </a:schemeClr>
                </a:solidFill>
              </a:rPr>
              <a:t>y </a:t>
            </a:r>
            <a:r>
              <a:rPr lang="es-ES" sz="1600" b="1" dirty="0">
                <a:solidFill>
                  <a:schemeClr val="accent6">
                    <a:lumMod val="75000"/>
                  </a:schemeClr>
                </a:solidFill>
              </a:rPr>
              <a:t>legitima la </a:t>
            </a:r>
            <a:r>
              <a:rPr lang="es-ES" sz="1600" b="1" dirty="0" smtClean="0">
                <a:solidFill>
                  <a:schemeClr val="accent6">
                    <a:lumMod val="75000"/>
                  </a:schemeClr>
                </a:solidFill>
              </a:rPr>
              <a:t> crítica </a:t>
            </a:r>
            <a:r>
              <a:rPr lang="es-ES" sz="1600" b="1" dirty="0">
                <a:solidFill>
                  <a:schemeClr val="accent6">
                    <a:lumMod val="75000"/>
                  </a:schemeClr>
                </a:solidFill>
              </a:rPr>
              <a:t>institucional desde ellos</a:t>
            </a:r>
            <a:r>
              <a:rPr lang="es-ES" sz="1600" b="1" dirty="0" smtClean="0">
                <a:solidFill>
                  <a:schemeClr val="accent6">
                    <a:lumMod val="75000"/>
                  </a:schemeClr>
                </a:solidFill>
              </a:rPr>
              <a:t>.” </a:t>
            </a:r>
            <a:r>
              <a:rPr lang="es-ES" sz="2000" b="1" dirty="0" smtClean="0">
                <a:solidFill>
                  <a:schemeClr val="accent6">
                    <a:lumMod val="75000"/>
                  </a:schemeClr>
                </a:solidFill>
              </a:rPr>
              <a:t>(R. Aguirre)</a:t>
            </a:r>
            <a:endParaRPr lang="es-ES" dirty="0">
              <a:solidFill>
                <a:schemeClr val="accent6">
                  <a:lumMod val="75000"/>
                </a:schemeClr>
              </a:solidFill>
            </a:endParaRPr>
          </a:p>
        </p:txBody>
      </p:sp>
      <p:sp>
        <p:nvSpPr>
          <p:cNvPr id="3" name="2 Flecha abajo"/>
          <p:cNvSpPr/>
          <p:nvPr/>
        </p:nvSpPr>
        <p:spPr>
          <a:xfrm rot="6850812">
            <a:off x="7399585" y="3129127"/>
            <a:ext cx="449684" cy="4911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4447670" y="3713565"/>
            <a:ext cx="4366149" cy="20621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r>
              <a:rPr lang="es-ES" sz="1600" dirty="0" smtClean="0"/>
              <a:t>     “Resulta </a:t>
            </a:r>
            <a:r>
              <a:rPr lang="es-ES" sz="1600" dirty="0"/>
              <a:t>llamativo que el cristianismo se </a:t>
            </a:r>
            <a:r>
              <a:rPr lang="es-ES" sz="1600" dirty="0" err="1" smtClean="0"/>
              <a:t>visi-bilice</a:t>
            </a:r>
            <a:r>
              <a:rPr lang="es-ES" sz="1600" dirty="0" smtClean="0"/>
              <a:t> </a:t>
            </a:r>
            <a:r>
              <a:rPr lang="es-ES" sz="1600" b="1" i="1" dirty="0">
                <a:solidFill>
                  <a:schemeClr val="accent6">
                    <a:lumMod val="75000"/>
                  </a:schemeClr>
                </a:solidFill>
              </a:rPr>
              <a:t>hoy</a:t>
            </a:r>
            <a:r>
              <a:rPr lang="es-ES" sz="1600" dirty="0"/>
              <a:t> como una religión de varones, </a:t>
            </a:r>
            <a:r>
              <a:rPr lang="es-ES" sz="1600" dirty="0" smtClean="0"/>
              <a:t>cuan-do</a:t>
            </a:r>
            <a:r>
              <a:rPr lang="es-ES" sz="1600" dirty="0"/>
              <a:t>, </a:t>
            </a:r>
            <a:r>
              <a:rPr lang="es-ES" sz="1600" b="1" i="1" dirty="0">
                <a:solidFill>
                  <a:schemeClr val="accent6">
                    <a:lumMod val="75000"/>
                  </a:schemeClr>
                </a:solidFill>
              </a:rPr>
              <a:t>en sus inicios</a:t>
            </a:r>
            <a:r>
              <a:rPr lang="es-ES" sz="1600" dirty="0"/>
              <a:t>, los paganos lo </a:t>
            </a:r>
            <a:r>
              <a:rPr lang="es-ES" sz="1600" dirty="0" smtClean="0"/>
              <a:t>consideraban </a:t>
            </a:r>
            <a:r>
              <a:rPr lang="es-ES" sz="1600" dirty="0"/>
              <a:t>poco digno de crédito debido, precisamente, a </a:t>
            </a:r>
            <a:endParaRPr lang="es-ES" sz="1600" dirty="0" smtClean="0"/>
          </a:p>
          <a:p>
            <a:r>
              <a:rPr lang="es-ES" sz="1600" dirty="0" smtClean="0"/>
              <a:t>la </a:t>
            </a:r>
            <a:r>
              <a:rPr lang="es-ES" sz="1600" dirty="0"/>
              <a:t>gran presencia femenina en las </a:t>
            </a:r>
            <a:r>
              <a:rPr lang="es-ES" sz="1600" dirty="0" smtClean="0"/>
              <a:t>comunidades </a:t>
            </a:r>
            <a:r>
              <a:rPr lang="es-ES" sz="1600" dirty="0"/>
              <a:t>y al protagonismo que tenían en </a:t>
            </a:r>
            <a:r>
              <a:rPr lang="es-ES" sz="1600" dirty="0" smtClean="0"/>
              <a:t>ellas” </a:t>
            </a:r>
            <a:r>
              <a:rPr lang="es-ES" sz="1600" i="1" dirty="0" smtClean="0"/>
              <a:t>(Carmen Bernabé, El cristianismo primitivo y el lugar de las mujeres. Pág. 28)</a:t>
            </a:r>
            <a:endParaRPr lang="es-ES" sz="1600" i="1" dirty="0"/>
          </a:p>
        </p:txBody>
      </p:sp>
      <p:sp>
        <p:nvSpPr>
          <p:cNvPr id="7" name="6 Flecha abajo"/>
          <p:cNvSpPr/>
          <p:nvPr/>
        </p:nvSpPr>
        <p:spPr>
          <a:xfrm rot="5981821">
            <a:off x="7824771" y="6153893"/>
            <a:ext cx="449684" cy="44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rot="890021">
            <a:off x="7412553" y="3239408"/>
            <a:ext cx="607790" cy="307777"/>
          </a:xfrm>
          <a:prstGeom prst="rect">
            <a:avLst/>
          </a:prstGeom>
          <a:noFill/>
        </p:spPr>
        <p:txBody>
          <a:bodyPr wrap="square" rtlCol="0">
            <a:spAutoFit/>
          </a:bodyPr>
          <a:lstStyle/>
          <a:p>
            <a:r>
              <a:rPr lang="es-ES" sz="1400" b="1" dirty="0" smtClean="0"/>
              <a:t>HOY</a:t>
            </a:r>
            <a:endParaRPr lang="es-ES" sz="1400" b="1" dirty="0"/>
          </a:p>
        </p:txBody>
      </p:sp>
      <p:sp>
        <p:nvSpPr>
          <p:cNvPr id="9" name="8 CuadroTexto"/>
          <p:cNvSpPr txBox="1"/>
          <p:nvPr/>
        </p:nvSpPr>
        <p:spPr>
          <a:xfrm rot="592029">
            <a:off x="7837359" y="6205386"/>
            <a:ext cx="607790" cy="307777"/>
          </a:xfrm>
          <a:prstGeom prst="rect">
            <a:avLst/>
          </a:prstGeom>
          <a:noFill/>
        </p:spPr>
        <p:txBody>
          <a:bodyPr wrap="square" rtlCol="0">
            <a:spAutoFit/>
          </a:bodyPr>
          <a:lstStyle/>
          <a:p>
            <a:r>
              <a:rPr lang="es-ES" sz="1400" b="1" dirty="0" smtClean="0"/>
              <a:t>HOY</a:t>
            </a:r>
            <a:endParaRPr lang="es-ES" sz="1400" b="1" dirty="0"/>
          </a:p>
        </p:txBody>
      </p:sp>
      <p:sp>
        <p:nvSpPr>
          <p:cNvPr id="10" name="9 Explosión 1"/>
          <p:cNvSpPr/>
          <p:nvPr/>
        </p:nvSpPr>
        <p:spPr>
          <a:xfrm>
            <a:off x="651566" y="577959"/>
            <a:ext cx="308088"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xplosión 1"/>
          <p:cNvSpPr/>
          <p:nvPr/>
        </p:nvSpPr>
        <p:spPr>
          <a:xfrm>
            <a:off x="497522" y="3753298"/>
            <a:ext cx="308088"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xplosión 1"/>
          <p:cNvSpPr/>
          <p:nvPr/>
        </p:nvSpPr>
        <p:spPr>
          <a:xfrm>
            <a:off x="4476201" y="3731898"/>
            <a:ext cx="308088"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8054867" y="6112386"/>
            <a:ext cx="758952" cy="246888"/>
          </a:xfrm>
        </p:spPr>
        <p:txBody>
          <a:bodyPr/>
          <a:lstStyle/>
          <a:p>
            <a:fld id="{636E3AB4-97AD-4389-A1F4-096199C2DEE3}" type="slidenum">
              <a:rPr lang="es-ES" b="1" smtClean="0">
                <a:solidFill>
                  <a:schemeClr val="tx1"/>
                </a:solidFill>
              </a:rPr>
              <a:t>105</a:t>
            </a:fld>
            <a:endParaRPr lang="es-ES" b="1" dirty="0">
              <a:solidFill>
                <a:schemeClr val="tx1"/>
              </a:solidFill>
            </a:endParaRPr>
          </a:p>
        </p:txBody>
      </p:sp>
    </p:spTree>
    <p:extLst>
      <p:ext uri="{BB962C8B-B14F-4D97-AF65-F5344CB8AC3E}">
        <p14:creationId xmlns:p14="http://schemas.microsoft.com/office/powerpoint/2010/main" val="24282357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76347" y="1034549"/>
            <a:ext cx="5407821" cy="3970318"/>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25400">
            <a:solidFill>
              <a:srgbClr val="F1BAF4"/>
            </a:solidFill>
          </a:ln>
        </p:spPr>
        <p:txBody>
          <a:bodyPr wrap="square" rtlCol="0">
            <a:spAutoFit/>
          </a:bodyPr>
          <a:lstStyle/>
          <a:p>
            <a:r>
              <a:rPr lang="es-ES" dirty="0" smtClean="0"/>
              <a:t>Según la sociología, </a:t>
            </a:r>
            <a:r>
              <a:rPr lang="es-ES" b="1" i="1" dirty="0" smtClean="0"/>
              <a:t>un movimiento puede </a:t>
            </a:r>
            <a:r>
              <a:rPr lang="es-ES" b="1" i="1" dirty="0" smtClean="0">
                <a:solidFill>
                  <a:srgbClr val="C00000"/>
                </a:solidFill>
              </a:rPr>
              <a:t>desaparecer </a:t>
            </a:r>
          </a:p>
          <a:p>
            <a:pPr marL="285750" indent="-285750">
              <a:buFont typeface="Arial" panose="020B0604020202020204" pitchFamily="34" charset="0"/>
              <a:buChar char="•"/>
            </a:pPr>
            <a:r>
              <a:rPr lang="es-ES" dirty="0" smtClean="0"/>
              <a:t>por su propia extinción </a:t>
            </a:r>
          </a:p>
          <a:p>
            <a:pPr marL="285750" indent="-285750">
              <a:buFont typeface="Arial" panose="020B0604020202020204" pitchFamily="34" charset="0"/>
              <a:buChar char="•"/>
            </a:pPr>
            <a:r>
              <a:rPr lang="es-ES" dirty="0" smtClean="0"/>
              <a:t>o porque factores externos lo aniquilan (esto sucedió a ciertos movimientos proféticos del tiempo de Jesús y sus discípulos).</a:t>
            </a:r>
          </a:p>
          <a:p>
            <a:pPr marL="285750" indent="-285750">
              <a:buFont typeface="Arial" panose="020B0604020202020204" pitchFamily="34" charset="0"/>
              <a:buChar char="•"/>
            </a:pPr>
            <a:r>
              <a:rPr lang="es-ES" dirty="0" smtClean="0"/>
              <a:t>Pero… </a:t>
            </a:r>
            <a:r>
              <a:rPr lang="es-ES" b="1" i="1" dirty="0" smtClean="0"/>
              <a:t>un movimiento también puede </a:t>
            </a:r>
            <a:r>
              <a:rPr lang="es-ES" b="1" i="1" dirty="0" smtClean="0">
                <a:solidFill>
                  <a:srgbClr val="C00000"/>
                </a:solidFill>
              </a:rPr>
              <a:t>transformarse</a:t>
            </a:r>
            <a:r>
              <a:rPr lang="es-ES" b="1" i="1" dirty="0" smtClean="0"/>
              <a:t> </a:t>
            </a:r>
            <a:r>
              <a:rPr lang="es-ES" dirty="0" smtClean="0"/>
              <a:t>por un proceso de institucionalización, como sucedió al movimiento de Jesús. </a:t>
            </a:r>
          </a:p>
          <a:p>
            <a:pPr marL="285750" indent="-285750">
              <a:buFont typeface="Arial" panose="020B0604020202020204" pitchFamily="34" charset="0"/>
              <a:buChar char="•"/>
            </a:pPr>
            <a:r>
              <a:rPr lang="es-ES" dirty="0" smtClean="0"/>
              <a:t>Esto implica que desaparece como movimiento.</a:t>
            </a:r>
          </a:p>
          <a:p>
            <a:endParaRPr lang="es-ES" dirty="0" smtClean="0"/>
          </a:p>
          <a:p>
            <a:r>
              <a:rPr lang="es-ES" dirty="0" smtClean="0"/>
              <a:t>El cristianismo se fue institucionalizando poco a poco y este proceso ha continuado a lo largo de la historia</a:t>
            </a:r>
          </a:p>
        </p:txBody>
      </p:sp>
      <p:sp>
        <p:nvSpPr>
          <p:cNvPr id="5" name="4 CuadroTexto"/>
          <p:cNvSpPr txBox="1"/>
          <p:nvPr/>
        </p:nvSpPr>
        <p:spPr>
          <a:xfrm>
            <a:off x="6156176" y="1034549"/>
            <a:ext cx="2736304" cy="5078313"/>
          </a:xfrm>
          <a:prstGeom prst="rect">
            <a:avLst/>
          </a:prstGeom>
          <a:noFill/>
        </p:spPr>
        <p:txBody>
          <a:bodyPr wrap="square" rtlCol="0">
            <a:spAutoFit/>
          </a:bodyPr>
          <a:lstStyle/>
          <a:p>
            <a:r>
              <a:rPr lang="es-ES" dirty="0"/>
              <a:t>¿Qué pensar de esta transformación?  </a:t>
            </a:r>
            <a:endParaRPr lang="es-ES" dirty="0" smtClean="0"/>
          </a:p>
          <a:p>
            <a:endParaRPr lang="es-ES" dirty="0"/>
          </a:p>
          <a:p>
            <a:r>
              <a:rPr lang="es-ES" dirty="0" smtClean="0"/>
              <a:t>¿</a:t>
            </a:r>
            <a:r>
              <a:rPr lang="es-ES" dirty="0"/>
              <a:t>Es legítimo ese proceso? </a:t>
            </a:r>
            <a:endParaRPr lang="es-ES" dirty="0" smtClean="0"/>
          </a:p>
          <a:p>
            <a:endParaRPr lang="es-ES" dirty="0"/>
          </a:p>
          <a:p>
            <a:r>
              <a:rPr lang="es-ES" dirty="0" smtClean="0"/>
              <a:t>¿</a:t>
            </a:r>
            <a:r>
              <a:rPr lang="es-ES" dirty="0"/>
              <a:t>no se pierde así la fuerza innovadora del Evangelio</a:t>
            </a:r>
            <a:r>
              <a:rPr lang="es-ES" dirty="0" smtClean="0"/>
              <a:t>?</a:t>
            </a:r>
          </a:p>
          <a:p>
            <a:endParaRPr lang="es-ES" dirty="0"/>
          </a:p>
          <a:p>
            <a:r>
              <a:rPr lang="es-ES" dirty="0" smtClean="0"/>
              <a:t>¿no es un fenómeno que se ha repetido mucho a lo largo de la historia del cristianismo y de muchas instituciones sociales y religiosas?</a:t>
            </a:r>
          </a:p>
          <a:p>
            <a:endParaRPr lang="es-ES" dirty="0"/>
          </a:p>
          <a:p>
            <a:r>
              <a:rPr lang="es-ES" dirty="0" smtClean="0"/>
              <a:t>¿Aparece en los </a:t>
            </a:r>
            <a:r>
              <a:rPr lang="es-ES" dirty="0" err="1" smtClean="0"/>
              <a:t>evange-lios</a:t>
            </a:r>
            <a:r>
              <a:rPr lang="es-ES" dirty="0" smtClean="0"/>
              <a:t> la postura de Jesús ante este tema?</a:t>
            </a:r>
            <a:endParaRPr lang="es-ES" dirty="0"/>
          </a:p>
        </p:txBody>
      </p:sp>
      <p:sp>
        <p:nvSpPr>
          <p:cNvPr id="2" name="1 Marcador de número de diapositiva"/>
          <p:cNvSpPr>
            <a:spLocks noGrp="1"/>
          </p:cNvSpPr>
          <p:nvPr>
            <p:ph type="sldNum" sz="quarter" idx="12"/>
          </p:nvPr>
        </p:nvSpPr>
        <p:spPr>
          <a:xfrm>
            <a:off x="7973992" y="6051166"/>
            <a:ext cx="758952" cy="246888"/>
          </a:xfrm>
        </p:spPr>
        <p:txBody>
          <a:bodyPr/>
          <a:lstStyle/>
          <a:p>
            <a:fld id="{636E3AB4-97AD-4389-A1F4-096199C2DEE3}" type="slidenum">
              <a:rPr lang="es-ES" b="1" smtClean="0">
                <a:solidFill>
                  <a:schemeClr val="tx1"/>
                </a:solidFill>
              </a:rPr>
              <a:t>106</a:t>
            </a:fld>
            <a:endParaRPr lang="es-ES" b="1" dirty="0">
              <a:solidFill>
                <a:schemeClr val="tx1"/>
              </a:solidFill>
            </a:endParaRPr>
          </a:p>
        </p:txBody>
      </p:sp>
      <p:sp>
        <p:nvSpPr>
          <p:cNvPr id="3" name="2 CuadroTexto"/>
          <p:cNvSpPr txBox="1"/>
          <p:nvPr/>
        </p:nvSpPr>
        <p:spPr>
          <a:xfrm>
            <a:off x="676347" y="610960"/>
            <a:ext cx="6651577" cy="400110"/>
          </a:xfrm>
          <a:prstGeom prst="rect">
            <a:avLst/>
          </a:prstGeom>
          <a:solidFill>
            <a:schemeClr val="bg1"/>
          </a:solidFill>
        </p:spPr>
        <p:txBody>
          <a:bodyPr wrap="square" rtlCol="0">
            <a:spAutoFit/>
          </a:bodyPr>
          <a:lstStyle/>
          <a:p>
            <a:r>
              <a:rPr lang="es-ES" sz="2000" b="1" dirty="0" smtClean="0">
                <a:latin typeface="Arial" panose="020B0604020202020204" pitchFamily="34" charset="0"/>
                <a:cs typeface="Arial" panose="020B0604020202020204" pitchFamily="34" charset="0"/>
              </a:rPr>
              <a:t>6 – ANTE LA INSTITUCIONALIZACION PROGRESIVA</a:t>
            </a:r>
            <a:endParaRPr lang="es-ES" sz="2000" b="1" dirty="0">
              <a:latin typeface="Arial" panose="020B0604020202020204" pitchFamily="34" charset="0"/>
              <a:cs typeface="Arial" panose="020B0604020202020204" pitchFamily="34" charset="0"/>
            </a:endParaRPr>
          </a:p>
        </p:txBody>
      </p:sp>
      <p:sp>
        <p:nvSpPr>
          <p:cNvPr id="6" name="5 CuadroTexto"/>
          <p:cNvSpPr txBox="1"/>
          <p:nvPr/>
        </p:nvSpPr>
        <p:spPr>
          <a:xfrm>
            <a:off x="4860032" y="6020529"/>
            <a:ext cx="3816424" cy="646331"/>
          </a:xfrm>
          <a:prstGeom prst="rect">
            <a:avLst/>
          </a:prstGeom>
          <a:noFill/>
        </p:spPr>
        <p:txBody>
          <a:bodyPr wrap="square" rtlCol="0">
            <a:spAutoFit/>
          </a:bodyPr>
          <a:lstStyle/>
          <a:p>
            <a:r>
              <a:rPr lang="es-ES" dirty="0" smtClean="0"/>
              <a:t>¿Es posible que perdure un movimiento sin institucionalización?</a:t>
            </a:r>
            <a:endParaRPr lang="es-ES" dirty="0"/>
          </a:p>
        </p:txBody>
      </p:sp>
      <p:sp>
        <p:nvSpPr>
          <p:cNvPr id="7" name="6 CuadroTexto"/>
          <p:cNvSpPr txBox="1"/>
          <p:nvPr/>
        </p:nvSpPr>
        <p:spPr>
          <a:xfrm>
            <a:off x="389057" y="5085184"/>
            <a:ext cx="3985797" cy="646331"/>
          </a:xfrm>
          <a:prstGeom prst="rect">
            <a:avLst/>
          </a:prstGeom>
          <a:noFill/>
        </p:spPr>
        <p:txBody>
          <a:bodyPr wrap="square" rtlCol="0">
            <a:spAutoFit/>
          </a:bodyPr>
          <a:lstStyle/>
          <a:p>
            <a:r>
              <a:rPr lang="es-ES" dirty="0" smtClean="0"/>
              <a:t>¿Este proceso no es propio de cualquier organización humana?</a:t>
            </a:r>
            <a:endParaRPr lang="es-ES" dirty="0"/>
          </a:p>
        </p:txBody>
      </p:sp>
      <p:sp>
        <p:nvSpPr>
          <p:cNvPr id="8" name="7 CuadroTexto"/>
          <p:cNvSpPr txBox="1"/>
          <p:nvPr/>
        </p:nvSpPr>
        <p:spPr>
          <a:xfrm>
            <a:off x="389057" y="5842858"/>
            <a:ext cx="4380088" cy="646331"/>
          </a:xfrm>
          <a:prstGeom prst="rect">
            <a:avLst/>
          </a:prstGeom>
          <a:noFill/>
        </p:spPr>
        <p:txBody>
          <a:bodyPr wrap="square" rtlCol="0">
            <a:spAutoFit/>
          </a:bodyPr>
          <a:lstStyle/>
          <a:p>
            <a:r>
              <a:rPr lang="es-ES" dirty="0" smtClean="0"/>
              <a:t>¿Cuáles serían los criterios para que la organización  no mate el espíritu primitivo?</a:t>
            </a:r>
            <a:endParaRPr lang="es-ES" dirty="0"/>
          </a:p>
        </p:txBody>
      </p:sp>
      <p:sp>
        <p:nvSpPr>
          <p:cNvPr id="9" name="8 CuadroTexto"/>
          <p:cNvSpPr txBox="1"/>
          <p:nvPr/>
        </p:nvSpPr>
        <p:spPr>
          <a:xfrm>
            <a:off x="3784070" y="5112945"/>
            <a:ext cx="2460282" cy="646331"/>
          </a:xfrm>
          <a:prstGeom prst="rect">
            <a:avLst/>
          </a:prstGeom>
          <a:noFill/>
        </p:spPr>
        <p:txBody>
          <a:bodyPr wrap="square" rtlCol="0">
            <a:spAutoFit/>
          </a:bodyPr>
          <a:lstStyle/>
          <a:p>
            <a:r>
              <a:rPr lang="es-ES" dirty="0" smtClean="0"/>
              <a:t>¿Necesidad de una </a:t>
            </a:r>
          </a:p>
          <a:p>
            <a:r>
              <a:rPr lang="es-ES" dirty="0" smtClean="0"/>
              <a:t>renovación continua?</a:t>
            </a:r>
            <a:endParaRPr lang="es-ES" dirty="0"/>
          </a:p>
        </p:txBody>
      </p:sp>
    </p:spTree>
    <p:extLst>
      <p:ext uri="{BB962C8B-B14F-4D97-AF65-F5344CB8AC3E}">
        <p14:creationId xmlns:p14="http://schemas.microsoft.com/office/powerpoint/2010/main" val="3701175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34583" y="6165304"/>
            <a:ext cx="758952" cy="246888"/>
          </a:xfrm>
        </p:spPr>
        <p:txBody>
          <a:bodyPr/>
          <a:lstStyle/>
          <a:p>
            <a:fld id="{636E3AB4-97AD-4389-A1F4-096199C2DEE3}" type="slidenum">
              <a:rPr lang="es-ES" b="1" smtClean="0">
                <a:solidFill>
                  <a:schemeClr val="tx1"/>
                </a:solidFill>
              </a:rPr>
              <a:t>107</a:t>
            </a:fld>
            <a:endParaRPr lang="es-ES" b="1" dirty="0">
              <a:solidFill>
                <a:schemeClr val="tx1"/>
              </a:solidFill>
            </a:endParaRPr>
          </a:p>
        </p:txBody>
      </p:sp>
      <p:sp>
        <p:nvSpPr>
          <p:cNvPr id="5" name="4 CuadroTexto"/>
          <p:cNvSpPr txBox="1"/>
          <p:nvPr/>
        </p:nvSpPr>
        <p:spPr>
          <a:xfrm>
            <a:off x="683568" y="1036939"/>
            <a:ext cx="3672408" cy="3693319"/>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rgbClr val="7030A0"/>
            </a:solidFill>
          </a:ln>
        </p:spPr>
        <p:txBody>
          <a:bodyPr wrap="square" rtlCol="0">
            <a:spAutoFit/>
          </a:bodyPr>
          <a:lstStyle/>
          <a:p>
            <a:r>
              <a:rPr lang="es-ES" dirty="0" smtClean="0"/>
              <a:t>            “En el cristianismo de los orígenes </a:t>
            </a:r>
            <a:r>
              <a:rPr lang="es-ES" b="1" dirty="0" smtClean="0">
                <a:solidFill>
                  <a:srgbClr val="FF0000"/>
                </a:solidFill>
              </a:rPr>
              <a:t>se dio </a:t>
            </a:r>
            <a:r>
              <a:rPr lang="es-ES" dirty="0" smtClean="0"/>
              <a:t>un PROCESO DE HIBRIDACIÓN, de MESTIZAJE, entre</a:t>
            </a:r>
          </a:p>
          <a:p>
            <a:pPr marL="342900" indent="-342900">
              <a:buFont typeface="+mj-lt"/>
              <a:buAutoNum type="arabicPeriod"/>
            </a:pPr>
            <a:r>
              <a:rPr lang="es-ES" dirty="0" smtClean="0"/>
              <a:t>Un movimiento que nacía del judaísmo</a:t>
            </a:r>
          </a:p>
          <a:p>
            <a:pPr marL="342900" indent="-342900">
              <a:buFont typeface="+mj-lt"/>
              <a:buAutoNum type="arabicPeriod"/>
            </a:pPr>
            <a:r>
              <a:rPr lang="es-ES" dirty="0" smtClean="0"/>
              <a:t>y la cultura helenística</a:t>
            </a:r>
          </a:p>
          <a:p>
            <a:endParaRPr lang="es-ES" dirty="0" smtClean="0"/>
          </a:p>
          <a:p>
            <a:r>
              <a:rPr lang="es-ES" dirty="0" smtClean="0"/>
              <a:t>Esta hibridación </a:t>
            </a:r>
            <a:r>
              <a:rPr lang="es-ES" b="1" dirty="0" smtClean="0">
                <a:solidFill>
                  <a:srgbClr val="FF0000"/>
                </a:solidFill>
              </a:rPr>
              <a:t>se consolidó </a:t>
            </a:r>
            <a:r>
              <a:rPr lang="es-ES" dirty="0" smtClean="0"/>
              <a:t>con la ortodoxia de los siglos posteriores (definida por los primeros y </a:t>
            </a:r>
            <a:r>
              <a:rPr lang="es-ES" dirty="0" err="1" smtClean="0"/>
              <a:t>deci-sivos</a:t>
            </a:r>
            <a:r>
              <a:rPr lang="es-ES" dirty="0" smtClean="0"/>
              <a:t> concilios”,    muy inspirados en la forma griega de pensar y ex – presarse. (Bibliografía 3, 179)</a:t>
            </a:r>
            <a:endParaRPr lang="es-ES" dirty="0"/>
          </a:p>
        </p:txBody>
      </p:sp>
      <p:sp>
        <p:nvSpPr>
          <p:cNvPr id="6" name="5 CuadroTexto"/>
          <p:cNvSpPr txBox="1"/>
          <p:nvPr/>
        </p:nvSpPr>
        <p:spPr>
          <a:xfrm>
            <a:off x="4355976" y="1036939"/>
            <a:ext cx="4176464"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¿Puede ser </a:t>
            </a:r>
            <a:r>
              <a:rPr lang="es-ES" b="1" dirty="0" smtClean="0">
                <a:solidFill>
                  <a:schemeClr val="accent6">
                    <a:lumMod val="75000"/>
                  </a:schemeClr>
                </a:solidFill>
              </a:rPr>
              <a:t>un obstáculo </a:t>
            </a:r>
            <a:r>
              <a:rPr lang="es-ES" dirty="0" smtClean="0"/>
              <a:t>que al asimilar elementos griegos </a:t>
            </a:r>
          </a:p>
          <a:p>
            <a:pPr marL="285750" indent="-285750">
              <a:buFont typeface="Arial" panose="020B0604020202020204" pitchFamily="34" charset="0"/>
              <a:buChar char="•"/>
            </a:pPr>
            <a:r>
              <a:rPr lang="es-ES" dirty="0" smtClean="0"/>
              <a:t>se los llegue a considerar como esenciales en la fe  cristiana</a:t>
            </a:r>
          </a:p>
          <a:p>
            <a:pPr marL="285750" indent="-285750">
              <a:buFont typeface="Arial" panose="020B0604020202020204" pitchFamily="34" charset="0"/>
              <a:buChar char="•"/>
            </a:pPr>
            <a:r>
              <a:rPr lang="es-ES" dirty="0" smtClean="0"/>
              <a:t>y se quieran mantener incluso cuando esa cultura helenística ha desaparecido?</a:t>
            </a:r>
            <a:endParaRPr lang="es-ES" dirty="0"/>
          </a:p>
        </p:txBody>
      </p:sp>
      <p:sp>
        <p:nvSpPr>
          <p:cNvPr id="7" name="6 CuadroTexto"/>
          <p:cNvSpPr txBox="1"/>
          <p:nvPr/>
        </p:nvSpPr>
        <p:spPr>
          <a:xfrm>
            <a:off x="610643" y="532711"/>
            <a:ext cx="4431017" cy="400110"/>
          </a:xfrm>
          <a:prstGeom prst="rect">
            <a:avLst/>
          </a:prstGeom>
          <a:solidFill>
            <a:schemeClr val="bg1"/>
          </a:solidFill>
        </p:spPr>
        <p:txBody>
          <a:bodyPr wrap="square" rtlCol="0">
            <a:spAutoFit/>
          </a:bodyPr>
          <a:lstStyle/>
          <a:p>
            <a:r>
              <a:rPr lang="es-ES" sz="2000" b="1" dirty="0" smtClean="0">
                <a:latin typeface="Arial" panose="020B0604020202020204" pitchFamily="34" charset="0"/>
                <a:cs typeface="Arial" panose="020B0604020202020204" pitchFamily="34" charset="0"/>
              </a:rPr>
              <a:t>7 - INCULTURACIÓN HELENÍSTICA</a:t>
            </a:r>
            <a:endParaRPr lang="es-ES" sz="2000" b="1" dirty="0">
              <a:latin typeface="Arial" panose="020B0604020202020204" pitchFamily="34" charset="0"/>
              <a:cs typeface="Arial" panose="020B0604020202020204" pitchFamily="34" charset="0"/>
            </a:endParaRPr>
          </a:p>
        </p:txBody>
      </p:sp>
      <p:sp>
        <p:nvSpPr>
          <p:cNvPr id="8" name="7 CuadroTexto"/>
          <p:cNvSpPr txBox="1"/>
          <p:nvPr/>
        </p:nvSpPr>
        <p:spPr>
          <a:xfrm>
            <a:off x="4499992" y="2996952"/>
            <a:ext cx="3411720" cy="923330"/>
          </a:xfrm>
          <a:prstGeom prst="rect">
            <a:avLst/>
          </a:prstGeom>
          <a:noFill/>
        </p:spPr>
        <p:txBody>
          <a:bodyPr wrap="square" rtlCol="0">
            <a:spAutoFit/>
          </a:bodyPr>
          <a:lstStyle/>
          <a:p>
            <a:r>
              <a:rPr lang="es-ES" dirty="0" smtClean="0"/>
              <a:t>       El mantener la inculturación helenística en nuestros tiempos ¿no sería un </a:t>
            </a:r>
            <a:r>
              <a:rPr lang="es-ES" b="1" dirty="0" smtClean="0">
                <a:solidFill>
                  <a:schemeClr val="accent6">
                    <a:lumMod val="75000"/>
                  </a:schemeClr>
                </a:solidFill>
              </a:rPr>
              <a:t>“inmenso error”?</a:t>
            </a:r>
            <a:endParaRPr lang="es-ES" b="1" dirty="0">
              <a:solidFill>
                <a:schemeClr val="accent6">
                  <a:lumMod val="75000"/>
                </a:schemeClr>
              </a:solidFill>
            </a:endParaRPr>
          </a:p>
        </p:txBody>
      </p:sp>
      <p:sp>
        <p:nvSpPr>
          <p:cNvPr id="9" name="8 CuadroTexto"/>
          <p:cNvSpPr txBox="1"/>
          <p:nvPr/>
        </p:nvSpPr>
        <p:spPr>
          <a:xfrm>
            <a:off x="524458" y="5095615"/>
            <a:ext cx="8064897" cy="1477328"/>
          </a:xfrm>
          <a:prstGeom prst="rect">
            <a:avLst/>
          </a:prstGeom>
          <a:noFill/>
        </p:spPr>
        <p:txBody>
          <a:bodyPr wrap="square" rtlCol="0">
            <a:spAutoFit/>
          </a:bodyPr>
          <a:lstStyle/>
          <a:p>
            <a:r>
              <a:rPr lang="es-ES" dirty="0" smtClean="0"/>
              <a:t>      “</a:t>
            </a:r>
            <a:r>
              <a:rPr lang="es-ES" b="1" dirty="0" smtClean="0">
                <a:solidFill>
                  <a:schemeClr val="accent6">
                    <a:lumMod val="75000"/>
                  </a:schemeClr>
                </a:solidFill>
              </a:rPr>
              <a:t>Un gran reto </a:t>
            </a:r>
            <a:r>
              <a:rPr lang="es-ES" dirty="0" smtClean="0"/>
              <a:t>del cristianismo en nuestros días podría ser</a:t>
            </a:r>
          </a:p>
          <a:p>
            <a:pPr marL="285750" indent="-285750">
              <a:buFont typeface="Arial" panose="020B0604020202020204" pitchFamily="34" charset="0"/>
              <a:buChar char="•"/>
            </a:pPr>
            <a:r>
              <a:rPr lang="es-ES" dirty="0" smtClean="0"/>
              <a:t>hibridarse con la cultura de la modernidad y con las culturas no occidentales </a:t>
            </a:r>
          </a:p>
          <a:p>
            <a:pPr marL="285750" indent="-285750">
              <a:buFont typeface="Arial" panose="020B0604020202020204" pitchFamily="34" charset="0"/>
              <a:buChar char="•"/>
            </a:pPr>
            <a:r>
              <a:rPr lang="es-ES" dirty="0" smtClean="0"/>
              <a:t>reformular su identidad sin desvirtuarla, en la medida en que sea necesario para que resulte relevante en nuestros contextos sociales”</a:t>
            </a:r>
          </a:p>
          <a:p>
            <a:pPr marL="285750" indent="-285750">
              <a:buFont typeface="Arial" panose="020B0604020202020204" pitchFamily="34" charset="0"/>
              <a:buChar char="•"/>
            </a:pPr>
            <a:r>
              <a:rPr lang="es-ES" dirty="0" smtClean="0"/>
              <a:t>El estudio socio-histórico de los orígenes puede aportar mucho en esta tarea</a:t>
            </a:r>
            <a:endParaRPr lang="es-ES" dirty="0"/>
          </a:p>
        </p:txBody>
      </p:sp>
      <p:sp>
        <p:nvSpPr>
          <p:cNvPr id="10" name="9 CuadroTexto"/>
          <p:cNvSpPr txBox="1"/>
          <p:nvPr/>
        </p:nvSpPr>
        <p:spPr>
          <a:xfrm>
            <a:off x="4688672" y="3904386"/>
            <a:ext cx="3773955" cy="1200329"/>
          </a:xfrm>
          <a:prstGeom prst="rect">
            <a:avLst/>
          </a:prstGeom>
          <a:noFill/>
        </p:spPr>
        <p:txBody>
          <a:bodyPr wrap="square" rtlCol="0">
            <a:spAutoFit/>
          </a:bodyPr>
          <a:lstStyle/>
          <a:p>
            <a:r>
              <a:rPr lang="es-ES" dirty="0" smtClean="0"/>
              <a:t>     La fe en Cristo dio a sus primeros seguidores </a:t>
            </a:r>
            <a:r>
              <a:rPr lang="es-ES" b="1" dirty="0" smtClean="0">
                <a:solidFill>
                  <a:schemeClr val="accent6">
                    <a:lumMod val="75000"/>
                  </a:schemeClr>
                </a:solidFill>
              </a:rPr>
              <a:t>libertad</a:t>
            </a:r>
            <a:r>
              <a:rPr lang="es-ES" dirty="0" smtClean="0"/>
              <a:t>  y capacidad de acogida de lo diverso y de lo nuevo,</a:t>
            </a:r>
          </a:p>
          <a:p>
            <a:r>
              <a:rPr lang="es-ES" dirty="0" smtClean="0"/>
              <a:t>¿Entonces qué?</a:t>
            </a:r>
            <a:endParaRPr lang="es-ES" dirty="0"/>
          </a:p>
        </p:txBody>
      </p:sp>
      <p:sp>
        <p:nvSpPr>
          <p:cNvPr id="2" name="1 Explosión 1"/>
          <p:cNvSpPr/>
          <p:nvPr/>
        </p:nvSpPr>
        <p:spPr>
          <a:xfrm>
            <a:off x="4618816" y="1123914"/>
            <a:ext cx="281896" cy="278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xplosión 1"/>
          <p:cNvSpPr/>
          <p:nvPr/>
        </p:nvSpPr>
        <p:spPr>
          <a:xfrm>
            <a:off x="4622154" y="3005027"/>
            <a:ext cx="281896" cy="278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xplosión 1"/>
          <p:cNvSpPr/>
          <p:nvPr/>
        </p:nvSpPr>
        <p:spPr>
          <a:xfrm>
            <a:off x="4638568" y="3996192"/>
            <a:ext cx="281896" cy="278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xplosión 1"/>
          <p:cNvSpPr/>
          <p:nvPr/>
        </p:nvSpPr>
        <p:spPr>
          <a:xfrm>
            <a:off x="542620" y="5182326"/>
            <a:ext cx="281896" cy="278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5436735" y="559258"/>
            <a:ext cx="2808312" cy="461665"/>
          </a:xfrm>
          <a:prstGeom prst="rect">
            <a:avLst/>
          </a:prstGeom>
          <a:noFill/>
        </p:spPr>
        <p:txBody>
          <a:bodyPr wrap="square" rtlCol="0">
            <a:spAutoFit/>
          </a:bodyPr>
          <a:lstStyle/>
          <a:p>
            <a:r>
              <a:rPr lang="es-ES" sz="2400" b="1" dirty="0" smtClean="0">
                <a:solidFill>
                  <a:srgbClr val="008000"/>
                </a:solidFill>
              </a:rPr>
              <a:t>¿Qué nos parece?</a:t>
            </a:r>
            <a:endParaRPr lang="es-ES" sz="2400" b="1" dirty="0">
              <a:solidFill>
                <a:srgbClr val="008000"/>
              </a:solidFill>
            </a:endParaRPr>
          </a:p>
        </p:txBody>
      </p:sp>
    </p:spTree>
    <p:extLst>
      <p:ext uri="{BB962C8B-B14F-4D97-AF65-F5344CB8AC3E}">
        <p14:creationId xmlns:p14="http://schemas.microsoft.com/office/powerpoint/2010/main" val="28834013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Flecha derecha"/>
          <p:cNvSpPr/>
          <p:nvPr/>
        </p:nvSpPr>
        <p:spPr>
          <a:xfrm rot="5400000">
            <a:off x="6084169" y="2738317"/>
            <a:ext cx="122413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754788" y="6158838"/>
            <a:ext cx="758952" cy="246888"/>
          </a:xfrm>
        </p:spPr>
        <p:txBody>
          <a:bodyPr/>
          <a:lstStyle/>
          <a:p>
            <a:fld id="{636E3AB4-97AD-4389-A1F4-096199C2DEE3}" type="slidenum">
              <a:rPr lang="es-ES" b="1" smtClean="0">
                <a:solidFill>
                  <a:schemeClr val="tx1"/>
                </a:solidFill>
              </a:rPr>
              <a:t>108</a:t>
            </a:fld>
            <a:endParaRPr lang="es-ES" b="1" dirty="0">
              <a:solidFill>
                <a:schemeClr val="tx1"/>
              </a:solidFill>
            </a:endParaRPr>
          </a:p>
        </p:txBody>
      </p:sp>
      <p:sp>
        <p:nvSpPr>
          <p:cNvPr id="5" name="4 CuadroTexto"/>
          <p:cNvSpPr txBox="1"/>
          <p:nvPr/>
        </p:nvSpPr>
        <p:spPr>
          <a:xfrm>
            <a:off x="683568" y="585186"/>
            <a:ext cx="3528392" cy="1015663"/>
          </a:xfrm>
          <a:prstGeom prst="rect">
            <a:avLst/>
          </a:prstGeom>
          <a:solidFill>
            <a:schemeClr val="bg1"/>
          </a:solidFill>
          <a:ln w="63500">
            <a:solidFill>
              <a:srgbClr val="EA96EE"/>
            </a:solidFill>
          </a:ln>
        </p:spPr>
        <p:txBody>
          <a:bodyPr wrap="square" rtlCol="0">
            <a:spAutoFit/>
          </a:bodyPr>
          <a:lstStyle/>
          <a:p>
            <a:pPr algn="just"/>
            <a:r>
              <a:rPr lang="es-ES" sz="2000" b="1" dirty="0" smtClean="0">
                <a:solidFill>
                  <a:schemeClr val="accent6">
                    <a:lumMod val="75000"/>
                  </a:schemeClr>
                </a:solidFill>
              </a:rPr>
              <a:t>8 - ALGUNOS VALORES CLAVES DEL PRIMER CRISTIANISMO CON RELEVANCIA SOCIAL HOY</a:t>
            </a:r>
            <a:endParaRPr lang="es-ES" sz="2000" b="1" dirty="0">
              <a:solidFill>
                <a:schemeClr val="accent6">
                  <a:lumMod val="75000"/>
                </a:schemeClr>
              </a:solidFill>
            </a:endParaRPr>
          </a:p>
        </p:txBody>
      </p:sp>
      <p:sp>
        <p:nvSpPr>
          <p:cNvPr id="6" name="5 CuadroTexto"/>
          <p:cNvSpPr txBox="1"/>
          <p:nvPr/>
        </p:nvSpPr>
        <p:spPr>
          <a:xfrm>
            <a:off x="4335842" y="636074"/>
            <a:ext cx="4120306" cy="923330"/>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Al no ser una religión étnica sino universal acentuaba la dignidad de cada ser humano</a:t>
            </a:r>
            <a:endParaRPr lang="es-ES" dirty="0"/>
          </a:p>
        </p:txBody>
      </p:sp>
      <p:sp>
        <p:nvSpPr>
          <p:cNvPr id="7" name="6 CuadroTexto"/>
          <p:cNvSpPr txBox="1"/>
          <p:nvPr/>
        </p:nvSpPr>
        <p:spPr>
          <a:xfrm>
            <a:off x="551689" y="1700808"/>
            <a:ext cx="4164327" cy="2031325"/>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Algunos valores:</a:t>
            </a:r>
          </a:p>
          <a:p>
            <a:pPr marL="285750" indent="-285750">
              <a:buFont typeface="Arial" panose="020B0604020202020204" pitchFamily="34" charset="0"/>
              <a:buChar char="•"/>
            </a:pPr>
            <a:r>
              <a:rPr lang="es-ES" dirty="0" smtClean="0"/>
              <a:t>El amor fraterno</a:t>
            </a:r>
          </a:p>
          <a:p>
            <a:pPr marL="285750" indent="-285750">
              <a:buFont typeface="Arial" panose="020B0604020202020204" pitchFamily="34" charset="0"/>
              <a:buChar char="•"/>
            </a:pPr>
            <a:r>
              <a:rPr lang="es-ES" dirty="0" smtClean="0"/>
              <a:t>El cuidado de los más débiles</a:t>
            </a:r>
          </a:p>
          <a:p>
            <a:pPr marL="285750" indent="-285750">
              <a:buFont typeface="Arial" panose="020B0604020202020204" pitchFamily="34" charset="0"/>
              <a:buChar char="•"/>
            </a:pPr>
            <a:r>
              <a:rPr lang="es-ES" dirty="0" smtClean="0"/>
              <a:t>Superación de las rivalidades étnicas</a:t>
            </a:r>
          </a:p>
          <a:p>
            <a:pPr marL="285750" indent="-285750">
              <a:buFont typeface="Arial" panose="020B0604020202020204" pitchFamily="34" charset="0"/>
              <a:buChar char="•"/>
            </a:pPr>
            <a:r>
              <a:rPr lang="es-ES" dirty="0" smtClean="0"/>
              <a:t>Conferir identidad a personas desarraigadas o menospreciadas socialmente ………</a:t>
            </a:r>
            <a:endParaRPr lang="es-ES" dirty="0"/>
          </a:p>
        </p:txBody>
      </p:sp>
      <p:sp>
        <p:nvSpPr>
          <p:cNvPr id="8" name="7 CuadroTexto"/>
          <p:cNvSpPr txBox="1"/>
          <p:nvPr/>
        </p:nvSpPr>
        <p:spPr>
          <a:xfrm>
            <a:off x="4986047" y="1772816"/>
            <a:ext cx="3132348" cy="1477328"/>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Destaca la capacidad </a:t>
            </a:r>
          </a:p>
          <a:p>
            <a:pPr marL="285750" indent="-285750">
              <a:buFont typeface="Arial" panose="020B0604020202020204" pitchFamily="34" charset="0"/>
              <a:buChar char="•"/>
            </a:pPr>
            <a:r>
              <a:rPr lang="es-ES" dirty="0" smtClean="0"/>
              <a:t>de acogida</a:t>
            </a:r>
          </a:p>
          <a:p>
            <a:pPr marL="285750" indent="-285750">
              <a:buFont typeface="Arial" panose="020B0604020202020204" pitchFamily="34" charset="0"/>
              <a:buChar char="•"/>
            </a:pPr>
            <a:r>
              <a:rPr lang="es-ES" dirty="0" smtClean="0"/>
              <a:t>de integrar diversidades</a:t>
            </a:r>
          </a:p>
          <a:p>
            <a:pPr marL="285750" indent="-285750">
              <a:buFont typeface="Arial" panose="020B0604020202020204" pitchFamily="34" charset="0"/>
              <a:buChar char="•"/>
            </a:pPr>
            <a:r>
              <a:rPr lang="es-ES" dirty="0" smtClean="0"/>
              <a:t>de aceptar una notable pluralidad interna</a:t>
            </a:r>
            <a:endParaRPr lang="es-ES" dirty="0"/>
          </a:p>
        </p:txBody>
      </p:sp>
      <p:sp>
        <p:nvSpPr>
          <p:cNvPr id="10" name="9 CuadroTexto"/>
          <p:cNvSpPr txBox="1"/>
          <p:nvPr/>
        </p:nvSpPr>
        <p:spPr>
          <a:xfrm>
            <a:off x="5001916" y="3573016"/>
            <a:ext cx="3454232" cy="461665"/>
          </a:xfrm>
          <a:prstGeom prst="rect">
            <a:avLst/>
          </a:prstGeom>
          <a:solidFill>
            <a:schemeClr val="bg1"/>
          </a:solidFill>
          <a:ln w="38100">
            <a:solidFill>
              <a:srgbClr val="008000"/>
            </a:solidFill>
          </a:ln>
        </p:spPr>
        <p:txBody>
          <a:bodyPr wrap="square" rtlCol="0">
            <a:spAutoFit/>
          </a:bodyPr>
          <a:lstStyle/>
          <a:p>
            <a:r>
              <a:rPr lang="es-ES" sz="2400" b="1" dirty="0" smtClean="0">
                <a:solidFill>
                  <a:schemeClr val="accent6">
                    <a:lumMod val="75000"/>
                  </a:schemeClr>
                </a:solidFill>
              </a:rPr>
              <a:t>RESPETO y TOLERANCIA</a:t>
            </a:r>
            <a:endParaRPr lang="es-ES" sz="2400" b="1" dirty="0">
              <a:solidFill>
                <a:schemeClr val="accent6">
                  <a:lumMod val="75000"/>
                </a:schemeClr>
              </a:solidFill>
            </a:endParaRPr>
          </a:p>
        </p:txBody>
      </p:sp>
      <p:sp>
        <p:nvSpPr>
          <p:cNvPr id="11" name="10 CuadroTexto"/>
          <p:cNvSpPr txBox="1"/>
          <p:nvPr/>
        </p:nvSpPr>
        <p:spPr>
          <a:xfrm>
            <a:off x="1259632" y="4509703"/>
            <a:ext cx="3384376" cy="923330"/>
          </a:xfrm>
          <a:prstGeom prst="rect">
            <a:avLst/>
          </a:prstGeom>
          <a:noFill/>
        </p:spPr>
        <p:txBody>
          <a:bodyPr wrap="square" rtlCol="0">
            <a:spAutoFit/>
          </a:bodyPr>
          <a:lstStyle/>
          <a:p>
            <a:r>
              <a:rPr lang="es-ES" dirty="0" smtClean="0"/>
              <a:t>Las </a:t>
            </a:r>
            <a:r>
              <a:rPr lang="es-ES" b="1" i="1" dirty="0" smtClean="0">
                <a:solidFill>
                  <a:schemeClr val="accent6">
                    <a:lumMod val="75000"/>
                  </a:schemeClr>
                </a:solidFill>
              </a:rPr>
              <a:t>religiones</a:t>
            </a:r>
            <a:r>
              <a:rPr lang="es-ES" dirty="0" smtClean="0"/>
              <a:t> sean instancias de convivencia y no de enfrentamiento</a:t>
            </a:r>
            <a:endParaRPr lang="es-ES" dirty="0"/>
          </a:p>
        </p:txBody>
      </p:sp>
      <p:sp>
        <p:nvSpPr>
          <p:cNvPr id="12" name="11 CuadroTexto"/>
          <p:cNvSpPr txBox="1"/>
          <p:nvPr/>
        </p:nvSpPr>
        <p:spPr>
          <a:xfrm>
            <a:off x="5179413" y="4653136"/>
            <a:ext cx="3384376" cy="923330"/>
          </a:xfrm>
          <a:prstGeom prst="rect">
            <a:avLst/>
          </a:prstGeom>
          <a:noFill/>
        </p:spPr>
        <p:txBody>
          <a:bodyPr wrap="square" rtlCol="0">
            <a:spAutoFit/>
          </a:bodyPr>
          <a:lstStyle/>
          <a:p>
            <a:r>
              <a:rPr lang="es-ES" dirty="0" smtClean="0"/>
              <a:t>Si el </a:t>
            </a:r>
            <a:r>
              <a:rPr lang="es-ES" b="1" i="1" dirty="0" smtClean="0">
                <a:solidFill>
                  <a:schemeClr val="accent6">
                    <a:lumMod val="75000"/>
                  </a:schemeClr>
                </a:solidFill>
              </a:rPr>
              <a:t>cristianismo</a:t>
            </a:r>
            <a:r>
              <a:rPr lang="es-ES" dirty="0" smtClean="0"/>
              <a:t> se fija en sus orígenes debe ser una instancia de convivencia</a:t>
            </a:r>
            <a:endParaRPr lang="es-ES" dirty="0"/>
          </a:p>
        </p:txBody>
      </p:sp>
      <p:sp>
        <p:nvSpPr>
          <p:cNvPr id="13" name="12 CuadroTexto"/>
          <p:cNvSpPr txBox="1"/>
          <p:nvPr/>
        </p:nvSpPr>
        <p:spPr>
          <a:xfrm>
            <a:off x="1871700" y="5570916"/>
            <a:ext cx="6692089" cy="923330"/>
          </a:xfrm>
          <a:prstGeom prst="rect">
            <a:avLst/>
          </a:prstGeom>
          <a:noFill/>
        </p:spPr>
        <p:txBody>
          <a:bodyPr wrap="square" rtlCol="0">
            <a:spAutoFit/>
          </a:bodyPr>
          <a:lstStyle/>
          <a:p>
            <a:r>
              <a:rPr lang="es-ES" dirty="0" smtClean="0"/>
              <a:t>En la raíz de </a:t>
            </a:r>
            <a:r>
              <a:rPr lang="es-ES" b="1" i="1" dirty="0" smtClean="0">
                <a:solidFill>
                  <a:schemeClr val="accent6">
                    <a:lumMod val="75000"/>
                  </a:schemeClr>
                </a:solidFill>
              </a:rPr>
              <a:t>la fe </a:t>
            </a:r>
            <a:r>
              <a:rPr lang="es-ES" dirty="0" smtClean="0"/>
              <a:t>no están las ideologías  sino una experiencia del Trascendente, que </a:t>
            </a:r>
            <a:r>
              <a:rPr lang="es-ES" b="1" dirty="0" smtClean="0">
                <a:solidFill>
                  <a:schemeClr val="accent6">
                    <a:lumMod val="75000"/>
                  </a:schemeClr>
                </a:solidFill>
              </a:rPr>
              <a:t>da un sentido </a:t>
            </a:r>
            <a:r>
              <a:rPr lang="es-ES" dirty="0" smtClean="0"/>
              <a:t>a la vida y que </a:t>
            </a:r>
            <a:r>
              <a:rPr lang="es-ES" b="1" dirty="0" smtClean="0">
                <a:solidFill>
                  <a:schemeClr val="accent6">
                    <a:lumMod val="75000"/>
                  </a:schemeClr>
                </a:solidFill>
              </a:rPr>
              <a:t>relativiza</a:t>
            </a:r>
            <a:r>
              <a:rPr lang="es-ES" dirty="0" smtClean="0"/>
              <a:t> todas las doctrinas e instituciones que pretenden expresarlo</a:t>
            </a:r>
            <a:endParaRPr lang="es-ES" dirty="0"/>
          </a:p>
        </p:txBody>
      </p:sp>
      <p:sp>
        <p:nvSpPr>
          <p:cNvPr id="14" name="13 Flecha abajo"/>
          <p:cNvSpPr/>
          <p:nvPr/>
        </p:nvSpPr>
        <p:spPr>
          <a:xfrm>
            <a:off x="6573385" y="4191186"/>
            <a:ext cx="175364" cy="355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bajo"/>
          <p:cNvSpPr/>
          <p:nvPr/>
        </p:nvSpPr>
        <p:spPr>
          <a:xfrm rot="3302987">
            <a:off x="4311825" y="3727916"/>
            <a:ext cx="195484" cy="926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abajo"/>
          <p:cNvSpPr/>
          <p:nvPr/>
        </p:nvSpPr>
        <p:spPr>
          <a:xfrm rot="2755708">
            <a:off x="4649361" y="3824581"/>
            <a:ext cx="160924" cy="1998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rot="20703467">
            <a:off x="615537" y="5570641"/>
            <a:ext cx="1152128" cy="646331"/>
          </a:xfrm>
          <a:prstGeom prst="rect">
            <a:avLst/>
          </a:prstGeom>
          <a:solidFill>
            <a:schemeClr val="bg1"/>
          </a:solidFill>
        </p:spPr>
        <p:txBody>
          <a:bodyPr wrap="square" rtlCol="0">
            <a:spAutoFit/>
          </a:bodyPr>
          <a:lstStyle/>
          <a:p>
            <a:r>
              <a:rPr lang="es-ES" sz="3600" b="1" dirty="0" smtClean="0"/>
              <a:t>HOY</a:t>
            </a:r>
            <a:endParaRPr lang="es-ES" sz="3600" b="1" dirty="0"/>
          </a:p>
        </p:txBody>
      </p:sp>
    </p:spTree>
    <p:extLst>
      <p:ext uri="{BB962C8B-B14F-4D97-AF65-F5344CB8AC3E}">
        <p14:creationId xmlns:p14="http://schemas.microsoft.com/office/powerpoint/2010/main" val="39312924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Flecha abajo"/>
          <p:cNvSpPr/>
          <p:nvPr/>
        </p:nvSpPr>
        <p:spPr>
          <a:xfrm>
            <a:off x="2989789" y="3278623"/>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p:cNvSpPr/>
          <p:nvPr/>
        </p:nvSpPr>
        <p:spPr>
          <a:xfrm>
            <a:off x="5185426" y="1752173"/>
            <a:ext cx="720080" cy="361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520871" y="981332"/>
            <a:ext cx="5024595" cy="286232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“En el cristianismo de los orígenes </a:t>
            </a:r>
            <a:r>
              <a:rPr lang="es-ES" b="1" dirty="0" smtClean="0">
                <a:solidFill>
                  <a:srgbClr val="FF0000"/>
                </a:solidFill>
              </a:rPr>
              <a:t>llaman la atención</a:t>
            </a:r>
          </a:p>
          <a:p>
            <a:pPr marL="285750" indent="-285750">
              <a:buFont typeface="Arial" panose="020B0604020202020204" pitchFamily="34" charset="0"/>
              <a:buChar char="•"/>
            </a:pPr>
            <a:r>
              <a:rPr lang="es-ES" dirty="0" smtClean="0"/>
              <a:t>La libertad de expresión</a:t>
            </a:r>
          </a:p>
          <a:p>
            <a:pPr marL="285750" indent="-285750">
              <a:buFont typeface="Arial" panose="020B0604020202020204" pitchFamily="34" charset="0"/>
              <a:buChar char="•"/>
            </a:pPr>
            <a:r>
              <a:rPr lang="es-ES" dirty="0" smtClean="0"/>
              <a:t>El contraste de opiniones, e incluso</a:t>
            </a:r>
          </a:p>
          <a:p>
            <a:pPr marL="285750" indent="-285750">
              <a:buFont typeface="Arial" panose="020B0604020202020204" pitchFamily="34" charset="0"/>
              <a:buChar char="•"/>
            </a:pPr>
            <a:r>
              <a:rPr lang="es-ES" dirty="0" smtClean="0"/>
              <a:t>La seriedad de los conflictos” (</a:t>
            </a:r>
            <a:r>
              <a:rPr lang="es-ES" dirty="0" err="1" smtClean="0"/>
              <a:t>Bib</a:t>
            </a:r>
            <a:r>
              <a:rPr lang="es-ES" dirty="0" smtClean="0"/>
              <a:t>. 3, 180)</a:t>
            </a:r>
          </a:p>
          <a:p>
            <a:pPr marL="285750" indent="-285750">
              <a:buFont typeface="Arial" panose="020B0604020202020204" pitchFamily="34" charset="0"/>
              <a:buChar char="•"/>
            </a:pPr>
            <a:r>
              <a:rPr lang="es-ES" dirty="0" smtClean="0"/>
              <a:t>El esfuerzo por resolverlos entre todos</a:t>
            </a:r>
          </a:p>
          <a:p>
            <a:r>
              <a:rPr lang="es-ES" dirty="0" smtClean="0"/>
              <a:t>   </a:t>
            </a:r>
            <a:r>
              <a:rPr lang="es-ES" b="1" dirty="0" smtClean="0">
                <a:solidFill>
                  <a:srgbClr val="FF0000"/>
                </a:solidFill>
              </a:rPr>
              <a:t>Aunque</a:t>
            </a:r>
            <a:r>
              <a:rPr lang="es-ES" dirty="0" smtClean="0"/>
              <a:t> las cosas fueron cambiando mucho y con el paso del tiempo se fue haciendo más fuerte la organización interna y las reglas eran cada vez más precisas y exigentes.</a:t>
            </a:r>
            <a:endParaRPr lang="es-ES" dirty="0"/>
          </a:p>
        </p:txBody>
      </p:sp>
      <p:sp>
        <p:nvSpPr>
          <p:cNvPr id="7" name="6 CuadroTexto"/>
          <p:cNvSpPr txBox="1"/>
          <p:nvPr/>
        </p:nvSpPr>
        <p:spPr>
          <a:xfrm>
            <a:off x="685533" y="581988"/>
            <a:ext cx="2664296" cy="400110"/>
          </a:xfrm>
          <a:prstGeom prst="rect">
            <a:avLst/>
          </a:prstGeom>
          <a:solidFill>
            <a:schemeClr val="bg1"/>
          </a:solidFill>
        </p:spPr>
        <p:txBody>
          <a:bodyPr wrap="square" rtlCol="0">
            <a:spAutoFit/>
          </a:bodyPr>
          <a:lstStyle/>
          <a:p>
            <a:r>
              <a:rPr lang="es-ES" sz="2000" b="1" dirty="0" smtClean="0">
                <a:latin typeface="Arial" panose="020B0604020202020204" pitchFamily="34" charset="0"/>
                <a:cs typeface="Arial" panose="020B0604020202020204" pitchFamily="34" charset="0"/>
              </a:rPr>
              <a:t>9 – CIERTO ESTILO</a:t>
            </a:r>
            <a:endParaRPr lang="es-ES" sz="2000" b="1" dirty="0">
              <a:latin typeface="Arial" panose="020B0604020202020204" pitchFamily="34" charset="0"/>
              <a:cs typeface="Arial" panose="020B0604020202020204" pitchFamily="34" charset="0"/>
            </a:endParaRPr>
          </a:p>
        </p:txBody>
      </p:sp>
      <p:sp>
        <p:nvSpPr>
          <p:cNvPr id="8" name="7 CuadroTexto"/>
          <p:cNvSpPr txBox="1"/>
          <p:nvPr/>
        </p:nvSpPr>
        <p:spPr>
          <a:xfrm>
            <a:off x="5908598" y="659176"/>
            <a:ext cx="2554926" cy="3323987"/>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t>
            </a:r>
            <a:r>
              <a:rPr lang="es-ES" sz="1600" dirty="0" smtClean="0"/>
              <a:t>Parece que </a:t>
            </a:r>
            <a:r>
              <a:rPr lang="es-ES" sz="1600" b="1" i="1" dirty="0" smtClean="0">
                <a:solidFill>
                  <a:schemeClr val="accent6">
                    <a:lumMod val="75000"/>
                  </a:schemeClr>
                </a:solidFill>
              </a:rPr>
              <a:t>HOY</a:t>
            </a:r>
            <a:r>
              <a:rPr lang="es-ES" sz="1600" dirty="0" smtClean="0"/>
              <a:t> hay muchos cristianos que disienten de aspectos que continuamente acentúa el magisterio  de la jerarquía eclesiástica  </a:t>
            </a:r>
          </a:p>
          <a:p>
            <a:pPr marL="285750" indent="-285750">
              <a:buFont typeface="Arial" panose="020B0604020202020204" pitchFamily="34" charset="0"/>
              <a:buChar char="•"/>
            </a:pPr>
            <a:r>
              <a:rPr lang="es-ES" sz="1600" dirty="0" smtClean="0"/>
              <a:t>Este disenso está como oculto. </a:t>
            </a:r>
          </a:p>
          <a:p>
            <a:pPr marL="285750" indent="-285750">
              <a:buFont typeface="Arial" panose="020B0604020202020204" pitchFamily="34" charset="0"/>
              <a:buChar char="•"/>
            </a:pPr>
            <a:r>
              <a:rPr lang="es-ES" sz="1600" dirty="0" smtClean="0"/>
              <a:t>El disenso oculto es malsano</a:t>
            </a:r>
          </a:p>
          <a:p>
            <a:pPr marL="285750" indent="-285750">
              <a:buFont typeface="Arial" panose="020B0604020202020204" pitchFamily="34" charset="0"/>
              <a:buChar char="•"/>
            </a:pPr>
            <a:r>
              <a:rPr lang="es-ES" sz="1600" dirty="0" smtClean="0"/>
              <a:t>Refleja que no hay claras estructuras fraternas</a:t>
            </a:r>
            <a:endParaRPr lang="es-ES" sz="1600" dirty="0"/>
          </a:p>
        </p:txBody>
      </p:sp>
      <p:sp>
        <p:nvSpPr>
          <p:cNvPr id="9" name="8 CuadroTexto"/>
          <p:cNvSpPr txBox="1"/>
          <p:nvPr/>
        </p:nvSpPr>
        <p:spPr>
          <a:xfrm>
            <a:off x="520871" y="3953135"/>
            <a:ext cx="8011569" cy="2585323"/>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Si miramos los cristianismos de los orígenes, podemos sentirnos </a:t>
            </a:r>
            <a:r>
              <a:rPr lang="es-ES" b="1" i="1" dirty="0" smtClean="0">
                <a:solidFill>
                  <a:schemeClr val="accent6">
                    <a:lumMod val="75000"/>
                  </a:schemeClr>
                </a:solidFill>
              </a:rPr>
              <a:t>INVITADOS A</a:t>
            </a:r>
          </a:p>
          <a:p>
            <a:pPr marL="285750" indent="-285750">
              <a:buFont typeface="Arial" panose="020B0604020202020204" pitchFamily="34" charset="0"/>
              <a:buChar char="•"/>
            </a:pPr>
            <a:r>
              <a:rPr lang="es-ES" sz="1600" dirty="0" smtClean="0"/>
              <a:t>Ampliar la libertad de expresión dentro de la iglesia</a:t>
            </a:r>
          </a:p>
          <a:p>
            <a:pPr marL="285750" indent="-285750">
              <a:buFont typeface="Arial" panose="020B0604020202020204" pitchFamily="34" charset="0"/>
              <a:buChar char="•"/>
            </a:pPr>
            <a:r>
              <a:rPr lang="es-ES" sz="1600" dirty="0" smtClean="0"/>
              <a:t>No zanjar precipitadamente los debates, sobre todo cuando se trata de temas muy complejos</a:t>
            </a:r>
          </a:p>
          <a:p>
            <a:pPr marL="285750" indent="-285750">
              <a:buFont typeface="Arial" panose="020B0604020202020204" pitchFamily="34" charset="0"/>
              <a:buChar char="•"/>
            </a:pPr>
            <a:r>
              <a:rPr lang="es-ES" sz="1600" dirty="0" smtClean="0"/>
              <a:t>Usar un lenguaje menos rotundo y más fraterno</a:t>
            </a:r>
          </a:p>
          <a:p>
            <a:pPr marL="285750" indent="-285750">
              <a:buFont typeface="Arial" panose="020B0604020202020204" pitchFamily="34" charset="0"/>
              <a:buChar char="•"/>
            </a:pPr>
            <a:r>
              <a:rPr lang="es-ES" sz="1600" dirty="0" smtClean="0"/>
              <a:t>Cultivar una mayor participación de la comunidad en la elaboración de la voz de la Iglesia, tomando en serio la </a:t>
            </a:r>
            <a:r>
              <a:rPr lang="es-ES" sz="1600" dirty="0" err="1" smtClean="0"/>
              <a:t>sinodalidad</a:t>
            </a:r>
            <a:r>
              <a:rPr lang="es-ES" sz="1600" dirty="0" smtClean="0"/>
              <a:t> como forma de diálogo y de codecisión</a:t>
            </a:r>
          </a:p>
          <a:p>
            <a:pPr marL="285750" indent="-285750">
              <a:buFont typeface="Arial" panose="020B0604020202020204" pitchFamily="34" charset="0"/>
              <a:buChar char="•"/>
            </a:pPr>
            <a:r>
              <a:rPr lang="es-ES" sz="1600" dirty="0" smtClean="0"/>
              <a:t>En lugar de dar siempre respuestas claras, plantearnos preguntas, poniéndonos en búsqueda fraterna codo a codo con el resto de la humanidad</a:t>
            </a:r>
          </a:p>
          <a:p>
            <a:pPr marL="285750" indent="-285750">
              <a:buFont typeface="Arial" panose="020B0604020202020204" pitchFamily="34" charset="0"/>
              <a:buChar char="•"/>
            </a:pPr>
            <a:r>
              <a:rPr lang="es-ES" sz="1600" dirty="0" smtClean="0"/>
              <a:t>¿Superaremos el miedo a la democracia en la Iglesia? </a:t>
            </a:r>
            <a:endParaRPr lang="es-ES" sz="1600" dirty="0"/>
          </a:p>
        </p:txBody>
      </p:sp>
      <p:sp>
        <p:nvSpPr>
          <p:cNvPr id="4" name="3 Marcador de número de diapositiva"/>
          <p:cNvSpPr>
            <a:spLocks noGrp="1"/>
          </p:cNvSpPr>
          <p:nvPr>
            <p:ph type="sldNum" sz="quarter" idx="12"/>
          </p:nvPr>
        </p:nvSpPr>
        <p:spPr>
          <a:xfrm>
            <a:off x="7704572" y="6165304"/>
            <a:ext cx="758952" cy="246888"/>
          </a:xfrm>
        </p:spPr>
        <p:txBody>
          <a:bodyPr/>
          <a:lstStyle/>
          <a:p>
            <a:fld id="{636E3AB4-97AD-4389-A1F4-096199C2DEE3}" type="slidenum">
              <a:rPr lang="es-ES" b="1" smtClean="0">
                <a:solidFill>
                  <a:schemeClr val="tx1"/>
                </a:solidFill>
              </a:rPr>
              <a:t>109</a:t>
            </a:fld>
            <a:endParaRPr lang="es-ES" b="1" dirty="0">
              <a:solidFill>
                <a:schemeClr val="tx1"/>
              </a:solidFill>
            </a:endParaRPr>
          </a:p>
        </p:txBody>
      </p:sp>
    </p:spTree>
    <p:extLst>
      <p:ext uri="{BB962C8B-B14F-4D97-AF65-F5344CB8AC3E}">
        <p14:creationId xmlns:p14="http://schemas.microsoft.com/office/powerpoint/2010/main" val="2140411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CuadroTexto"/>
          <p:cNvSpPr txBox="1"/>
          <p:nvPr/>
        </p:nvSpPr>
        <p:spPr>
          <a:xfrm>
            <a:off x="536294" y="1858054"/>
            <a:ext cx="1588374"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Investigar a Jesús de Nazaret</a:t>
            </a:r>
            <a:endParaRPr lang="es-ES" sz="1400" b="1" dirty="0">
              <a:solidFill>
                <a:schemeClr val="accent6">
                  <a:lumMod val="75000"/>
                </a:schemeClr>
              </a:solidFill>
            </a:endParaRPr>
          </a:p>
        </p:txBody>
      </p:sp>
      <p:sp>
        <p:nvSpPr>
          <p:cNvPr id="3" name="2 CuadroTexto"/>
          <p:cNvSpPr txBox="1"/>
          <p:nvPr/>
        </p:nvSpPr>
        <p:spPr>
          <a:xfrm>
            <a:off x="2139481" y="1858054"/>
            <a:ext cx="6352757" cy="615553"/>
          </a:xfrm>
          <a:prstGeom prst="rect">
            <a:avLst/>
          </a:prstGeom>
          <a:noFill/>
        </p:spPr>
        <p:txBody>
          <a:bodyPr wrap="square" rtlCol="0">
            <a:spAutoFit/>
          </a:bodyPr>
          <a:lstStyle/>
          <a:p>
            <a:r>
              <a:rPr lang="es-ES" dirty="0" smtClean="0"/>
              <a:t> </a:t>
            </a:r>
            <a:r>
              <a:rPr lang="es-ES" sz="1600" dirty="0" smtClean="0"/>
              <a:t>Si investigamos históricamente a </a:t>
            </a:r>
            <a:r>
              <a:rPr lang="es-ES" sz="1600" b="1" dirty="0" smtClean="0">
                <a:solidFill>
                  <a:schemeClr val="accent6">
                    <a:lumMod val="75000"/>
                  </a:schemeClr>
                </a:solidFill>
              </a:rPr>
              <a:t>Jesús de Nazaret </a:t>
            </a:r>
            <a:r>
              <a:rPr lang="es-ES" sz="1600" dirty="0" smtClean="0"/>
              <a:t>parece</a:t>
            </a:r>
            <a:r>
              <a:rPr lang="es-ES" sz="1600" b="1" dirty="0" smtClean="0">
                <a:solidFill>
                  <a:schemeClr val="accent6">
                    <a:lumMod val="75000"/>
                  </a:schemeClr>
                </a:solidFill>
              </a:rPr>
              <a:t> </a:t>
            </a:r>
            <a:r>
              <a:rPr lang="es-ES" sz="1600" dirty="0" smtClean="0"/>
              <a:t> lógico investigar también lo que viene justo después de Él.</a:t>
            </a:r>
            <a:endParaRPr lang="es-ES" sz="1600" dirty="0"/>
          </a:p>
        </p:txBody>
      </p:sp>
      <p:sp>
        <p:nvSpPr>
          <p:cNvPr id="4" name="3 CuadroTexto"/>
          <p:cNvSpPr txBox="1"/>
          <p:nvPr/>
        </p:nvSpPr>
        <p:spPr>
          <a:xfrm>
            <a:off x="2267745" y="5526865"/>
            <a:ext cx="6120680" cy="830997"/>
          </a:xfrm>
          <a:prstGeom prst="rect">
            <a:avLst/>
          </a:prstGeom>
          <a:noFill/>
        </p:spPr>
        <p:txBody>
          <a:bodyPr wrap="square" rtlCol="0">
            <a:spAutoFit/>
          </a:bodyPr>
          <a:lstStyle/>
          <a:p>
            <a:r>
              <a:rPr lang="es-ES" sz="1600" dirty="0" smtClean="0"/>
              <a:t>Ha aumentado mucho el conocimiento del </a:t>
            </a:r>
            <a:r>
              <a:rPr lang="es-ES" sz="1600" b="1" dirty="0" smtClean="0">
                <a:solidFill>
                  <a:schemeClr val="accent6">
                    <a:lumMod val="75000"/>
                  </a:schemeClr>
                </a:solidFill>
              </a:rPr>
              <a:t>judaísmo</a:t>
            </a:r>
            <a:r>
              <a:rPr lang="es-ES" sz="1600" dirty="0" smtClean="0"/>
              <a:t> del siglo I y se ha revalorizado  la </a:t>
            </a:r>
            <a:r>
              <a:rPr lang="es-ES" sz="1600" dirty="0"/>
              <a:t>literatura </a:t>
            </a:r>
            <a:r>
              <a:rPr lang="es-ES" sz="1600" b="1" dirty="0" smtClean="0">
                <a:solidFill>
                  <a:schemeClr val="accent6">
                    <a:lumMod val="75000"/>
                  </a:schemeClr>
                </a:solidFill>
              </a:rPr>
              <a:t>apócrifa. Ambos avances facilitan </a:t>
            </a:r>
            <a:r>
              <a:rPr lang="es-ES" sz="1600" b="1" dirty="0" err="1" smtClean="0">
                <a:solidFill>
                  <a:schemeClr val="accent6">
                    <a:lumMod val="75000"/>
                  </a:schemeClr>
                </a:solidFill>
              </a:rPr>
              <a:t>nues-tro</a:t>
            </a:r>
            <a:r>
              <a:rPr lang="es-ES" sz="1600" b="1" dirty="0" smtClean="0">
                <a:solidFill>
                  <a:schemeClr val="accent6">
                    <a:lumMod val="75000"/>
                  </a:schemeClr>
                </a:solidFill>
              </a:rPr>
              <a:t> estudio del cristianismo primitivo.</a:t>
            </a:r>
            <a:endParaRPr lang="es-ES" sz="1600" dirty="0"/>
          </a:p>
        </p:txBody>
      </p:sp>
      <p:sp>
        <p:nvSpPr>
          <p:cNvPr id="6" name="5 CuadroTexto"/>
          <p:cNvSpPr txBox="1"/>
          <p:nvPr/>
        </p:nvSpPr>
        <p:spPr>
          <a:xfrm>
            <a:off x="1954766" y="4426639"/>
            <a:ext cx="7164349" cy="584775"/>
          </a:xfrm>
          <a:prstGeom prst="rect">
            <a:avLst/>
          </a:prstGeom>
          <a:noFill/>
        </p:spPr>
        <p:txBody>
          <a:bodyPr wrap="square" rtlCol="0">
            <a:spAutoFit/>
          </a:bodyPr>
          <a:lstStyle/>
          <a:p>
            <a:r>
              <a:rPr lang="es-ES" sz="1600" dirty="0" smtClean="0"/>
              <a:t>La </a:t>
            </a:r>
            <a:r>
              <a:rPr lang="es-ES" sz="1600" b="1" dirty="0" smtClean="0">
                <a:solidFill>
                  <a:schemeClr val="accent6">
                    <a:lumMod val="75000"/>
                  </a:schemeClr>
                </a:solidFill>
              </a:rPr>
              <a:t>necesidad de una renovación </a:t>
            </a:r>
            <a:r>
              <a:rPr lang="es-ES" sz="1600" dirty="0" smtClean="0"/>
              <a:t>en los cristianismos actuales nos lleva a estudiar sus orígenes  y  a  distinguir entre lo esencial y lo mudable</a:t>
            </a:r>
            <a:endParaRPr lang="es-ES" sz="1600" dirty="0"/>
          </a:p>
        </p:txBody>
      </p:sp>
      <p:sp>
        <p:nvSpPr>
          <p:cNvPr id="7" name="6 CuadroTexto"/>
          <p:cNvSpPr txBox="1"/>
          <p:nvPr/>
        </p:nvSpPr>
        <p:spPr>
          <a:xfrm>
            <a:off x="1999669" y="4913852"/>
            <a:ext cx="6676788" cy="615553"/>
          </a:xfrm>
          <a:prstGeom prst="rect">
            <a:avLst/>
          </a:prstGeom>
          <a:noFill/>
        </p:spPr>
        <p:txBody>
          <a:bodyPr wrap="square" rtlCol="0">
            <a:spAutoFit/>
          </a:bodyPr>
          <a:lstStyle/>
          <a:p>
            <a:r>
              <a:rPr lang="es-ES" dirty="0" smtClean="0"/>
              <a:t>  </a:t>
            </a:r>
            <a:r>
              <a:rPr lang="es-ES" sz="1600" dirty="0" smtClean="0"/>
              <a:t>La </a:t>
            </a:r>
            <a:r>
              <a:rPr lang="es-ES" sz="1600" b="1" dirty="0" smtClean="0">
                <a:solidFill>
                  <a:schemeClr val="accent6">
                    <a:lumMod val="75000"/>
                  </a:schemeClr>
                </a:solidFill>
              </a:rPr>
              <a:t>crisis de las tradiciones </a:t>
            </a:r>
            <a:r>
              <a:rPr lang="es-ES" sz="1600" dirty="0" smtClean="0"/>
              <a:t>en Occidente hace necesario  analizar  la </a:t>
            </a:r>
            <a:r>
              <a:rPr lang="es-ES" sz="1600" dirty="0" err="1" smtClean="0"/>
              <a:t>tra</a:t>
            </a:r>
            <a:r>
              <a:rPr lang="es-ES" sz="1600" dirty="0" smtClean="0"/>
              <a:t>-</a:t>
            </a:r>
          </a:p>
          <a:p>
            <a:r>
              <a:rPr lang="es-ES" sz="1600" dirty="0" err="1" smtClean="0"/>
              <a:t>dición</a:t>
            </a:r>
            <a:r>
              <a:rPr lang="es-ES" sz="1600" dirty="0" smtClean="0"/>
              <a:t>  base del Cristianismo (las 3 primeras generaciones: 30 a 150 d.C.)</a:t>
            </a:r>
            <a:endParaRPr lang="es-ES" sz="1600" dirty="0"/>
          </a:p>
        </p:txBody>
      </p:sp>
      <p:sp>
        <p:nvSpPr>
          <p:cNvPr id="8" name="7 CuadroTexto"/>
          <p:cNvSpPr txBox="1"/>
          <p:nvPr/>
        </p:nvSpPr>
        <p:spPr>
          <a:xfrm>
            <a:off x="5523961" y="6050085"/>
            <a:ext cx="2915495" cy="307777"/>
          </a:xfrm>
          <a:prstGeom prst="rect">
            <a:avLst/>
          </a:prstGeom>
          <a:noFill/>
          <a:ln w="19050">
            <a:solidFill>
              <a:schemeClr val="tx1"/>
            </a:solidFill>
          </a:ln>
        </p:spPr>
        <p:txBody>
          <a:bodyPr wrap="square" rtlCol="0">
            <a:spAutoFit/>
          </a:bodyPr>
          <a:lstStyle/>
          <a:p>
            <a:r>
              <a:rPr lang="es-ES" sz="1400" dirty="0" smtClean="0"/>
              <a:t>(Biblio.1,13, 23, 2,12-15   y 3,183)</a:t>
            </a:r>
            <a:endParaRPr lang="es-ES" sz="1400" dirty="0"/>
          </a:p>
        </p:txBody>
      </p:sp>
      <p:sp>
        <p:nvSpPr>
          <p:cNvPr id="9" name="8 CuadroTexto"/>
          <p:cNvSpPr txBox="1"/>
          <p:nvPr/>
        </p:nvSpPr>
        <p:spPr>
          <a:xfrm>
            <a:off x="1877929" y="445337"/>
            <a:ext cx="6614309"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i="1" dirty="0" smtClean="0"/>
              <a:t>           “¿</a:t>
            </a:r>
            <a:r>
              <a:rPr lang="es-ES" b="1" i="1" dirty="0" smtClean="0">
                <a:solidFill>
                  <a:schemeClr val="accent6">
                    <a:lumMod val="75000"/>
                  </a:schemeClr>
                </a:solidFill>
              </a:rPr>
              <a:t>Por </a:t>
            </a:r>
            <a:r>
              <a:rPr lang="es-ES" b="1" i="1" dirty="0">
                <a:solidFill>
                  <a:schemeClr val="accent6">
                    <a:lumMod val="75000"/>
                  </a:schemeClr>
                </a:solidFill>
              </a:rPr>
              <a:t>qué </a:t>
            </a:r>
            <a:r>
              <a:rPr lang="es-ES" i="1" dirty="0"/>
              <a:t>seguir estudiando y hablando de los orígenes </a:t>
            </a:r>
            <a:r>
              <a:rPr lang="es-ES" i="1" dirty="0" smtClean="0"/>
              <a:t>del cristianismo</a:t>
            </a:r>
            <a:r>
              <a:rPr lang="es-ES" i="1" dirty="0"/>
              <a:t>, de un tiempo pasado, cuando aquellos eran tiempos </a:t>
            </a:r>
            <a:r>
              <a:rPr lang="es-ES" i="1" dirty="0" smtClean="0"/>
              <a:t>tan diferentes </a:t>
            </a:r>
            <a:r>
              <a:rPr lang="es-ES" i="1" dirty="0"/>
              <a:t>en </a:t>
            </a:r>
            <a:r>
              <a:rPr lang="es-ES" i="1" dirty="0" smtClean="0"/>
              <a:t>cultura y en ideas?”              </a:t>
            </a:r>
            <a:r>
              <a:rPr lang="es-ES" dirty="0" smtClean="0"/>
              <a:t>(Carmen Bernabé)   </a:t>
            </a:r>
            <a:endParaRPr lang="es-ES" dirty="0"/>
          </a:p>
        </p:txBody>
      </p:sp>
      <p:sp>
        <p:nvSpPr>
          <p:cNvPr id="10" name="9 CuadroTexto"/>
          <p:cNvSpPr txBox="1"/>
          <p:nvPr/>
        </p:nvSpPr>
        <p:spPr>
          <a:xfrm>
            <a:off x="1406419" y="1348490"/>
            <a:ext cx="7772023" cy="584775"/>
          </a:xfrm>
          <a:prstGeom prst="rect">
            <a:avLst/>
          </a:prstGeom>
          <a:noFill/>
        </p:spPr>
        <p:txBody>
          <a:bodyPr wrap="square" rtlCol="0">
            <a:spAutoFit/>
          </a:bodyPr>
          <a:lstStyle/>
          <a:p>
            <a:r>
              <a:rPr lang="es-ES" sz="1600" dirty="0" smtClean="0"/>
              <a:t>Parece claro que, para entender el Cristianismo, sus orígenes son un </a:t>
            </a:r>
            <a:r>
              <a:rPr lang="es-ES" sz="1600" b="1" dirty="0" smtClean="0">
                <a:solidFill>
                  <a:schemeClr val="accent6">
                    <a:lumMod val="75000"/>
                  </a:schemeClr>
                </a:solidFill>
              </a:rPr>
              <a:t>momento </a:t>
            </a:r>
          </a:p>
          <a:p>
            <a:r>
              <a:rPr lang="es-ES" sz="1600" b="1" dirty="0" smtClean="0">
                <a:solidFill>
                  <a:schemeClr val="accent6">
                    <a:lumMod val="75000"/>
                  </a:schemeClr>
                </a:solidFill>
              </a:rPr>
              <a:t>fundante </a:t>
            </a:r>
            <a:r>
              <a:rPr lang="es-ES" sz="1600" dirty="0" smtClean="0"/>
              <a:t>y muy especial. Por eso volvemos la mirada hacia esa época.</a:t>
            </a:r>
            <a:endParaRPr lang="es-ES" sz="1600" dirty="0"/>
          </a:p>
        </p:txBody>
      </p:sp>
      <p:sp>
        <p:nvSpPr>
          <p:cNvPr id="11" name="10 CuadroTexto"/>
          <p:cNvSpPr txBox="1"/>
          <p:nvPr/>
        </p:nvSpPr>
        <p:spPr>
          <a:xfrm>
            <a:off x="1323223" y="2406083"/>
            <a:ext cx="5864320" cy="861774"/>
          </a:xfrm>
          <a:prstGeom prst="rect">
            <a:avLst/>
          </a:prstGeom>
          <a:noFill/>
        </p:spPr>
        <p:txBody>
          <a:bodyPr wrap="square" rtlCol="0">
            <a:spAutoFit/>
          </a:bodyPr>
          <a:lstStyle/>
          <a:p>
            <a:r>
              <a:rPr lang="es-ES" sz="1600" dirty="0" smtClean="0">
                <a:solidFill>
                  <a:schemeClr val="accent6">
                    <a:lumMod val="50000"/>
                  </a:schemeClr>
                </a:solidFill>
              </a:rPr>
              <a:t>Conocer </a:t>
            </a:r>
            <a:r>
              <a:rPr lang="es-ES" sz="1600" dirty="0">
                <a:solidFill>
                  <a:schemeClr val="accent6">
                    <a:lumMod val="50000"/>
                  </a:schemeClr>
                </a:solidFill>
              </a:rPr>
              <a:t>el contexto en que </a:t>
            </a:r>
            <a:r>
              <a:rPr lang="es-ES" sz="1600" dirty="0" smtClean="0">
                <a:solidFill>
                  <a:schemeClr val="accent6">
                    <a:lumMod val="50000"/>
                  </a:schemeClr>
                </a:solidFill>
              </a:rPr>
              <a:t>nacieron </a:t>
            </a:r>
            <a:r>
              <a:rPr lang="es-ES" sz="1600" b="1" dirty="0">
                <a:solidFill>
                  <a:schemeClr val="accent6">
                    <a:lumMod val="75000"/>
                  </a:schemeClr>
                </a:solidFill>
              </a:rPr>
              <a:t>los textos  del </a:t>
            </a:r>
            <a:r>
              <a:rPr lang="es-ES" sz="1600" b="1" dirty="0" err="1" smtClean="0">
                <a:solidFill>
                  <a:schemeClr val="accent6">
                    <a:lumMod val="75000"/>
                  </a:schemeClr>
                </a:solidFill>
              </a:rPr>
              <a:t>N.Tes</a:t>
            </a:r>
            <a:r>
              <a:rPr lang="es-ES" sz="1600" b="1" dirty="0" smtClean="0">
                <a:solidFill>
                  <a:schemeClr val="accent6">
                    <a:lumMod val="75000"/>
                  </a:schemeClr>
                </a:solidFill>
              </a:rPr>
              <a:t>-   </a:t>
            </a:r>
            <a:r>
              <a:rPr lang="es-ES" sz="1600" b="1" dirty="0" err="1" smtClean="0">
                <a:solidFill>
                  <a:schemeClr val="accent6">
                    <a:lumMod val="75000"/>
                  </a:schemeClr>
                </a:solidFill>
              </a:rPr>
              <a:t>tamento</a:t>
            </a:r>
            <a:r>
              <a:rPr lang="es-ES" sz="1600" b="1" dirty="0" smtClean="0">
                <a:solidFill>
                  <a:schemeClr val="accent6">
                    <a:lumMod val="75000"/>
                  </a:schemeClr>
                </a:solidFill>
              </a:rPr>
              <a:t>  </a:t>
            </a:r>
            <a:r>
              <a:rPr lang="es-ES" sz="1600" dirty="0" smtClean="0"/>
              <a:t>nos puede ayudar a </a:t>
            </a:r>
            <a:r>
              <a:rPr lang="es-ES" sz="1600" b="1" dirty="0" smtClean="0">
                <a:solidFill>
                  <a:schemeClr val="accent6">
                    <a:lumMod val="75000"/>
                  </a:schemeClr>
                </a:solidFill>
              </a:rPr>
              <a:t>comprenderlos  mejor . </a:t>
            </a:r>
            <a:r>
              <a:rPr lang="es-ES" sz="1600" dirty="0" smtClean="0"/>
              <a:t>Y </a:t>
            </a:r>
            <a:r>
              <a:rPr lang="es-ES" sz="1600" dirty="0" err="1" smtClean="0"/>
              <a:t>po</a:t>
            </a:r>
            <a:r>
              <a:rPr lang="es-ES" sz="1600" dirty="0" smtClean="0"/>
              <a:t>-</a:t>
            </a:r>
          </a:p>
          <a:p>
            <a:r>
              <a:rPr lang="es-ES" sz="1600" dirty="0"/>
              <a:t>d</a:t>
            </a:r>
            <a:r>
              <a:rPr lang="es-ES" sz="1600" dirty="0" smtClean="0"/>
              <a:t>emos conocer mejor aquellos tiempos por los textos.</a:t>
            </a:r>
            <a:endParaRPr lang="es-ES" sz="1600" dirty="0"/>
          </a:p>
        </p:txBody>
      </p:sp>
      <p:pic>
        <p:nvPicPr>
          <p:cNvPr id="1026" name="Picture 2" descr="https://tse3.mm.bing.net/th?id=OIP.xJxQ9f6FRufcudP6458LrAHaEK&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276872"/>
            <a:ext cx="1936527" cy="957008"/>
          </a:xfrm>
          <a:prstGeom prst="rect">
            <a:avLst/>
          </a:prstGeom>
          <a:noFill/>
          <a:extLst>
            <a:ext uri="{909E8E84-426E-40DD-AFC4-6F175D3DCCD1}">
              <a14:hiddenFill xmlns:a14="http://schemas.microsoft.com/office/drawing/2010/main">
                <a:solidFill>
                  <a:srgbClr val="FFFFFF"/>
                </a:solidFill>
              </a14:hiddenFill>
            </a:ext>
          </a:extLst>
        </p:spPr>
      </p:pic>
      <p:sp>
        <p:nvSpPr>
          <p:cNvPr id="12" name="11 Marcador de número de diapositiva"/>
          <p:cNvSpPr>
            <a:spLocks noGrp="1"/>
          </p:cNvSpPr>
          <p:nvPr>
            <p:ph type="sldNum" sz="quarter" idx="12"/>
          </p:nvPr>
        </p:nvSpPr>
        <p:spPr>
          <a:xfrm>
            <a:off x="7830938" y="5618910"/>
            <a:ext cx="758952" cy="246888"/>
          </a:xfrm>
        </p:spPr>
        <p:txBody>
          <a:bodyPr/>
          <a:lstStyle/>
          <a:p>
            <a:fld id="{636E3AB4-97AD-4389-A1F4-096199C2DEE3}" type="slidenum">
              <a:rPr lang="es-ES" b="1" smtClean="0">
                <a:solidFill>
                  <a:schemeClr val="tx1"/>
                </a:solidFill>
              </a:rPr>
              <a:t>11</a:t>
            </a:fld>
            <a:endParaRPr lang="es-ES" b="1" dirty="0">
              <a:solidFill>
                <a:schemeClr val="tx1"/>
              </a:solidFill>
            </a:endParaRPr>
          </a:p>
        </p:txBody>
      </p:sp>
      <p:sp>
        <p:nvSpPr>
          <p:cNvPr id="14" name="13 CuadroTexto"/>
          <p:cNvSpPr txBox="1"/>
          <p:nvPr/>
        </p:nvSpPr>
        <p:spPr>
          <a:xfrm>
            <a:off x="1954489" y="3200878"/>
            <a:ext cx="6676789" cy="1354217"/>
          </a:xfrm>
          <a:prstGeom prst="rect">
            <a:avLst/>
          </a:prstGeom>
          <a:noFill/>
        </p:spPr>
        <p:txBody>
          <a:bodyPr wrap="square" rtlCol="0">
            <a:spAutoFit/>
          </a:bodyPr>
          <a:lstStyle/>
          <a:p>
            <a:r>
              <a:rPr lang="es-ES" sz="1600" dirty="0" smtClean="0"/>
              <a:t>El aplicar las ciencias  sociales (historia, sociología, antropología) a los tex- tos bíblicos es muy positivo pues introduce </a:t>
            </a:r>
            <a:r>
              <a:rPr lang="es-ES" sz="1600" b="1" dirty="0" smtClean="0">
                <a:solidFill>
                  <a:schemeClr val="accent6">
                    <a:lumMod val="75000"/>
                  </a:schemeClr>
                </a:solidFill>
              </a:rPr>
              <a:t>aire  fresco en un mundo </a:t>
            </a:r>
            <a:r>
              <a:rPr lang="es-ES" sz="1600" b="1" dirty="0" err="1" smtClean="0">
                <a:solidFill>
                  <a:schemeClr val="accent6">
                    <a:lumMod val="75000"/>
                  </a:schemeClr>
                </a:solidFill>
              </a:rPr>
              <a:t>exe</a:t>
            </a:r>
            <a:r>
              <a:rPr lang="es-ES" sz="1600" b="1" dirty="0" smtClean="0">
                <a:solidFill>
                  <a:schemeClr val="accent6">
                    <a:lumMod val="75000"/>
                  </a:schemeClr>
                </a:solidFill>
              </a:rPr>
              <a:t>-gético </a:t>
            </a:r>
            <a:r>
              <a:rPr lang="es-ES" sz="1600" dirty="0" smtClean="0"/>
              <a:t>muy fragmentado, muchas  veces  enzarzado en discusiones  </a:t>
            </a:r>
            <a:r>
              <a:rPr lang="es-ES" sz="1600" dirty="0" err="1" smtClean="0"/>
              <a:t>acadé</a:t>
            </a:r>
            <a:r>
              <a:rPr lang="es-ES" sz="1600" dirty="0" smtClean="0"/>
              <a:t>-micas y en análisis  de detalles que  llegan  a  olvidar la comprensión del conjunto</a:t>
            </a:r>
            <a:r>
              <a:rPr lang="es-ES" dirty="0" smtClean="0"/>
              <a:t>.</a:t>
            </a:r>
            <a:endParaRPr lang="es-ES" dirty="0"/>
          </a:p>
        </p:txBody>
      </p:sp>
      <p:sp>
        <p:nvSpPr>
          <p:cNvPr id="15" name="14 CuadroTexto"/>
          <p:cNvSpPr txBox="1"/>
          <p:nvPr/>
        </p:nvSpPr>
        <p:spPr>
          <a:xfrm>
            <a:off x="475547" y="1227896"/>
            <a:ext cx="957173"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b="1" dirty="0" smtClean="0">
                <a:solidFill>
                  <a:schemeClr val="accent6">
                    <a:lumMod val="75000"/>
                  </a:schemeClr>
                </a:solidFill>
              </a:rPr>
              <a:t>Momento fundante</a:t>
            </a:r>
            <a:endParaRPr lang="es-ES" sz="1400" b="1" dirty="0">
              <a:solidFill>
                <a:schemeClr val="accent6">
                  <a:lumMod val="75000"/>
                </a:schemeClr>
              </a:solidFill>
            </a:endParaRPr>
          </a:p>
        </p:txBody>
      </p:sp>
      <p:sp>
        <p:nvSpPr>
          <p:cNvPr id="18" name="17 CuadroTexto"/>
          <p:cNvSpPr txBox="1"/>
          <p:nvPr/>
        </p:nvSpPr>
        <p:spPr>
          <a:xfrm>
            <a:off x="536294" y="2575360"/>
            <a:ext cx="835681"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Textos </a:t>
            </a:r>
          </a:p>
          <a:p>
            <a:pPr algn="ctr"/>
            <a:r>
              <a:rPr lang="es-ES" sz="1400" b="1" dirty="0" smtClean="0">
                <a:solidFill>
                  <a:schemeClr val="accent6">
                    <a:lumMod val="75000"/>
                  </a:schemeClr>
                </a:solidFill>
              </a:rPr>
              <a:t>del N.T.</a:t>
            </a:r>
            <a:endParaRPr lang="es-ES" sz="1400" b="1" dirty="0">
              <a:solidFill>
                <a:schemeClr val="accent6">
                  <a:lumMod val="75000"/>
                </a:schemeClr>
              </a:solidFill>
            </a:endParaRPr>
          </a:p>
        </p:txBody>
      </p:sp>
      <p:sp>
        <p:nvSpPr>
          <p:cNvPr id="20" name="19 CuadroTexto"/>
          <p:cNvSpPr txBox="1"/>
          <p:nvPr/>
        </p:nvSpPr>
        <p:spPr>
          <a:xfrm>
            <a:off x="617596" y="3354767"/>
            <a:ext cx="1337169"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Aire fresco en la exégesis</a:t>
            </a:r>
            <a:endParaRPr lang="es-ES" sz="1400" b="1" dirty="0">
              <a:solidFill>
                <a:schemeClr val="accent6">
                  <a:lumMod val="75000"/>
                </a:schemeClr>
              </a:solidFill>
            </a:endParaRPr>
          </a:p>
        </p:txBody>
      </p:sp>
      <p:sp>
        <p:nvSpPr>
          <p:cNvPr id="21" name="20 CuadroTexto"/>
          <p:cNvSpPr txBox="1"/>
          <p:nvPr/>
        </p:nvSpPr>
        <p:spPr>
          <a:xfrm>
            <a:off x="536294" y="4488194"/>
            <a:ext cx="1287431"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Hacen falta cambios hoy</a:t>
            </a:r>
            <a:endParaRPr lang="es-ES" sz="1400" b="1" dirty="0">
              <a:solidFill>
                <a:schemeClr val="accent6">
                  <a:lumMod val="75000"/>
                </a:schemeClr>
              </a:solidFill>
            </a:endParaRPr>
          </a:p>
        </p:txBody>
      </p:sp>
      <p:sp>
        <p:nvSpPr>
          <p:cNvPr id="22" name="21 CuadroTexto"/>
          <p:cNvSpPr txBox="1"/>
          <p:nvPr/>
        </p:nvSpPr>
        <p:spPr>
          <a:xfrm>
            <a:off x="744282" y="5071020"/>
            <a:ext cx="1255387"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Crisis de las tradiciones</a:t>
            </a:r>
            <a:endParaRPr lang="es-ES" sz="1400" b="1" dirty="0">
              <a:solidFill>
                <a:schemeClr val="accent6">
                  <a:lumMod val="75000"/>
                </a:schemeClr>
              </a:solidFill>
            </a:endParaRPr>
          </a:p>
        </p:txBody>
      </p:sp>
      <p:sp>
        <p:nvSpPr>
          <p:cNvPr id="24" name="23 CuadroTexto"/>
          <p:cNvSpPr txBox="1"/>
          <p:nvPr/>
        </p:nvSpPr>
        <p:spPr>
          <a:xfrm>
            <a:off x="771329" y="5680753"/>
            <a:ext cx="1368152"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smtClean="0">
                <a:solidFill>
                  <a:schemeClr val="accent6">
                    <a:lumMod val="75000"/>
                  </a:schemeClr>
                </a:solidFill>
              </a:rPr>
              <a:t>Nuevos conocimientos</a:t>
            </a:r>
            <a:endParaRPr lang="es-ES" sz="1400" b="1" dirty="0">
              <a:solidFill>
                <a:schemeClr val="accent6">
                  <a:lumMod val="75000"/>
                </a:schemeClr>
              </a:solidFill>
            </a:endParaRPr>
          </a:p>
        </p:txBody>
      </p:sp>
      <p:sp>
        <p:nvSpPr>
          <p:cNvPr id="2" name="1 CuadroTexto"/>
          <p:cNvSpPr txBox="1"/>
          <p:nvPr/>
        </p:nvSpPr>
        <p:spPr>
          <a:xfrm rot="20495433">
            <a:off x="460165" y="578860"/>
            <a:ext cx="1990480" cy="400110"/>
          </a:xfrm>
          <a:prstGeom prst="rect">
            <a:avLst/>
          </a:prstGeom>
          <a:solidFill>
            <a:schemeClr val="bg1"/>
          </a:solidFill>
        </p:spPr>
        <p:txBody>
          <a:bodyPr wrap="square" rtlCol="0">
            <a:spAutoFit/>
          </a:bodyPr>
          <a:lstStyle/>
          <a:p>
            <a:pPr algn="ctr"/>
            <a:r>
              <a:rPr lang="es-ES" sz="2000" b="1" dirty="0" smtClean="0">
                <a:solidFill>
                  <a:schemeClr val="accent6">
                    <a:lumMod val="50000"/>
                  </a:schemeClr>
                </a:solidFill>
              </a:rPr>
              <a:t>JUSTIFICACIÓ</a:t>
            </a:r>
            <a:r>
              <a:rPr lang="es-ES" b="1" dirty="0" smtClean="0">
                <a:solidFill>
                  <a:schemeClr val="accent6">
                    <a:lumMod val="50000"/>
                  </a:schemeClr>
                </a:solidFill>
              </a:rPr>
              <a:t>N</a:t>
            </a:r>
            <a:endParaRPr lang="es-ES" b="1" dirty="0">
              <a:solidFill>
                <a:schemeClr val="accent6">
                  <a:lumMod val="50000"/>
                </a:schemeClr>
              </a:solidFill>
            </a:endParaRPr>
          </a:p>
        </p:txBody>
      </p:sp>
    </p:spTree>
    <p:extLst>
      <p:ext uri="{BB962C8B-B14F-4D97-AF65-F5344CB8AC3E}">
        <p14:creationId xmlns:p14="http://schemas.microsoft.com/office/powerpoint/2010/main" val="3599430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56376" y="6177656"/>
            <a:ext cx="758952" cy="246888"/>
          </a:xfrm>
        </p:spPr>
        <p:txBody>
          <a:bodyPr/>
          <a:lstStyle/>
          <a:p>
            <a:fld id="{636E3AB4-97AD-4389-A1F4-096199C2DEE3}" type="slidenum">
              <a:rPr lang="es-ES" b="1" smtClean="0">
                <a:solidFill>
                  <a:schemeClr val="tx1"/>
                </a:solidFill>
              </a:rPr>
              <a:t>110</a:t>
            </a:fld>
            <a:endParaRPr lang="es-ES" b="1" dirty="0">
              <a:solidFill>
                <a:schemeClr val="tx1"/>
              </a:solidFill>
            </a:endParaRPr>
          </a:p>
        </p:txBody>
      </p:sp>
      <p:sp>
        <p:nvSpPr>
          <p:cNvPr id="5" name="4 CuadroTexto"/>
          <p:cNvSpPr txBox="1"/>
          <p:nvPr/>
        </p:nvSpPr>
        <p:spPr>
          <a:xfrm>
            <a:off x="683568" y="548680"/>
            <a:ext cx="7776864" cy="400110"/>
          </a:xfrm>
          <a:prstGeom prst="rect">
            <a:avLst/>
          </a:prstGeom>
          <a:solidFill>
            <a:schemeClr val="bg1"/>
          </a:solidFill>
        </p:spPr>
        <p:txBody>
          <a:bodyPr wrap="square" rtlCol="0">
            <a:spAutoFit/>
          </a:bodyPr>
          <a:lstStyle/>
          <a:p>
            <a:r>
              <a:rPr lang="es-ES" sz="2000" b="1" dirty="0" smtClean="0">
                <a:solidFill>
                  <a:schemeClr val="tx1">
                    <a:lumMod val="95000"/>
                    <a:lumOff val="5000"/>
                  </a:schemeClr>
                </a:solidFill>
                <a:latin typeface="Arial" panose="020B0604020202020204" pitchFamily="34" charset="0"/>
                <a:cs typeface="Arial" panose="020B0604020202020204" pitchFamily="34" charset="0"/>
              </a:rPr>
              <a:t>10 – ATENCIÓN ESPECIAL A LAS PERSONAS VULNERABLES</a:t>
            </a:r>
            <a:endParaRPr lang="es-ES" sz="20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5 CuadroTexto"/>
          <p:cNvSpPr txBox="1"/>
          <p:nvPr/>
        </p:nvSpPr>
        <p:spPr>
          <a:xfrm>
            <a:off x="683568" y="1268760"/>
            <a:ext cx="4752528" cy="3970318"/>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dirty="0" smtClean="0"/>
              <a:t>“Las comunidades de seguidores de Jesús mostraron desde el comienzo una ESPECIAL  ATENCIÓN POR LAS PERSONAS VULNERABLES, haciendo de su cuidado una de las señales de identidad comunitaria”   </a:t>
            </a:r>
            <a:r>
              <a:rPr lang="es-ES" dirty="0" err="1" smtClean="0"/>
              <a:t>Bibliog</a:t>
            </a:r>
            <a:r>
              <a:rPr lang="es-ES" dirty="0" smtClean="0"/>
              <a:t>. 4, pág. 220ss</a:t>
            </a:r>
          </a:p>
          <a:p>
            <a:pPr marL="285750" indent="-285750">
              <a:buFont typeface="Arial" panose="020B0604020202020204" pitchFamily="34" charset="0"/>
              <a:buChar char="•"/>
            </a:pPr>
            <a:r>
              <a:rPr lang="es-ES" dirty="0" smtClean="0"/>
              <a:t>El trato a las viudas</a:t>
            </a:r>
          </a:p>
          <a:p>
            <a:pPr marL="285750" indent="-285750">
              <a:buFont typeface="Arial" panose="020B0604020202020204" pitchFamily="34" charset="0"/>
              <a:buChar char="•"/>
            </a:pPr>
            <a:r>
              <a:rPr lang="es-ES" dirty="0" smtClean="0"/>
              <a:t>El trato a los huérfanos</a:t>
            </a:r>
          </a:p>
          <a:p>
            <a:pPr marL="285750" indent="-285750">
              <a:buFont typeface="Arial" panose="020B0604020202020204" pitchFamily="34" charset="0"/>
              <a:buChar char="•"/>
            </a:pPr>
            <a:r>
              <a:rPr lang="es-ES" dirty="0" smtClean="0"/>
              <a:t>El trato a los extranjeros</a:t>
            </a:r>
          </a:p>
          <a:p>
            <a:pPr marL="285750" indent="-285750">
              <a:buFont typeface="Arial" panose="020B0604020202020204" pitchFamily="34" charset="0"/>
              <a:buChar char="•"/>
            </a:pPr>
            <a:r>
              <a:rPr lang="es-ES" dirty="0" smtClean="0"/>
              <a:t>El trato a los prisioneros</a:t>
            </a:r>
          </a:p>
          <a:p>
            <a:pPr marL="285750" indent="-285750">
              <a:buFont typeface="Arial" panose="020B0604020202020204" pitchFamily="34" charset="0"/>
              <a:buChar char="•"/>
            </a:pPr>
            <a:r>
              <a:rPr lang="es-ES" dirty="0" smtClean="0"/>
              <a:t>El trato a la infancia</a:t>
            </a:r>
          </a:p>
          <a:p>
            <a:pPr marL="285750" indent="-285750">
              <a:buFont typeface="Arial" panose="020B0604020202020204" pitchFamily="34" charset="0"/>
              <a:buChar char="•"/>
            </a:pPr>
            <a:r>
              <a:rPr lang="es-ES" dirty="0" smtClean="0"/>
              <a:t>El trato a los esclavos</a:t>
            </a:r>
          </a:p>
          <a:p>
            <a:pPr marL="285750" indent="-285750">
              <a:buFont typeface="Arial" panose="020B0604020202020204" pitchFamily="34" charset="0"/>
              <a:buChar char="•"/>
            </a:pPr>
            <a:endParaRPr lang="es-ES" dirty="0" smtClean="0"/>
          </a:p>
          <a:p>
            <a:r>
              <a:rPr lang="es-ES" dirty="0"/>
              <a:t> </a:t>
            </a:r>
            <a:r>
              <a:rPr lang="es-ES" dirty="0" smtClean="0"/>
              <a:t>  Cfr. Mateo 25, 31-46 “Porque tuve hambre y me disteis de comer, tuve sed y …”</a:t>
            </a:r>
            <a:endParaRPr lang="es-ES" dirty="0"/>
          </a:p>
        </p:txBody>
      </p:sp>
      <p:sp>
        <p:nvSpPr>
          <p:cNvPr id="2" name="1 CuadroTexto"/>
          <p:cNvSpPr txBox="1"/>
          <p:nvPr/>
        </p:nvSpPr>
        <p:spPr>
          <a:xfrm>
            <a:off x="5920045" y="2043280"/>
            <a:ext cx="2729449" cy="923330"/>
          </a:xfrm>
          <a:prstGeom prst="rect">
            <a:avLst/>
          </a:prstGeom>
          <a:noFill/>
        </p:spPr>
        <p:txBody>
          <a:bodyPr wrap="square" rtlCol="0">
            <a:spAutoFit/>
          </a:bodyPr>
          <a:lstStyle/>
          <a:p>
            <a:r>
              <a:rPr lang="es-ES" dirty="0" smtClean="0"/>
              <a:t>1 - Las personas vulnera-</a:t>
            </a:r>
            <a:r>
              <a:rPr lang="es-ES" dirty="0" err="1" smtClean="0"/>
              <a:t>bles</a:t>
            </a:r>
            <a:r>
              <a:rPr lang="es-ES" dirty="0" smtClean="0"/>
              <a:t>  hoy. Análisis de la realidad.</a:t>
            </a:r>
            <a:endParaRPr lang="es-ES" dirty="0"/>
          </a:p>
        </p:txBody>
      </p:sp>
      <p:sp>
        <p:nvSpPr>
          <p:cNvPr id="3" name="2 CuadroTexto"/>
          <p:cNvSpPr txBox="1"/>
          <p:nvPr/>
        </p:nvSpPr>
        <p:spPr>
          <a:xfrm>
            <a:off x="5938016" y="3068960"/>
            <a:ext cx="2889010" cy="1200329"/>
          </a:xfrm>
          <a:prstGeom prst="rect">
            <a:avLst/>
          </a:prstGeom>
          <a:noFill/>
        </p:spPr>
        <p:txBody>
          <a:bodyPr wrap="square" rtlCol="0">
            <a:spAutoFit/>
          </a:bodyPr>
          <a:lstStyle/>
          <a:p>
            <a:r>
              <a:rPr lang="es-ES" dirty="0" smtClean="0"/>
              <a:t>2 - Compaginar la atención a las personas con el esfuerzo por  cambiar las  estructuras que matan</a:t>
            </a:r>
            <a:endParaRPr lang="es-ES" dirty="0"/>
          </a:p>
        </p:txBody>
      </p:sp>
      <p:sp>
        <p:nvSpPr>
          <p:cNvPr id="7" name="6 CuadroTexto"/>
          <p:cNvSpPr txBox="1"/>
          <p:nvPr/>
        </p:nvSpPr>
        <p:spPr>
          <a:xfrm>
            <a:off x="5971952" y="4509120"/>
            <a:ext cx="2448272" cy="923330"/>
          </a:xfrm>
          <a:prstGeom prst="rect">
            <a:avLst/>
          </a:prstGeom>
          <a:noFill/>
        </p:spPr>
        <p:txBody>
          <a:bodyPr wrap="square" rtlCol="0">
            <a:spAutoFit/>
          </a:bodyPr>
          <a:lstStyle/>
          <a:p>
            <a:r>
              <a:rPr lang="es-ES" dirty="0" smtClean="0"/>
              <a:t>3 - Los bienes de la Iglesia jerárquica y el compartir</a:t>
            </a:r>
            <a:endParaRPr lang="es-ES" dirty="0"/>
          </a:p>
        </p:txBody>
      </p:sp>
      <p:sp>
        <p:nvSpPr>
          <p:cNvPr id="8" name="7 CuadroTexto"/>
          <p:cNvSpPr txBox="1"/>
          <p:nvPr/>
        </p:nvSpPr>
        <p:spPr>
          <a:xfrm>
            <a:off x="611560" y="5726711"/>
            <a:ext cx="2880320" cy="646331"/>
          </a:xfrm>
          <a:prstGeom prst="rect">
            <a:avLst/>
          </a:prstGeom>
          <a:noFill/>
        </p:spPr>
        <p:txBody>
          <a:bodyPr wrap="square" rtlCol="0">
            <a:spAutoFit/>
          </a:bodyPr>
          <a:lstStyle/>
          <a:p>
            <a:r>
              <a:rPr lang="es-ES" dirty="0" smtClean="0"/>
              <a:t>5 - La opción preferencial por los más empobrecidos</a:t>
            </a:r>
            <a:endParaRPr lang="es-ES" dirty="0"/>
          </a:p>
        </p:txBody>
      </p:sp>
      <p:sp>
        <p:nvSpPr>
          <p:cNvPr id="9" name="8 CuadroTexto"/>
          <p:cNvSpPr txBox="1"/>
          <p:nvPr/>
        </p:nvSpPr>
        <p:spPr>
          <a:xfrm>
            <a:off x="5931462" y="5518218"/>
            <a:ext cx="2718032" cy="923330"/>
          </a:xfrm>
          <a:prstGeom prst="rect">
            <a:avLst/>
          </a:prstGeom>
          <a:noFill/>
        </p:spPr>
        <p:txBody>
          <a:bodyPr wrap="square" rtlCol="0">
            <a:spAutoFit/>
          </a:bodyPr>
          <a:lstStyle/>
          <a:p>
            <a:r>
              <a:rPr lang="es-ES" dirty="0" smtClean="0"/>
              <a:t>4 - Cristianos y política de partidos y política social general</a:t>
            </a:r>
            <a:endParaRPr lang="es-ES" dirty="0"/>
          </a:p>
        </p:txBody>
      </p:sp>
      <p:sp>
        <p:nvSpPr>
          <p:cNvPr id="10" name="9 CuadroTexto"/>
          <p:cNvSpPr txBox="1"/>
          <p:nvPr/>
        </p:nvSpPr>
        <p:spPr>
          <a:xfrm>
            <a:off x="6084168" y="1340768"/>
            <a:ext cx="2439582" cy="646331"/>
          </a:xfrm>
          <a:prstGeom prst="rect">
            <a:avLst/>
          </a:prstGeom>
          <a:noFill/>
        </p:spPr>
        <p:txBody>
          <a:bodyPr wrap="square" rtlCol="0">
            <a:spAutoFit/>
          </a:bodyPr>
          <a:lstStyle/>
          <a:p>
            <a:pPr algn="ctr"/>
            <a:r>
              <a:rPr lang="es-ES" b="1" dirty="0" smtClean="0">
                <a:solidFill>
                  <a:srgbClr val="008000"/>
                </a:solidFill>
              </a:rPr>
              <a:t>ALGUNOS ASUNTOS</a:t>
            </a:r>
          </a:p>
          <a:p>
            <a:pPr algn="ctr"/>
            <a:r>
              <a:rPr lang="es-ES" b="1" dirty="0" smtClean="0">
                <a:solidFill>
                  <a:srgbClr val="008000"/>
                </a:solidFill>
              </a:rPr>
              <a:t> A REPLANTEAR</a:t>
            </a:r>
            <a:endParaRPr lang="es-ES" b="1" dirty="0">
              <a:solidFill>
                <a:srgbClr val="008000"/>
              </a:solidFill>
            </a:endParaRPr>
          </a:p>
        </p:txBody>
      </p:sp>
      <p:sp>
        <p:nvSpPr>
          <p:cNvPr id="11" name="10 CuadroTexto"/>
          <p:cNvSpPr txBox="1"/>
          <p:nvPr/>
        </p:nvSpPr>
        <p:spPr>
          <a:xfrm>
            <a:off x="3491880" y="5651388"/>
            <a:ext cx="2232248" cy="646331"/>
          </a:xfrm>
          <a:prstGeom prst="rect">
            <a:avLst/>
          </a:prstGeom>
          <a:noFill/>
        </p:spPr>
        <p:txBody>
          <a:bodyPr wrap="square" rtlCol="0">
            <a:spAutoFit/>
          </a:bodyPr>
          <a:lstStyle/>
          <a:p>
            <a:r>
              <a:rPr lang="es-ES" dirty="0" smtClean="0"/>
              <a:t>6 – Compartir  y austeridad</a:t>
            </a:r>
            <a:endParaRPr lang="es-ES" dirty="0"/>
          </a:p>
        </p:txBody>
      </p:sp>
      <p:sp>
        <p:nvSpPr>
          <p:cNvPr id="12" name="11 Flecha derecha"/>
          <p:cNvSpPr/>
          <p:nvPr/>
        </p:nvSpPr>
        <p:spPr>
          <a:xfrm>
            <a:off x="5508104" y="2176303"/>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derecha"/>
          <p:cNvSpPr/>
          <p:nvPr/>
        </p:nvSpPr>
        <p:spPr>
          <a:xfrm>
            <a:off x="5526376" y="3164344"/>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derecha"/>
          <p:cNvSpPr/>
          <p:nvPr/>
        </p:nvSpPr>
        <p:spPr>
          <a:xfrm>
            <a:off x="5514658" y="4567246"/>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derecha"/>
          <p:cNvSpPr/>
          <p:nvPr/>
        </p:nvSpPr>
        <p:spPr>
          <a:xfrm rot="2530074">
            <a:off x="5436096" y="5428644"/>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derecha"/>
          <p:cNvSpPr/>
          <p:nvPr/>
        </p:nvSpPr>
        <p:spPr>
          <a:xfrm rot="5400000">
            <a:off x="4176207" y="5428644"/>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derecha"/>
          <p:cNvSpPr/>
          <p:nvPr/>
        </p:nvSpPr>
        <p:spPr>
          <a:xfrm rot="5400000">
            <a:off x="1440861" y="5425458"/>
            <a:ext cx="423358" cy="179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255508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7930100" y="1647357"/>
            <a:ext cx="72008" cy="4037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p:cNvSpPr/>
          <p:nvPr/>
        </p:nvSpPr>
        <p:spPr>
          <a:xfrm>
            <a:off x="4211960" y="1658667"/>
            <a:ext cx="79357" cy="3570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45497" y="6046853"/>
            <a:ext cx="758952" cy="246888"/>
          </a:xfrm>
        </p:spPr>
        <p:txBody>
          <a:bodyPr/>
          <a:lstStyle/>
          <a:p>
            <a:fld id="{636E3AB4-97AD-4389-A1F4-096199C2DEE3}" type="slidenum">
              <a:rPr lang="es-ES" b="1" smtClean="0">
                <a:solidFill>
                  <a:schemeClr val="tx1"/>
                </a:solidFill>
              </a:rPr>
              <a:t>111</a:t>
            </a:fld>
            <a:endParaRPr lang="es-ES" b="1" dirty="0">
              <a:solidFill>
                <a:schemeClr val="tx1"/>
              </a:solidFill>
            </a:endParaRPr>
          </a:p>
        </p:txBody>
      </p:sp>
      <p:sp>
        <p:nvSpPr>
          <p:cNvPr id="5" name="4 CuadroTexto"/>
          <p:cNvSpPr txBox="1"/>
          <p:nvPr/>
        </p:nvSpPr>
        <p:spPr>
          <a:xfrm>
            <a:off x="2105940" y="536513"/>
            <a:ext cx="6561980" cy="1200329"/>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r"/>
            <a:r>
              <a:rPr lang="es-ES" b="1" dirty="0" smtClean="0"/>
              <a:t> Prestando atención  </a:t>
            </a:r>
            <a:r>
              <a:rPr lang="es-ES" b="1" dirty="0"/>
              <a:t>se ve que </a:t>
            </a:r>
            <a:r>
              <a:rPr lang="es-ES" b="1" i="1" dirty="0">
                <a:solidFill>
                  <a:schemeClr val="accent6">
                    <a:lumMod val="75000"/>
                  </a:schemeClr>
                </a:solidFill>
              </a:rPr>
              <a:t>la manifestación de Dios se hace </a:t>
            </a:r>
            <a:r>
              <a:rPr lang="es-ES" b="1" i="1" dirty="0" smtClean="0">
                <a:solidFill>
                  <a:schemeClr val="accent6">
                    <a:lumMod val="75000"/>
                  </a:schemeClr>
                </a:solidFill>
              </a:rPr>
              <a:t>históricamente</a:t>
            </a:r>
            <a:r>
              <a:rPr lang="es-ES" b="1" dirty="0"/>
              <a:t>, de forma humana, por eso </a:t>
            </a:r>
            <a:r>
              <a:rPr lang="es-ES" b="1" dirty="0" smtClean="0"/>
              <a:t>los </a:t>
            </a:r>
            <a:r>
              <a:rPr lang="es-ES" b="1" dirty="0"/>
              <a:t>escritos </a:t>
            </a:r>
            <a:r>
              <a:rPr lang="es-ES" b="1" dirty="0" smtClean="0"/>
              <a:t> de los cristianismos primeros reflejan </a:t>
            </a:r>
            <a:r>
              <a:rPr lang="es-ES" b="1" dirty="0"/>
              <a:t>un proceso evolutivo </a:t>
            </a:r>
            <a:r>
              <a:rPr lang="es-ES" b="1" dirty="0" smtClean="0"/>
              <a:t>de </a:t>
            </a:r>
            <a:r>
              <a:rPr lang="es-ES" b="1" dirty="0" err="1" smtClean="0"/>
              <a:t>expe-riencias</a:t>
            </a:r>
            <a:r>
              <a:rPr lang="es-ES" b="1" dirty="0" smtClean="0"/>
              <a:t>  y </a:t>
            </a:r>
            <a:r>
              <a:rPr lang="es-ES" b="1" dirty="0"/>
              <a:t>mentalidades que suponen avances y limitaciones. </a:t>
            </a:r>
            <a:endParaRPr lang="es-ES" b="1" dirty="0" smtClean="0"/>
          </a:p>
        </p:txBody>
      </p:sp>
      <p:sp>
        <p:nvSpPr>
          <p:cNvPr id="7" name="6 CuadroTexto"/>
          <p:cNvSpPr txBox="1"/>
          <p:nvPr/>
        </p:nvSpPr>
        <p:spPr>
          <a:xfrm>
            <a:off x="2532873" y="3631957"/>
            <a:ext cx="6071575" cy="1754326"/>
          </a:xfrm>
          <a:prstGeom prst="rect">
            <a:avLst/>
          </a:prstGeom>
          <a:gradFill>
            <a:gsLst>
              <a:gs pos="0">
                <a:srgbClr val="C4C01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r"/>
            <a:r>
              <a:rPr lang="es-ES" b="1" dirty="0" smtClean="0"/>
              <a:t>       Hay </a:t>
            </a:r>
            <a:r>
              <a:rPr lang="es-ES" b="1" dirty="0"/>
              <a:t>que saber descubrir entre líneas la sabiduría de Dios </a:t>
            </a:r>
            <a:r>
              <a:rPr lang="es-ES" b="1" i="1" dirty="0" err="1">
                <a:solidFill>
                  <a:schemeClr val="accent6">
                    <a:lumMod val="75000"/>
                  </a:schemeClr>
                </a:solidFill>
              </a:rPr>
              <a:t>semioculta</a:t>
            </a:r>
            <a:r>
              <a:rPr lang="es-ES" b="1" i="1" dirty="0">
                <a:solidFill>
                  <a:schemeClr val="accent6">
                    <a:lumMod val="75000"/>
                  </a:schemeClr>
                </a:solidFill>
              </a:rPr>
              <a:t> y </a:t>
            </a:r>
            <a:r>
              <a:rPr lang="es-ES" b="1" i="1" dirty="0" err="1" smtClean="0">
                <a:solidFill>
                  <a:schemeClr val="accent6">
                    <a:lumMod val="75000"/>
                  </a:schemeClr>
                </a:solidFill>
              </a:rPr>
              <a:t>semimanifiesta</a:t>
            </a:r>
            <a:r>
              <a:rPr lang="es-ES" b="1" i="1" dirty="0" smtClean="0">
                <a:solidFill>
                  <a:schemeClr val="accent6">
                    <a:lumMod val="75000"/>
                  </a:schemeClr>
                </a:solidFill>
              </a:rPr>
              <a:t> </a:t>
            </a:r>
            <a:r>
              <a:rPr lang="es-ES" b="1" dirty="0"/>
              <a:t>a través de estos </a:t>
            </a:r>
            <a:r>
              <a:rPr lang="es-ES" b="1" dirty="0" smtClean="0"/>
              <a:t>escritos</a:t>
            </a:r>
          </a:p>
          <a:p>
            <a:pPr algn="r"/>
            <a:r>
              <a:rPr lang="es-ES" b="1" dirty="0" smtClean="0"/>
              <a:t> y de las experiencias de vida.</a:t>
            </a:r>
          </a:p>
          <a:p>
            <a:pPr algn="r"/>
            <a:r>
              <a:rPr lang="es-ES" b="1" dirty="0"/>
              <a:t> </a:t>
            </a:r>
            <a:r>
              <a:rPr lang="es-ES" b="1" dirty="0" smtClean="0"/>
              <a:t>      Esto implica que </a:t>
            </a:r>
            <a:r>
              <a:rPr lang="es-ES" b="1" dirty="0"/>
              <a:t>el texto </a:t>
            </a:r>
            <a:r>
              <a:rPr lang="es-ES" b="1" dirty="0" smtClean="0"/>
              <a:t>bíblico y la tradición </a:t>
            </a:r>
            <a:r>
              <a:rPr lang="es-ES" b="1" dirty="0"/>
              <a:t>no </a:t>
            </a:r>
            <a:r>
              <a:rPr lang="es-ES" b="1" dirty="0" smtClean="0"/>
              <a:t>son algo </a:t>
            </a:r>
            <a:r>
              <a:rPr lang="es-ES" b="1" dirty="0"/>
              <a:t>ya hecho sino algo que </a:t>
            </a:r>
            <a:r>
              <a:rPr lang="es-ES" b="1" i="1" dirty="0">
                <a:solidFill>
                  <a:schemeClr val="accent6">
                    <a:lumMod val="75000"/>
                  </a:schemeClr>
                </a:solidFill>
              </a:rPr>
              <a:t>se ha ido </a:t>
            </a:r>
            <a:r>
              <a:rPr lang="es-ES" b="1" i="1" dirty="0" smtClean="0">
                <a:solidFill>
                  <a:schemeClr val="accent6">
                    <a:lumMod val="75000"/>
                  </a:schemeClr>
                </a:solidFill>
              </a:rPr>
              <a:t>haciendo </a:t>
            </a:r>
            <a:r>
              <a:rPr lang="es-ES" b="1" dirty="0" smtClean="0"/>
              <a:t>dialécticamente </a:t>
            </a:r>
          </a:p>
          <a:p>
            <a:pPr algn="r"/>
            <a:r>
              <a:rPr lang="es-ES" b="1" dirty="0" smtClean="0"/>
              <a:t>y </a:t>
            </a:r>
            <a:r>
              <a:rPr lang="es-ES" b="1" dirty="0"/>
              <a:t>con el cual hemos </a:t>
            </a:r>
            <a:r>
              <a:rPr lang="es-ES" b="1" dirty="0" smtClean="0"/>
              <a:t>de entrar hoy  </a:t>
            </a:r>
            <a:r>
              <a:rPr lang="es-ES" b="1" dirty="0"/>
              <a:t>en un </a:t>
            </a:r>
            <a:r>
              <a:rPr lang="es-ES" b="1" i="1" dirty="0">
                <a:solidFill>
                  <a:schemeClr val="accent6">
                    <a:lumMod val="75000"/>
                  </a:schemeClr>
                </a:solidFill>
              </a:rPr>
              <a:t>diálogo vivencial</a:t>
            </a:r>
            <a:r>
              <a:rPr lang="es-ES" b="1" dirty="0" smtClean="0"/>
              <a:t>.</a:t>
            </a:r>
            <a:endParaRPr lang="es-ES" dirty="0"/>
          </a:p>
        </p:txBody>
      </p:sp>
      <p:sp>
        <p:nvSpPr>
          <p:cNvPr id="9" name="8 CuadroTexto"/>
          <p:cNvSpPr txBox="1"/>
          <p:nvPr/>
        </p:nvSpPr>
        <p:spPr>
          <a:xfrm>
            <a:off x="476004" y="4324129"/>
            <a:ext cx="1935755" cy="1292662"/>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pPr algn="ctr"/>
            <a:r>
              <a:rPr lang="es-ES" sz="2400" b="1" dirty="0" smtClean="0"/>
              <a:t> </a:t>
            </a:r>
            <a:r>
              <a:rPr lang="es-ES" b="1" dirty="0" smtClean="0">
                <a:solidFill>
                  <a:schemeClr val="accent6">
                    <a:lumMod val="75000"/>
                  </a:schemeClr>
                </a:solidFill>
                <a:latin typeface="Arial" panose="020B0604020202020204" pitchFamily="34" charset="0"/>
                <a:cs typeface="Arial" panose="020B0604020202020204" pitchFamily="34" charset="0"/>
              </a:rPr>
              <a:t>¿Cómo se manifiesta Dios en la historia actual?</a:t>
            </a:r>
            <a:endParaRPr lang="es-ES" b="1" dirty="0">
              <a:solidFill>
                <a:schemeClr val="accent6">
                  <a:lumMod val="75000"/>
                </a:schemeClr>
              </a:solidFill>
              <a:latin typeface="Arial" panose="020B0604020202020204" pitchFamily="34" charset="0"/>
              <a:cs typeface="Arial" panose="020B0604020202020204" pitchFamily="34" charset="0"/>
            </a:endParaRPr>
          </a:p>
        </p:txBody>
      </p:sp>
      <p:sp>
        <p:nvSpPr>
          <p:cNvPr id="12" name="11 Explosión 1"/>
          <p:cNvSpPr/>
          <p:nvPr/>
        </p:nvSpPr>
        <p:spPr>
          <a:xfrm>
            <a:off x="2420040" y="3530838"/>
            <a:ext cx="469759" cy="5040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doblada"/>
          <p:cNvSpPr/>
          <p:nvPr/>
        </p:nvSpPr>
        <p:spPr>
          <a:xfrm rot="10800000">
            <a:off x="2499482" y="5291268"/>
            <a:ext cx="1807551" cy="3754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 name="1 CuadroTexto"/>
          <p:cNvSpPr txBox="1"/>
          <p:nvPr/>
        </p:nvSpPr>
        <p:spPr>
          <a:xfrm>
            <a:off x="863588" y="5723688"/>
            <a:ext cx="6696744"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chemeClr val="accent6">
                <a:lumMod val="75000"/>
              </a:schemeClr>
            </a:solidFill>
          </a:ln>
        </p:spPr>
        <p:txBody>
          <a:bodyPr wrap="square" rtlCol="0">
            <a:spAutoFit/>
          </a:bodyPr>
          <a:lstStyle/>
          <a:p>
            <a:r>
              <a:rPr lang="es-ES" b="1" dirty="0" smtClean="0">
                <a:solidFill>
                  <a:schemeClr val="accent6">
                    <a:lumMod val="75000"/>
                  </a:schemeClr>
                </a:solidFill>
                <a:latin typeface="Arial" panose="020B0604020202020204" pitchFamily="34" charset="0"/>
                <a:cs typeface="Arial" panose="020B0604020202020204" pitchFamily="34" charset="0"/>
              </a:rPr>
              <a:t>¿Criterios para dialogar con el Nuevo Testamento y con la tradición de las comunidades cristianas con ojos de hoy?</a:t>
            </a:r>
            <a:endParaRPr lang="es-ES" b="1" dirty="0">
              <a:solidFill>
                <a:schemeClr val="accent6">
                  <a:lumMod val="75000"/>
                </a:schemeClr>
              </a:solidFill>
              <a:latin typeface="Arial" panose="020B0604020202020204" pitchFamily="34" charset="0"/>
              <a:cs typeface="Arial" panose="020B0604020202020204" pitchFamily="34" charset="0"/>
            </a:endParaRPr>
          </a:p>
        </p:txBody>
      </p:sp>
      <p:sp>
        <p:nvSpPr>
          <p:cNvPr id="14" name="13 Flecha doblada"/>
          <p:cNvSpPr/>
          <p:nvPr/>
        </p:nvSpPr>
        <p:spPr>
          <a:xfrm rot="10800000">
            <a:off x="7668344" y="5512640"/>
            <a:ext cx="342559" cy="6855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7 CuadroTexto"/>
          <p:cNvSpPr txBox="1"/>
          <p:nvPr/>
        </p:nvSpPr>
        <p:spPr>
          <a:xfrm>
            <a:off x="1636181" y="1929636"/>
            <a:ext cx="6968268" cy="1477328"/>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r"/>
            <a:r>
              <a:rPr lang="es-ES" b="1" dirty="0" smtClean="0"/>
              <a:t>      Que </a:t>
            </a:r>
            <a:r>
              <a:rPr lang="es-ES" b="1" dirty="0"/>
              <a:t>la novedad del mensaje de Jesús vaya siendo influenciada en su expresión y vivencia por el contexto social es </a:t>
            </a:r>
            <a:r>
              <a:rPr lang="es-ES" b="1" i="1" dirty="0">
                <a:solidFill>
                  <a:schemeClr val="accent6">
                    <a:lumMod val="75000"/>
                  </a:schemeClr>
                </a:solidFill>
              </a:rPr>
              <a:t>algo normal </a:t>
            </a:r>
            <a:r>
              <a:rPr lang="es-ES" b="1" dirty="0"/>
              <a:t>en esta concepción histórica de la revelación. </a:t>
            </a:r>
            <a:r>
              <a:rPr lang="es-ES" b="1" dirty="0" smtClean="0"/>
              <a:t>    </a:t>
            </a:r>
          </a:p>
          <a:p>
            <a:pPr algn="r"/>
            <a:r>
              <a:rPr lang="es-ES" b="1" dirty="0" smtClean="0"/>
              <a:t>Tan </a:t>
            </a:r>
            <a:r>
              <a:rPr lang="es-ES" b="1" dirty="0"/>
              <a:t>normal como que en la Biblia no se afronten ciertas cuestiones éticas o científicas actuales que serían un anacronismo</a:t>
            </a:r>
            <a:r>
              <a:rPr lang="es-ES" b="1" dirty="0" smtClean="0"/>
              <a:t>.</a:t>
            </a:r>
            <a:endParaRPr lang="es-ES" dirty="0"/>
          </a:p>
        </p:txBody>
      </p:sp>
      <p:sp>
        <p:nvSpPr>
          <p:cNvPr id="11" name="10 Explosión 1"/>
          <p:cNvSpPr/>
          <p:nvPr/>
        </p:nvSpPr>
        <p:spPr>
          <a:xfrm>
            <a:off x="1636181" y="1888346"/>
            <a:ext cx="469759" cy="5040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xplosión 1"/>
          <p:cNvSpPr/>
          <p:nvPr/>
        </p:nvSpPr>
        <p:spPr>
          <a:xfrm>
            <a:off x="2439015" y="4419077"/>
            <a:ext cx="469759" cy="5040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476004" y="536513"/>
            <a:ext cx="1694627" cy="1231106"/>
          </a:xfrm>
          <a:prstGeom prst="rect">
            <a:avLst/>
          </a:prstGeom>
          <a:solidFill>
            <a:schemeClr val="bg1"/>
          </a:solidFill>
        </p:spPr>
        <p:txBody>
          <a:bodyPr wrap="square" rtlCol="0">
            <a:spAutoFit/>
          </a:bodyPr>
          <a:lstStyle/>
          <a:p>
            <a:pPr algn="ctr"/>
            <a:r>
              <a:rPr lang="es-ES" sz="2000" b="1" dirty="0" smtClean="0">
                <a:latin typeface="Arial" panose="020B0604020202020204" pitchFamily="34" charset="0"/>
                <a:cs typeface="Arial" panose="020B0604020202020204" pitchFamily="34" charset="0"/>
              </a:rPr>
              <a:t> </a:t>
            </a:r>
            <a:r>
              <a:rPr lang="es-ES" b="1" dirty="0" smtClean="0">
                <a:latin typeface="Arial" panose="020B0604020202020204" pitchFamily="34" charset="0"/>
                <a:cs typeface="Arial" panose="020B0604020202020204" pitchFamily="34" charset="0"/>
              </a:rPr>
              <a:t>11 - DIOS SE </a:t>
            </a:r>
          </a:p>
          <a:p>
            <a:pPr algn="ctr"/>
            <a:r>
              <a:rPr lang="es-ES" b="1" dirty="0" smtClean="0">
                <a:latin typeface="Arial" panose="020B0604020202020204" pitchFamily="34" charset="0"/>
                <a:cs typeface="Arial" panose="020B0604020202020204" pitchFamily="34" charset="0"/>
              </a:rPr>
              <a:t>MANIFIESTA </a:t>
            </a:r>
          </a:p>
          <a:p>
            <a:pPr algn="ctr"/>
            <a:r>
              <a:rPr lang="es-ES" b="1" dirty="0" smtClean="0">
                <a:latin typeface="Arial" panose="020B0604020202020204" pitchFamily="34" charset="0"/>
                <a:cs typeface="Arial" panose="020B0604020202020204" pitchFamily="34" charset="0"/>
              </a:rPr>
              <a:t>HISTÓRICA-MENTE</a:t>
            </a:r>
            <a:endParaRPr lang="es-ES" b="1" dirty="0">
              <a:latin typeface="Arial" panose="020B0604020202020204" pitchFamily="34" charset="0"/>
              <a:cs typeface="Arial" panose="020B0604020202020204" pitchFamily="34" charset="0"/>
            </a:endParaRPr>
          </a:p>
        </p:txBody>
      </p:sp>
      <p:sp>
        <p:nvSpPr>
          <p:cNvPr id="10" name="9 Explosión 1"/>
          <p:cNvSpPr/>
          <p:nvPr/>
        </p:nvSpPr>
        <p:spPr>
          <a:xfrm>
            <a:off x="2105940" y="1009922"/>
            <a:ext cx="469759" cy="50405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575372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96648" y="677754"/>
            <a:ext cx="4618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1058520" y="4293096"/>
            <a:ext cx="7617936" cy="1877437"/>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a:spAutoFit/>
          </a:bodyPr>
          <a:lstStyle/>
          <a:p>
            <a:r>
              <a:rPr lang="es-ES" i="1" dirty="0" smtClean="0"/>
              <a:t>En </a:t>
            </a:r>
            <a:r>
              <a:rPr lang="es-ES" i="1" dirty="0"/>
              <a:t>la medida en que nos importa vitalmente </a:t>
            </a:r>
            <a:r>
              <a:rPr lang="es-ES" i="1" dirty="0" smtClean="0"/>
              <a:t>el </a:t>
            </a:r>
            <a:r>
              <a:rPr lang="es-ES" i="1" dirty="0"/>
              <a:t>presente y </a:t>
            </a:r>
            <a:r>
              <a:rPr lang="es-ES" i="1" dirty="0" smtClean="0"/>
              <a:t>el futuro de nuestros cristianismos,</a:t>
            </a:r>
          </a:p>
          <a:p>
            <a:r>
              <a:rPr lang="es-ES" i="1" dirty="0" smtClean="0"/>
              <a:t>    </a:t>
            </a:r>
            <a:r>
              <a:rPr lang="es-ES" dirty="0"/>
              <a:t>el estudio de sus orígenes debe servir para </a:t>
            </a:r>
            <a:r>
              <a:rPr lang="es-ES" sz="2000" b="1" dirty="0" smtClean="0">
                <a:solidFill>
                  <a:schemeClr val="accent6">
                    <a:lumMod val="75000"/>
                  </a:schemeClr>
                </a:solidFill>
              </a:rPr>
              <a:t>impulsar</a:t>
            </a:r>
            <a:r>
              <a:rPr lang="es-ES" sz="2000" dirty="0" smtClean="0"/>
              <a:t> </a:t>
            </a:r>
          </a:p>
          <a:p>
            <a:r>
              <a:rPr lang="es-ES" sz="2000" b="1" i="1" dirty="0" smtClean="0">
                <a:solidFill>
                  <a:srgbClr val="C00000"/>
                </a:solidFill>
              </a:rPr>
              <a:t>un </a:t>
            </a:r>
            <a:r>
              <a:rPr lang="es-ES" sz="2000" b="1" i="1" dirty="0">
                <a:solidFill>
                  <a:srgbClr val="C00000"/>
                </a:solidFill>
              </a:rPr>
              <a:t>cristianismo más fiel a</a:t>
            </a:r>
            <a:r>
              <a:rPr lang="es-ES" sz="2000" b="1" dirty="0">
                <a:solidFill>
                  <a:srgbClr val="C00000"/>
                </a:solidFill>
              </a:rPr>
              <a:t> </a:t>
            </a:r>
            <a:r>
              <a:rPr lang="es-ES" sz="2000" b="1" i="1" dirty="0">
                <a:solidFill>
                  <a:srgbClr val="C00000"/>
                </a:solidFill>
              </a:rPr>
              <a:t>aquella esperanza que irrumpió en Galilea con Jesús de Naz</a:t>
            </a:r>
            <a:r>
              <a:rPr lang="es-ES" sz="2000" b="1" dirty="0">
                <a:solidFill>
                  <a:srgbClr val="C00000"/>
                </a:solidFill>
              </a:rPr>
              <a:t>aret</a:t>
            </a:r>
            <a:r>
              <a:rPr lang="es-ES" sz="2000" dirty="0"/>
              <a:t>, sobre todo entre las gentes más pobres y desvalidas del pueblo judío</a:t>
            </a:r>
          </a:p>
        </p:txBody>
      </p:sp>
      <p:sp>
        <p:nvSpPr>
          <p:cNvPr id="6" name="5 Rectángulo"/>
          <p:cNvSpPr/>
          <p:nvPr/>
        </p:nvSpPr>
        <p:spPr>
          <a:xfrm>
            <a:off x="3563888" y="3923764"/>
            <a:ext cx="5184576" cy="369332"/>
          </a:xfrm>
          <a:prstGeom prst="rect">
            <a:avLst/>
          </a:prstGeom>
        </p:spPr>
        <p:txBody>
          <a:bodyPr wrap="square">
            <a:spAutoFit/>
          </a:bodyPr>
          <a:lstStyle/>
          <a:p>
            <a:r>
              <a:rPr lang="es-ES" dirty="0"/>
              <a:t>(Vida Nueva - O3.254. 15-21 de ENERO de 2002) </a:t>
            </a:r>
          </a:p>
        </p:txBody>
      </p:sp>
      <p:sp>
        <p:nvSpPr>
          <p:cNvPr id="7" name="6 CuadroTexto"/>
          <p:cNvSpPr txBox="1"/>
          <p:nvPr/>
        </p:nvSpPr>
        <p:spPr>
          <a:xfrm>
            <a:off x="827584" y="1299679"/>
            <a:ext cx="7848872" cy="2585323"/>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rtlCol="0">
            <a:spAutoFit/>
          </a:bodyPr>
          <a:lstStyle/>
          <a:p>
            <a:r>
              <a:rPr lang="es-ES" dirty="0" smtClean="0"/>
              <a:t>   El </a:t>
            </a:r>
            <a:r>
              <a:rPr lang="es-ES" dirty="0"/>
              <a:t>estudio crítico de los orígenes de la Iglesia </a:t>
            </a:r>
            <a:endParaRPr lang="es-ES" dirty="0" smtClean="0"/>
          </a:p>
          <a:p>
            <a:pPr marL="285750" indent="-285750">
              <a:buFont typeface="Arial" panose="020B0604020202020204" pitchFamily="34" charset="0"/>
              <a:buChar char="•"/>
            </a:pPr>
            <a:r>
              <a:rPr lang="es-ES" dirty="0" smtClean="0"/>
              <a:t>nos </a:t>
            </a:r>
            <a:r>
              <a:rPr lang="es-ES" dirty="0"/>
              <a:t>pone en diálogo con </a:t>
            </a:r>
            <a:r>
              <a:rPr lang="es-ES" b="1" dirty="0" smtClean="0">
                <a:solidFill>
                  <a:schemeClr val="accent6">
                    <a:lumMod val="75000"/>
                  </a:schemeClr>
                </a:solidFill>
              </a:rPr>
              <a:t>interlocutores </a:t>
            </a:r>
            <a:r>
              <a:rPr lang="es-ES" b="1" dirty="0">
                <a:solidFill>
                  <a:schemeClr val="accent6">
                    <a:lumMod val="75000"/>
                  </a:schemeClr>
                </a:solidFill>
              </a:rPr>
              <a:t>privilegiados </a:t>
            </a:r>
            <a:r>
              <a:rPr lang="es-ES" dirty="0"/>
              <a:t>y llenos de </a:t>
            </a:r>
            <a:r>
              <a:rPr lang="es-ES" dirty="0" err="1" smtClean="0"/>
              <a:t>expe</a:t>
            </a:r>
            <a:r>
              <a:rPr lang="es-ES" dirty="0" smtClean="0"/>
              <a:t>- </a:t>
            </a:r>
          </a:p>
          <a:p>
            <a:pPr marL="285750" indent="-285750">
              <a:buFont typeface="Arial" panose="020B0604020202020204" pitchFamily="34" charset="0"/>
              <a:buChar char="•"/>
            </a:pPr>
            <a:r>
              <a:rPr lang="es-ES" dirty="0" err="1" smtClean="0"/>
              <a:t>riencia</a:t>
            </a:r>
            <a:r>
              <a:rPr lang="es-ES" dirty="0" smtClean="0"/>
              <a:t> (las primeras comunidades cristianas), </a:t>
            </a:r>
          </a:p>
          <a:p>
            <a:pPr marL="285750" indent="-285750">
              <a:buFont typeface="Arial" panose="020B0604020202020204" pitchFamily="34" charset="0"/>
              <a:buChar char="•"/>
            </a:pPr>
            <a:r>
              <a:rPr lang="es-ES" dirty="0" smtClean="0"/>
              <a:t>nos </a:t>
            </a:r>
            <a:r>
              <a:rPr lang="es-ES" dirty="0"/>
              <a:t>permite valorar las </a:t>
            </a:r>
            <a:r>
              <a:rPr lang="es-ES" b="1" dirty="0">
                <a:solidFill>
                  <a:schemeClr val="accent6">
                    <a:lumMod val="75000"/>
                  </a:schemeClr>
                </a:solidFill>
              </a:rPr>
              <a:t>opciones </a:t>
            </a:r>
            <a:r>
              <a:rPr lang="es-ES" b="1" dirty="0" smtClean="0">
                <a:solidFill>
                  <a:schemeClr val="accent6">
                    <a:lumMod val="75000"/>
                  </a:schemeClr>
                </a:solidFill>
              </a:rPr>
              <a:t>decisivas </a:t>
            </a:r>
            <a:r>
              <a:rPr lang="es-ES" dirty="0"/>
              <a:t>de aquellos tiempos y sus consecuencias históricas, </a:t>
            </a:r>
            <a:r>
              <a:rPr lang="es-ES" dirty="0" smtClean="0"/>
              <a:t>(adaptación a la sociedad, relación con el judaísmo, sentido universalista, lugar de la mujer, códigos patriarca-les, progresiva institucionalización, pluralismo y exclusión…)</a:t>
            </a:r>
          </a:p>
          <a:p>
            <a:pPr marL="285750" indent="-285750">
              <a:buFont typeface="Arial" panose="020B0604020202020204" pitchFamily="34" charset="0"/>
              <a:buChar char="•"/>
            </a:pPr>
            <a:r>
              <a:rPr lang="es-ES" dirty="0" smtClean="0"/>
              <a:t>nos </a:t>
            </a:r>
            <a:r>
              <a:rPr lang="es-ES" dirty="0"/>
              <a:t>proporciona unos </a:t>
            </a:r>
            <a:r>
              <a:rPr lang="es-ES" b="1" dirty="0" smtClean="0">
                <a:solidFill>
                  <a:schemeClr val="accent6">
                    <a:lumMod val="75000"/>
                  </a:schemeClr>
                </a:solidFill>
              </a:rPr>
              <a:t>puntos </a:t>
            </a:r>
            <a:r>
              <a:rPr lang="es-ES" b="1" dirty="0">
                <a:solidFill>
                  <a:schemeClr val="accent6">
                    <a:lumMod val="75000"/>
                  </a:schemeClr>
                </a:solidFill>
              </a:rPr>
              <a:t>de referencia </a:t>
            </a:r>
            <a:r>
              <a:rPr lang="es-ES" dirty="0"/>
              <a:t>claves para discernir </a:t>
            </a:r>
            <a:r>
              <a:rPr lang="es-ES" dirty="0" err="1" smtClean="0"/>
              <a:t>nues</a:t>
            </a:r>
            <a:r>
              <a:rPr lang="es-ES" dirty="0" smtClean="0"/>
              <a:t>-</a:t>
            </a:r>
          </a:p>
          <a:p>
            <a:r>
              <a:rPr lang="es-ES" dirty="0"/>
              <a:t> </a:t>
            </a:r>
            <a:r>
              <a:rPr lang="es-ES" dirty="0" smtClean="0"/>
              <a:t>    </a:t>
            </a:r>
            <a:r>
              <a:rPr lang="es-ES" dirty="0" err="1" smtClean="0"/>
              <a:t>tro</a:t>
            </a:r>
            <a:r>
              <a:rPr lang="es-ES" dirty="0" smtClean="0"/>
              <a:t> </a:t>
            </a:r>
            <a:r>
              <a:rPr lang="es-ES" dirty="0"/>
              <a:t>camino en el presente. </a:t>
            </a:r>
            <a:endParaRPr lang="es-ES" dirty="0" smtClean="0"/>
          </a:p>
        </p:txBody>
      </p:sp>
      <p:sp>
        <p:nvSpPr>
          <p:cNvPr id="8" name="7 CuadroTexto"/>
          <p:cNvSpPr txBox="1"/>
          <p:nvPr/>
        </p:nvSpPr>
        <p:spPr>
          <a:xfrm>
            <a:off x="1031401" y="437763"/>
            <a:ext cx="6336704" cy="830997"/>
          </a:xfrm>
          <a:prstGeom prst="rect">
            <a:avLst/>
          </a:prstGeom>
          <a:solidFill>
            <a:schemeClr val="bg1"/>
          </a:solidFill>
          <a:ln w="38100">
            <a:solidFill>
              <a:srgbClr val="EA96EE"/>
            </a:solidFill>
          </a:ln>
        </p:spPr>
        <p:txBody>
          <a:bodyPr wrap="square" rtlCol="0">
            <a:spAutoFit/>
          </a:bodyPr>
          <a:lstStyle/>
          <a:p>
            <a:r>
              <a:rPr lang="es-ES" sz="2400" b="1" dirty="0" smtClean="0"/>
              <a:t>12- Sentido de la investigación socio-histórica</a:t>
            </a:r>
          </a:p>
          <a:p>
            <a:pPr algn="ctr"/>
            <a:r>
              <a:rPr lang="es-ES" sz="2400" b="1" dirty="0" smtClean="0"/>
              <a:t>de los orígenes</a:t>
            </a:r>
            <a:endParaRPr lang="es-ES" sz="2400" b="1" dirty="0"/>
          </a:p>
        </p:txBody>
      </p:sp>
      <p:sp>
        <p:nvSpPr>
          <p:cNvPr id="2" name="1 Flecha doblada hacia arriba"/>
          <p:cNvSpPr/>
          <p:nvPr/>
        </p:nvSpPr>
        <p:spPr>
          <a:xfrm rot="5400000">
            <a:off x="-1691463" y="2823082"/>
            <a:ext cx="4752528" cy="461872"/>
          </a:xfrm>
          <a:prstGeom prst="bentUpArrow">
            <a:avLst>
              <a:gd name="adj1" fmla="val 25000"/>
              <a:gd name="adj2" fmla="val 1824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oblada"/>
          <p:cNvSpPr/>
          <p:nvPr/>
        </p:nvSpPr>
        <p:spPr>
          <a:xfrm rot="5400000">
            <a:off x="7368105" y="692696"/>
            <a:ext cx="576064" cy="576064"/>
          </a:xfrm>
          <a:prstGeom prst="bentArrow">
            <a:avLst>
              <a:gd name="adj1" fmla="val 25000"/>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8 Flecha izquierda"/>
          <p:cNvSpPr/>
          <p:nvPr/>
        </p:nvSpPr>
        <p:spPr>
          <a:xfrm>
            <a:off x="8019074" y="1715372"/>
            <a:ext cx="444255"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izquierda"/>
          <p:cNvSpPr/>
          <p:nvPr/>
        </p:nvSpPr>
        <p:spPr>
          <a:xfrm>
            <a:off x="8000498" y="2204864"/>
            <a:ext cx="41404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izquierda"/>
          <p:cNvSpPr/>
          <p:nvPr/>
        </p:nvSpPr>
        <p:spPr>
          <a:xfrm>
            <a:off x="8034179" y="3388325"/>
            <a:ext cx="41404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izquierda"/>
          <p:cNvSpPr/>
          <p:nvPr/>
        </p:nvSpPr>
        <p:spPr>
          <a:xfrm rot="20056085">
            <a:off x="6840328" y="4758742"/>
            <a:ext cx="903277" cy="3725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61726" y="5919518"/>
            <a:ext cx="758952" cy="246888"/>
          </a:xfrm>
        </p:spPr>
        <p:txBody>
          <a:bodyPr/>
          <a:lstStyle/>
          <a:p>
            <a:fld id="{636E3AB4-97AD-4389-A1F4-096199C2DEE3}" type="slidenum">
              <a:rPr lang="es-ES" b="1" smtClean="0">
                <a:solidFill>
                  <a:schemeClr val="tx1"/>
                </a:solidFill>
              </a:rPr>
              <a:t>112</a:t>
            </a:fld>
            <a:endParaRPr lang="es-ES" b="1" dirty="0">
              <a:solidFill>
                <a:schemeClr val="tx1"/>
              </a:solidFill>
            </a:endParaRPr>
          </a:p>
        </p:txBody>
      </p:sp>
    </p:spTree>
    <p:extLst>
      <p:ext uri="{BB962C8B-B14F-4D97-AF65-F5344CB8AC3E}">
        <p14:creationId xmlns:p14="http://schemas.microsoft.com/office/powerpoint/2010/main" val="33998559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812360" y="6289504"/>
            <a:ext cx="758952" cy="246888"/>
          </a:xfrm>
        </p:spPr>
        <p:txBody>
          <a:bodyPr/>
          <a:lstStyle/>
          <a:p>
            <a:fld id="{636E3AB4-97AD-4389-A1F4-096199C2DEE3}" type="slidenum">
              <a:rPr lang="es-ES" b="1" smtClean="0">
                <a:solidFill>
                  <a:schemeClr val="tx1"/>
                </a:solidFill>
              </a:rPr>
              <a:t>113</a:t>
            </a:fld>
            <a:endParaRPr lang="es-ES" b="1" dirty="0">
              <a:solidFill>
                <a:schemeClr val="tx1"/>
              </a:solidFill>
            </a:endParaRPr>
          </a:p>
        </p:txBody>
      </p:sp>
      <p:sp>
        <p:nvSpPr>
          <p:cNvPr id="6" name="5 CuadroTexto"/>
          <p:cNvSpPr txBox="1"/>
          <p:nvPr/>
        </p:nvSpPr>
        <p:spPr>
          <a:xfrm>
            <a:off x="5220072" y="4797152"/>
            <a:ext cx="3168352" cy="1384995"/>
          </a:xfrm>
          <a:prstGeom prst="rect">
            <a:avLst/>
          </a:prstGeom>
          <a:noFill/>
        </p:spPr>
        <p:txBody>
          <a:bodyPr wrap="square" rtlCol="0">
            <a:spAutoFit/>
          </a:bodyPr>
          <a:lstStyle/>
          <a:p>
            <a:pPr algn="ctr"/>
            <a:r>
              <a:rPr lang="es-ES" sz="2800" b="1" dirty="0" smtClean="0">
                <a:solidFill>
                  <a:schemeClr val="accent6">
                    <a:lumMod val="75000"/>
                  </a:schemeClr>
                </a:solidFill>
                <a:latin typeface="Arial" panose="020B0604020202020204" pitchFamily="34" charset="0"/>
                <a:cs typeface="Arial" panose="020B0604020202020204" pitchFamily="34" charset="0"/>
              </a:rPr>
              <a:t>ALGUNAS CONCLUSIONES</a:t>
            </a:r>
            <a:r>
              <a:rPr lang="es-ES" sz="2800" dirty="0" smtClean="0">
                <a:solidFill>
                  <a:schemeClr val="bg1"/>
                </a:solidFill>
                <a:latin typeface="Arial" panose="020B0604020202020204" pitchFamily="34" charset="0"/>
                <a:cs typeface="Arial" panose="020B0604020202020204" pitchFamily="34" charset="0"/>
              </a:rPr>
              <a:t>…</a:t>
            </a:r>
            <a:endParaRPr lang="es-ES" sz="2800" dirty="0">
              <a:solidFill>
                <a:schemeClr val="bg1"/>
              </a:solidFill>
              <a:latin typeface="Arial" panose="020B0604020202020204" pitchFamily="34" charset="0"/>
              <a:cs typeface="Arial" panose="020B0604020202020204" pitchFamily="34" charset="0"/>
            </a:endParaRPr>
          </a:p>
        </p:txBody>
      </p:sp>
      <p:sp>
        <p:nvSpPr>
          <p:cNvPr id="7" name="6 Rectángulo"/>
          <p:cNvSpPr/>
          <p:nvPr/>
        </p:nvSpPr>
        <p:spPr>
          <a:xfrm>
            <a:off x="6336196" y="342900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5</a:t>
            </a:r>
          </a:p>
        </p:txBody>
      </p:sp>
      <p:pic>
        <p:nvPicPr>
          <p:cNvPr id="8" name="Picture 2" descr="https://c.wallhere.com/photos/f4/a8/nature_landscape-135791.jpg!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557608"/>
            <a:ext cx="3744416" cy="277561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220072" y="4317322"/>
            <a:ext cx="3168352" cy="11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5220072" y="6165304"/>
            <a:ext cx="3168352" cy="11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12783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9071" y="572223"/>
            <a:ext cx="7704856" cy="461665"/>
          </a:xfrm>
          <a:prstGeom prst="rect">
            <a:avLst/>
          </a:prstGeom>
          <a:solidFill>
            <a:schemeClr val="bg1"/>
          </a:solidFill>
        </p:spPr>
        <p:txBody>
          <a:bodyPr wrap="square" rtlCol="0">
            <a:spAutoFit/>
          </a:bodyPr>
          <a:lstStyle/>
          <a:p>
            <a:r>
              <a:rPr lang="es-ES" sz="2400" b="1" dirty="0" smtClean="0">
                <a:solidFill>
                  <a:schemeClr val="accent6">
                    <a:lumMod val="75000"/>
                  </a:schemeClr>
                </a:solidFill>
                <a:latin typeface="Arial" panose="020B0604020202020204" pitchFamily="34" charset="0"/>
                <a:cs typeface="Arial" panose="020B0604020202020204" pitchFamily="34" charset="0"/>
              </a:rPr>
              <a:t>ALGUNAS COSAS QUE VOY VIENDO MÁS CLARAS</a:t>
            </a:r>
            <a:endParaRPr lang="es-ES" sz="2400" b="1" dirty="0">
              <a:solidFill>
                <a:schemeClr val="accent6">
                  <a:lumMod val="75000"/>
                </a:schemeClr>
              </a:solidFill>
              <a:latin typeface="Arial" panose="020B0604020202020204" pitchFamily="34" charset="0"/>
              <a:cs typeface="Arial" panose="020B0604020202020204" pitchFamily="34" charset="0"/>
            </a:endParaRPr>
          </a:p>
        </p:txBody>
      </p:sp>
      <p:sp>
        <p:nvSpPr>
          <p:cNvPr id="6" name="5 CuadroTexto"/>
          <p:cNvSpPr txBox="1"/>
          <p:nvPr/>
        </p:nvSpPr>
        <p:spPr>
          <a:xfrm>
            <a:off x="971600" y="3649060"/>
            <a:ext cx="7632848"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Nuestros  </a:t>
            </a:r>
            <a:r>
              <a:rPr lang="es-ES" b="1" dirty="0" smtClean="0">
                <a:solidFill>
                  <a:schemeClr val="accent6">
                    <a:lumMod val="75000"/>
                  </a:schemeClr>
                </a:solidFill>
              </a:rPr>
              <a:t>CONOCIMIENTOS</a:t>
            </a:r>
            <a:r>
              <a:rPr lang="es-ES" dirty="0" smtClean="0"/>
              <a:t>  ACTUALES sobre los cristianismos primitivos son </a:t>
            </a:r>
            <a:r>
              <a:rPr lang="es-ES" b="1" dirty="0" smtClean="0">
                <a:solidFill>
                  <a:schemeClr val="accent6">
                    <a:lumMod val="75000"/>
                  </a:schemeClr>
                </a:solidFill>
              </a:rPr>
              <a:t>LIMITADOS</a:t>
            </a:r>
            <a:r>
              <a:rPr lang="es-ES" dirty="0" smtClean="0"/>
              <a:t>: por su complejidad y por escasez  de fuentes y datos</a:t>
            </a:r>
          </a:p>
          <a:p>
            <a:pPr marL="285750" indent="-285750">
              <a:buFont typeface="Arial" panose="020B0604020202020204" pitchFamily="34" charset="0"/>
              <a:buChar char="•"/>
            </a:pPr>
            <a:r>
              <a:rPr lang="es-ES" dirty="0" smtClean="0"/>
              <a:t>seamos, pues, prudentes al manifestar nuestras conclusiones</a:t>
            </a:r>
          </a:p>
          <a:p>
            <a:pPr marL="285750" indent="-285750">
              <a:buFont typeface="Arial" panose="020B0604020202020204" pitchFamily="34" charset="0"/>
              <a:buChar char="•"/>
            </a:pPr>
            <a:r>
              <a:rPr lang="es-ES" dirty="0" smtClean="0"/>
              <a:t>pero estos conocimientos pueden </a:t>
            </a:r>
          </a:p>
          <a:p>
            <a:pPr marL="742950" lvl="1" indent="-285750">
              <a:buFont typeface="Arial" panose="020B0604020202020204" pitchFamily="34" charset="0"/>
              <a:buChar char="•"/>
            </a:pPr>
            <a:r>
              <a:rPr lang="es-ES" dirty="0" smtClean="0"/>
              <a:t>ser ampliados y confirmados mediante una investigación que es posible y merece la pena</a:t>
            </a:r>
          </a:p>
          <a:p>
            <a:pPr marL="742950" lvl="1" indent="-285750">
              <a:buFont typeface="Arial" panose="020B0604020202020204" pitchFamily="34" charset="0"/>
              <a:buChar char="•"/>
            </a:pPr>
            <a:r>
              <a:rPr lang="es-ES" dirty="0" smtClean="0"/>
              <a:t>servirnos para comprender mejor el Nuevo Testamento, son su contexto</a:t>
            </a:r>
          </a:p>
          <a:p>
            <a:pPr marL="742950" lvl="1" indent="-285750">
              <a:buFont typeface="Arial" panose="020B0604020202020204" pitchFamily="34" charset="0"/>
              <a:buChar char="•"/>
            </a:pPr>
            <a:r>
              <a:rPr lang="es-ES" dirty="0" smtClean="0"/>
              <a:t>y  ser  útiles como inspiración a la hora de replantearnos el presente  de nuestros cristianismos actuales</a:t>
            </a:r>
            <a:endParaRPr lang="es-ES" dirty="0"/>
          </a:p>
        </p:txBody>
      </p:sp>
      <p:sp>
        <p:nvSpPr>
          <p:cNvPr id="2" name="1 CuadroTexto"/>
          <p:cNvSpPr txBox="1"/>
          <p:nvPr/>
        </p:nvSpPr>
        <p:spPr>
          <a:xfrm>
            <a:off x="971600" y="1052736"/>
            <a:ext cx="7632848"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a:t>
            </a:r>
            <a:r>
              <a:rPr lang="es-ES" b="1" dirty="0" smtClean="0">
                <a:solidFill>
                  <a:schemeClr val="accent6">
                    <a:lumMod val="75000"/>
                  </a:schemeClr>
                </a:solidFill>
              </a:rPr>
              <a:t>ESTUDIO SOCIO-HISTÓRICO </a:t>
            </a:r>
            <a:r>
              <a:rPr lang="es-ES" dirty="0" smtClean="0"/>
              <a:t>de los cristianismos de los orígenes  nos puede ayudar a replantearnos el presente</a:t>
            </a:r>
          </a:p>
          <a:p>
            <a:pPr marL="285750" indent="-285750">
              <a:buFont typeface="Arial" panose="020B0604020202020204" pitchFamily="34" charset="0"/>
              <a:buChar char="•"/>
            </a:pPr>
            <a:r>
              <a:rPr lang="es-ES" dirty="0" smtClean="0"/>
              <a:t>con tal de que no busquemos recetas para copiar</a:t>
            </a:r>
          </a:p>
          <a:p>
            <a:pPr marL="285750" indent="-285750">
              <a:buFont typeface="Arial" panose="020B0604020202020204" pitchFamily="34" charset="0"/>
              <a:buChar char="•"/>
            </a:pPr>
            <a:r>
              <a:rPr lang="es-ES" dirty="0" smtClean="0"/>
              <a:t>con tal de que tengamos un sentido histórico correcto. Lo cual implica, por lo menos, empatía histórica, superar la explicación histórica </a:t>
            </a:r>
            <a:r>
              <a:rPr lang="es-ES" dirty="0" err="1" smtClean="0"/>
              <a:t>monocausal</a:t>
            </a:r>
            <a:r>
              <a:rPr lang="es-ES" dirty="0" smtClean="0"/>
              <a:t> y admitir la diversidad de perspectivas históricas </a:t>
            </a:r>
          </a:p>
          <a:p>
            <a:pPr marL="285750" indent="-285750">
              <a:buFont typeface="Arial" panose="020B0604020202020204" pitchFamily="34" charset="0"/>
              <a:buChar char="•"/>
            </a:pPr>
            <a:r>
              <a:rPr lang="es-ES" dirty="0"/>
              <a:t>c</a:t>
            </a:r>
            <a:r>
              <a:rPr lang="es-ES" dirty="0" smtClean="0"/>
              <a:t>on tal de que la teología  no intente modificar los datos históricos</a:t>
            </a:r>
          </a:p>
          <a:p>
            <a:pPr marL="285750" indent="-285750">
              <a:buFont typeface="Arial" panose="020B0604020202020204" pitchFamily="34" charset="0"/>
              <a:buChar char="•"/>
            </a:pPr>
            <a:r>
              <a:rPr lang="es-ES" dirty="0" smtClean="0"/>
              <a:t>con tal de que la historia no le niegue su papel a la teología</a:t>
            </a:r>
          </a:p>
          <a:p>
            <a:pPr marL="285750" indent="-285750">
              <a:buFont typeface="Arial" panose="020B0604020202020204" pitchFamily="34" charset="0"/>
              <a:buChar char="•"/>
            </a:pPr>
            <a:r>
              <a:rPr lang="es-ES" dirty="0" smtClean="0"/>
              <a:t>y, además, con tal de que superemos la concepción mítica de los orígenes</a:t>
            </a:r>
            <a:endParaRPr lang="es-ES" dirty="0"/>
          </a:p>
        </p:txBody>
      </p:sp>
      <p:sp>
        <p:nvSpPr>
          <p:cNvPr id="3" name="2 Estrella de 7 puntas"/>
          <p:cNvSpPr/>
          <p:nvPr/>
        </p:nvSpPr>
        <p:spPr>
          <a:xfrm>
            <a:off x="608462" y="1126548"/>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strella de 7 puntas"/>
          <p:cNvSpPr/>
          <p:nvPr/>
        </p:nvSpPr>
        <p:spPr>
          <a:xfrm>
            <a:off x="592484" y="3618248"/>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661634" y="6165304"/>
            <a:ext cx="758952" cy="246888"/>
          </a:xfrm>
        </p:spPr>
        <p:txBody>
          <a:bodyPr/>
          <a:lstStyle/>
          <a:p>
            <a:fld id="{636E3AB4-97AD-4389-A1F4-096199C2DEE3}" type="slidenum">
              <a:rPr lang="es-ES" b="1" smtClean="0">
                <a:solidFill>
                  <a:schemeClr val="tx1"/>
                </a:solidFill>
              </a:rPr>
              <a:t>114</a:t>
            </a:fld>
            <a:endParaRPr lang="es-ES" b="1" dirty="0">
              <a:solidFill>
                <a:schemeClr val="tx1"/>
              </a:solidFill>
            </a:endParaRPr>
          </a:p>
        </p:txBody>
      </p:sp>
    </p:spTree>
    <p:extLst>
      <p:ext uri="{BB962C8B-B14F-4D97-AF65-F5344CB8AC3E}">
        <p14:creationId xmlns:p14="http://schemas.microsoft.com/office/powerpoint/2010/main" val="6201924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Flecha doblada hacia arriba"/>
          <p:cNvSpPr/>
          <p:nvPr/>
        </p:nvSpPr>
        <p:spPr>
          <a:xfrm rot="5400000">
            <a:off x="4402957" y="4408596"/>
            <a:ext cx="360041" cy="35283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2 Tabla"/>
          <p:cNvGraphicFramePr>
            <a:graphicFrameLocks noGrp="1"/>
          </p:cNvGraphicFramePr>
          <p:nvPr>
            <p:extLst>
              <p:ext uri="{D42A27DB-BD31-4B8C-83A1-F6EECF244321}">
                <p14:modId xmlns:p14="http://schemas.microsoft.com/office/powerpoint/2010/main" val="5673414"/>
              </p:ext>
            </p:extLst>
          </p:nvPr>
        </p:nvGraphicFramePr>
        <p:xfrm>
          <a:off x="725950" y="2564904"/>
          <a:ext cx="5627948" cy="3525520"/>
        </p:xfrm>
        <a:graphic>
          <a:graphicData uri="http://schemas.openxmlformats.org/drawingml/2006/table">
            <a:tbl>
              <a:tblPr firstRow="1" bandRow="1">
                <a:tableStyleId>{5C22544A-7EE6-4342-B048-85BDC9FD1C3A}</a:tableStyleId>
              </a:tblPr>
              <a:tblGrid>
                <a:gridCol w="2819636"/>
                <a:gridCol w="2808312"/>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    En las comunidades primitivas , con sus limitaciones, se vislumbra un  </a:t>
                      </a:r>
                      <a:r>
                        <a:rPr lang="es-ES" b="1" dirty="0" smtClean="0">
                          <a:solidFill>
                            <a:schemeClr val="bg1"/>
                          </a:solidFill>
                        </a:rPr>
                        <a:t>ESTILO</a:t>
                      </a:r>
                      <a:r>
                        <a:rPr lang="es-ES" dirty="0" smtClean="0">
                          <a:solidFill>
                            <a:schemeClr val="bg1"/>
                          </a:solidFill>
                        </a:rPr>
                        <a:t>  PARTICULAR (algunos detalles)</a:t>
                      </a:r>
                      <a:endParaRPr lang="es-ES" dirty="0">
                        <a:solidFill>
                          <a:schemeClr val="bg1"/>
                        </a:solidFill>
                      </a:endParaRPr>
                    </a:p>
                  </a:txBody>
                  <a:tcPr/>
                </a:tc>
                <a:tc hMerge="1">
                  <a:txBody>
                    <a:bodyPr/>
                    <a:lstStyle/>
                    <a:p>
                      <a:endParaRPr lang="es-ES" dirty="0"/>
                    </a:p>
                  </a:txBody>
                  <a:tcPr/>
                </a:tc>
              </a:tr>
              <a:tr h="370840">
                <a:tc>
                  <a:txBody>
                    <a:bodyPr/>
                    <a:lstStyle/>
                    <a:p>
                      <a:r>
                        <a:rPr lang="es-ES" sz="1600" dirty="0" smtClean="0"/>
                        <a:t>Universalista y plural</a:t>
                      </a:r>
                      <a:endParaRPr lang="es-ES" sz="1600" dirty="0"/>
                    </a:p>
                  </a:txBody>
                  <a:tcPr/>
                </a:tc>
                <a:tc>
                  <a:txBody>
                    <a:bodyPr/>
                    <a:lstStyle/>
                    <a:p>
                      <a:r>
                        <a:rPr lang="es-ES" sz="1600" dirty="0" smtClean="0"/>
                        <a:t>de inclusión y tolerancia</a:t>
                      </a:r>
                      <a:endParaRPr lang="es-ES" sz="1600" dirty="0"/>
                    </a:p>
                  </a:txBody>
                  <a:tcPr/>
                </a:tc>
              </a:tr>
              <a:tr h="370840">
                <a:tc>
                  <a:txBody>
                    <a:bodyPr/>
                    <a:lstStyle/>
                    <a:p>
                      <a:r>
                        <a:rPr lang="es-ES" sz="1600" dirty="0" smtClean="0"/>
                        <a:t>de comunidad y  creatividad</a:t>
                      </a:r>
                      <a:endParaRPr lang="es-E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de libertad de espíritu, </a:t>
                      </a:r>
                      <a:endParaRPr lang="es-ES" sz="1600" dirty="0"/>
                    </a:p>
                  </a:txBody>
                  <a:tcPr/>
                </a:tc>
              </a:tr>
              <a:tr h="370840">
                <a:tc>
                  <a:txBody>
                    <a:bodyPr/>
                    <a:lstStyle/>
                    <a:p>
                      <a:r>
                        <a:rPr lang="es-ES" sz="1600" dirty="0" smtClean="0"/>
                        <a:t>de entusiasmo por el descubrimiento de Jesús y su mensaje</a:t>
                      </a:r>
                      <a:endParaRPr lang="es-ES" sz="1600" dirty="0"/>
                    </a:p>
                  </a:txBody>
                  <a:tcPr/>
                </a:tc>
                <a:tc>
                  <a:txBody>
                    <a:bodyPr/>
                    <a:lstStyle/>
                    <a:p>
                      <a:r>
                        <a:rPr lang="es-ES" sz="1600" dirty="0" smtClean="0"/>
                        <a:t>de afrontar los conflictos y resolverlos entre todos acercándose y dialogando</a:t>
                      </a:r>
                      <a:endParaRPr lang="es-ES" sz="1600" dirty="0"/>
                    </a:p>
                  </a:txBody>
                  <a:tcPr/>
                </a:tc>
              </a:tr>
              <a:tr h="370840">
                <a:tc>
                  <a:txBody>
                    <a:bodyPr/>
                    <a:lstStyle/>
                    <a:p>
                      <a:r>
                        <a:rPr lang="es-ES" sz="1600" dirty="0" smtClean="0"/>
                        <a:t>experiencia de gozo y paz</a:t>
                      </a:r>
                      <a:endParaRPr lang="es-ES" sz="1600" dirty="0"/>
                    </a:p>
                  </a:txBody>
                  <a:tcPr/>
                </a:tc>
                <a:tc>
                  <a:txBody>
                    <a:bodyPr/>
                    <a:lstStyle/>
                    <a:p>
                      <a:r>
                        <a:rPr lang="es-ES" sz="1600" dirty="0" smtClean="0"/>
                        <a:t>en medio de dificultades</a:t>
                      </a:r>
                      <a:endParaRPr lang="es-ES" sz="1600" dirty="0"/>
                    </a:p>
                  </a:txBody>
                  <a:tcPr/>
                </a:tc>
              </a:tr>
              <a:tr h="370840">
                <a:tc>
                  <a:txBody>
                    <a:bodyPr/>
                    <a:lstStyle/>
                    <a:p>
                      <a:r>
                        <a:rPr lang="es-ES" sz="1600" dirty="0" smtClean="0"/>
                        <a:t>de darles un papel igualitario a las mujeres</a:t>
                      </a:r>
                      <a:endParaRPr lang="es-E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de acogida y atención a los más vulnerables…  </a:t>
                      </a:r>
                      <a:endParaRPr lang="es-ES" sz="1600" dirty="0"/>
                    </a:p>
                  </a:txBody>
                  <a:tcPr/>
                </a:tc>
              </a:tr>
              <a:tr h="370840">
                <a:tc>
                  <a:txBody>
                    <a:bodyPr/>
                    <a:lstStyle/>
                    <a:p>
                      <a:r>
                        <a:rPr lang="es-ES" sz="1600" dirty="0" smtClean="0"/>
                        <a:t>de alternativa a la sociedad</a:t>
                      </a:r>
                      <a:endParaRPr lang="es-E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de adaptación a la sociedad</a:t>
                      </a:r>
                      <a:endParaRPr lang="es-ES" sz="1600" dirty="0"/>
                    </a:p>
                  </a:txBody>
                  <a:tcPr/>
                </a:tc>
              </a:tr>
            </a:tbl>
          </a:graphicData>
        </a:graphic>
      </p:graphicFrame>
      <p:sp>
        <p:nvSpPr>
          <p:cNvPr id="4" name="3 Marcador de número de diapositiva"/>
          <p:cNvSpPr>
            <a:spLocks noGrp="1"/>
          </p:cNvSpPr>
          <p:nvPr>
            <p:ph type="sldNum" sz="quarter" idx="12"/>
          </p:nvPr>
        </p:nvSpPr>
        <p:spPr>
          <a:xfrm>
            <a:off x="7869204" y="6156022"/>
            <a:ext cx="758952" cy="246888"/>
          </a:xfrm>
        </p:spPr>
        <p:txBody>
          <a:bodyPr/>
          <a:lstStyle/>
          <a:p>
            <a:fld id="{636E3AB4-97AD-4389-A1F4-096199C2DEE3}" type="slidenum">
              <a:rPr lang="es-ES" b="1" smtClean="0">
                <a:solidFill>
                  <a:schemeClr val="tx1"/>
                </a:solidFill>
              </a:rPr>
              <a:t>115</a:t>
            </a:fld>
            <a:endParaRPr lang="es-ES" b="1" dirty="0">
              <a:solidFill>
                <a:schemeClr val="tx1"/>
              </a:solidFill>
            </a:endParaRPr>
          </a:p>
        </p:txBody>
      </p:sp>
      <p:sp>
        <p:nvSpPr>
          <p:cNvPr id="7" name="6 CuadroTexto"/>
          <p:cNvSpPr txBox="1"/>
          <p:nvPr/>
        </p:nvSpPr>
        <p:spPr>
          <a:xfrm>
            <a:off x="664367" y="517949"/>
            <a:ext cx="7940082"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Parece básico, para entender y vivir el cristianismo, captar que Dios se manifiesta y se hace presente de </a:t>
            </a:r>
            <a:r>
              <a:rPr lang="es-ES" b="1" dirty="0" smtClean="0">
                <a:solidFill>
                  <a:schemeClr val="accent6">
                    <a:lumMod val="75000"/>
                  </a:schemeClr>
                </a:solidFill>
              </a:rPr>
              <a:t>FORMA  HISTÓRICA</a:t>
            </a:r>
            <a:r>
              <a:rPr lang="es-ES" dirty="0" smtClean="0"/>
              <a:t>. En este caso, a través de la experiencia de fe vivida por las primeras comunidades. </a:t>
            </a:r>
          </a:p>
          <a:p>
            <a:r>
              <a:rPr lang="es-ES" dirty="0" smtClean="0"/>
              <a:t>Aceptar esto es una  forma de tomarse en serio la </a:t>
            </a:r>
            <a:r>
              <a:rPr lang="es-ES" b="1" dirty="0" smtClean="0">
                <a:solidFill>
                  <a:schemeClr val="accent6">
                    <a:lumMod val="75000"/>
                  </a:schemeClr>
                </a:solidFill>
              </a:rPr>
              <a:t>ENCARNACIÓN</a:t>
            </a:r>
            <a:r>
              <a:rPr lang="es-ES" dirty="0" smtClean="0"/>
              <a:t> de Dios. Este punto de vista sería clave para comprender el comienzo del cristianismo, la </a:t>
            </a:r>
            <a:r>
              <a:rPr lang="es-ES" dirty="0" err="1" smtClean="0"/>
              <a:t>lec</a:t>
            </a:r>
            <a:r>
              <a:rPr lang="es-ES" dirty="0" smtClean="0"/>
              <a:t>-tura de la Biblia, nuestra realidad presente, nuestros esfuerzos limitados  etc.</a:t>
            </a:r>
            <a:endParaRPr lang="es-ES" dirty="0"/>
          </a:p>
        </p:txBody>
      </p:sp>
      <p:sp>
        <p:nvSpPr>
          <p:cNvPr id="11" name="10 CuadroTexto"/>
          <p:cNvSpPr txBox="1"/>
          <p:nvPr/>
        </p:nvSpPr>
        <p:spPr>
          <a:xfrm>
            <a:off x="6444209" y="2479473"/>
            <a:ext cx="2160240"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r>
              <a:rPr lang="es-ES" dirty="0" smtClean="0"/>
              <a:t>      Ha habido una serie de procesos que han hecho que buena </a:t>
            </a:r>
            <a:r>
              <a:rPr lang="es-ES" dirty="0"/>
              <a:t>parte de este espíritu </a:t>
            </a:r>
            <a:r>
              <a:rPr lang="es-ES" dirty="0" smtClean="0"/>
              <a:t>se haya </a:t>
            </a:r>
            <a:r>
              <a:rPr lang="es-ES" b="1" dirty="0" smtClean="0">
                <a:solidFill>
                  <a:schemeClr val="accent6">
                    <a:lumMod val="75000"/>
                  </a:schemeClr>
                </a:solidFill>
              </a:rPr>
              <a:t>ADORMECIDO</a:t>
            </a:r>
            <a:r>
              <a:rPr lang="es-ES" dirty="0" smtClean="0"/>
              <a:t>  a lo </a:t>
            </a:r>
            <a:r>
              <a:rPr lang="es-ES" dirty="0"/>
              <a:t>largo de los siglos, </a:t>
            </a:r>
            <a:endParaRPr lang="es-ES" dirty="0" smtClean="0"/>
          </a:p>
          <a:p>
            <a:r>
              <a:rPr lang="es-ES" dirty="0" smtClean="0"/>
              <a:t>pero puede</a:t>
            </a:r>
          </a:p>
          <a:p>
            <a:r>
              <a:rPr lang="es-ES" b="1" dirty="0" smtClean="0">
                <a:solidFill>
                  <a:schemeClr val="accent6">
                    <a:lumMod val="75000"/>
                  </a:schemeClr>
                </a:solidFill>
              </a:rPr>
              <a:t>DESPERTARSE </a:t>
            </a:r>
            <a:r>
              <a:rPr lang="es-ES" b="1" dirty="0">
                <a:solidFill>
                  <a:schemeClr val="accent6">
                    <a:lumMod val="75000"/>
                  </a:schemeClr>
                </a:solidFill>
              </a:rPr>
              <a:t>HOY  </a:t>
            </a:r>
            <a:endParaRPr lang="es-ES" b="1" dirty="0" smtClean="0">
              <a:solidFill>
                <a:schemeClr val="accent6">
                  <a:lumMod val="75000"/>
                </a:schemeClr>
              </a:solidFill>
            </a:endParaRPr>
          </a:p>
          <a:p>
            <a:r>
              <a:rPr lang="es-ES" dirty="0" smtClean="0"/>
              <a:t>y </a:t>
            </a:r>
            <a:r>
              <a:rPr lang="es-ES" dirty="0"/>
              <a:t>orientarnos en la necesaria </a:t>
            </a:r>
            <a:r>
              <a:rPr lang="es-ES" dirty="0" err="1" smtClean="0"/>
              <a:t>renova-ción</a:t>
            </a:r>
            <a:r>
              <a:rPr lang="es-ES" dirty="0" smtClean="0"/>
              <a:t> </a:t>
            </a:r>
            <a:r>
              <a:rPr lang="es-ES" dirty="0"/>
              <a:t>actual de </a:t>
            </a:r>
            <a:r>
              <a:rPr lang="es-ES" dirty="0" err="1" smtClean="0"/>
              <a:t>nues-tros</a:t>
            </a:r>
            <a:r>
              <a:rPr lang="es-ES" dirty="0" smtClean="0"/>
              <a:t> cristianismos</a:t>
            </a:r>
            <a:endParaRPr lang="es-ES" dirty="0"/>
          </a:p>
        </p:txBody>
      </p:sp>
      <p:sp>
        <p:nvSpPr>
          <p:cNvPr id="12" name="11 Estrella de 7 puntas"/>
          <p:cNvSpPr/>
          <p:nvPr/>
        </p:nvSpPr>
        <p:spPr>
          <a:xfrm>
            <a:off x="845935" y="457325"/>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strella de 7 puntas"/>
          <p:cNvSpPr/>
          <p:nvPr/>
        </p:nvSpPr>
        <p:spPr>
          <a:xfrm>
            <a:off x="639582" y="2479473"/>
            <a:ext cx="363138" cy="427384"/>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491452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15617" y="548680"/>
            <a:ext cx="7128792"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Necesitamos  </a:t>
            </a:r>
            <a:r>
              <a:rPr lang="es-ES" b="1" dirty="0" smtClean="0">
                <a:solidFill>
                  <a:schemeClr val="accent6">
                    <a:lumMod val="75000"/>
                  </a:schemeClr>
                </a:solidFill>
              </a:rPr>
              <a:t>SABER DISTINGUIR  </a:t>
            </a:r>
            <a:r>
              <a:rPr lang="es-ES" dirty="0" smtClean="0"/>
              <a:t>entre lo esencial y lo mudable en los cristianismos primitivos y en nuestra vivencia actual de la fe. </a:t>
            </a:r>
          </a:p>
          <a:p>
            <a:r>
              <a:rPr lang="es-ES" dirty="0"/>
              <a:t> </a:t>
            </a:r>
            <a:r>
              <a:rPr lang="es-ES" dirty="0" smtClean="0"/>
              <a:t>     Esto, que ciertamente no es sencillo de conseguir, facilitará nuestra renovación. Hay que saber renunciar a todas las adherencias </a:t>
            </a:r>
            <a:r>
              <a:rPr lang="es-ES" dirty="0" err="1" smtClean="0"/>
              <a:t>antievan-gélicas</a:t>
            </a:r>
            <a:r>
              <a:rPr lang="es-ES" dirty="0" smtClean="0"/>
              <a:t> que ha tenido el cristianismo y también reconocer los aciertos de las </a:t>
            </a:r>
            <a:r>
              <a:rPr lang="es-ES" dirty="0"/>
              <a:t>comunidades </a:t>
            </a:r>
            <a:r>
              <a:rPr lang="es-ES" dirty="0" smtClean="0"/>
              <a:t>cristianas a </a:t>
            </a:r>
            <a:r>
              <a:rPr lang="es-ES" dirty="0"/>
              <a:t>lo largo de la </a:t>
            </a:r>
            <a:r>
              <a:rPr lang="es-ES" dirty="0" smtClean="0"/>
              <a:t>historia.</a:t>
            </a:r>
            <a:endParaRPr lang="es-ES" dirty="0"/>
          </a:p>
        </p:txBody>
      </p:sp>
      <p:sp>
        <p:nvSpPr>
          <p:cNvPr id="6" name="5 Estrella de 7 puntas"/>
          <p:cNvSpPr/>
          <p:nvPr/>
        </p:nvSpPr>
        <p:spPr>
          <a:xfrm>
            <a:off x="1115617" y="422619"/>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149211" y="2636912"/>
            <a:ext cx="7122146"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La </a:t>
            </a:r>
            <a:r>
              <a:rPr lang="es-ES" b="1" dirty="0" smtClean="0">
                <a:solidFill>
                  <a:schemeClr val="accent6">
                    <a:lumMod val="75000"/>
                  </a:schemeClr>
                </a:solidFill>
              </a:rPr>
              <a:t>INSTITUCIONALIZACIÓN</a:t>
            </a:r>
            <a:r>
              <a:rPr lang="es-ES" dirty="0" smtClean="0"/>
              <a:t>  progresiva es una inercia y un peligro de cualquier organización humana, también del movimiento que nació con Jesús.             </a:t>
            </a:r>
          </a:p>
          <a:p>
            <a:r>
              <a:rPr lang="es-ES" dirty="0"/>
              <a:t> </a:t>
            </a:r>
            <a:r>
              <a:rPr lang="es-ES" dirty="0" smtClean="0"/>
              <a:t>  En el cristianismo se comenzó pronto con ese proceso de </a:t>
            </a:r>
            <a:r>
              <a:rPr lang="es-ES" dirty="0" err="1" smtClean="0"/>
              <a:t>institucio-nalización</a:t>
            </a:r>
            <a:r>
              <a:rPr lang="es-ES" dirty="0" smtClean="0"/>
              <a:t>. Esta institucionalización podría apagar el espíritu primitivo y de hecho, en buena parte,  lo ha apagado. </a:t>
            </a:r>
          </a:p>
          <a:p>
            <a:r>
              <a:rPr lang="es-ES" dirty="0" smtClean="0"/>
              <a:t>  También hemos de reconocer que, de cuando en cuando, surgen movimientos de renovación dentro del cristianismo. Basta darle un repaso a la historia de la Iglesia.</a:t>
            </a:r>
          </a:p>
          <a:p>
            <a:r>
              <a:rPr lang="es-ES" dirty="0"/>
              <a:t> </a:t>
            </a:r>
            <a:r>
              <a:rPr lang="es-ES" dirty="0" smtClean="0"/>
              <a:t>  Esta dialéctica entre organizar y renovar volviendo a los orígenes parece que es una característica de la condición humana. Es una forma de compaginar la acción humana, con sus dinámicas propias, y la acción del Espíritu que Jesús nos dejó.</a:t>
            </a:r>
            <a:endParaRPr lang="es-ES" dirty="0"/>
          </a:p>
        </p:txBody>
      </p:sp>
      <p:sp>
        <p:nvSpPr>
          <p:cNvPr id="8" name="7 Estrella de 7 puntas"/>
          <p:cNvSpPr/>
          <p:nvPr/>
        </p:nvSpPr>
        <p:spPr>
          <a:xfrm>
            <a:off x="1149211" y="2501022"/>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380312" y="5949280"/>
            <a:ext cx="758952" cy="246888"/>
          </a:xfrm>
        </p:spPr>
        <p:txBody>
          <a:bodyPr/>
          <a:lstStyle/>
          <a:p>
            <a:fld id="{636E3AB4-97AD-4389-A1F4-096199C2DEE3}" type="slidenum">
              <a:rPr lang="es-ES" b="1" smtClean="0">
                <a:solidFill>
                  <a:schemeClr val="tx1"/>
                </a:solidFill>
              </a:rPr>
              <a:t>116</a:t>
            </a:fld>
            <a:endParaRPr lang="es-ES" b="1" dirty="0">
              <a:solidFill>
                <a:schemeClr val="tx1"/>
              </a:solidFill>
            </a:endParaRPr>
          </a:p>
        </p:txBody>
      </p:sp>
    </p:spTree>
    <p:extLst>
      <p:ext uri="{BB962C8B-B14F-4D97-AF65-F5344CB8AC3E}">
        <p14:creationId xmlns:p14="http://schemas.microsoft.com/office/powerpoint/2010/main" val="41090982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648908" y="6097035"/>
            <a:ext cx="758952" cy="246888"/>
          </a:xfrm>
        </p:spPr>
        <p:txBody>
          <a:bodyPr/>
          <a:lstStyle/>
          <a:p>
            <a:fld id="{636E3AB4-97AD-4389-A1F4-096199C2DEE3}" type="slidenum">
              <a:rPr lang="es-ES" b="1" smtClean="0">
                <a:solidFill>
                  <a:schemeClr val="tx1"/>
                </a:solidFill>
              </a:rPr>
              <a:t>117</a:t>
            </a:fld>
            <a:endParaRPr lang="es-ES" b="1" dirty="0">
              <a:solidFill>
                <a:schemeClr val="tx1"/>
              </a:solidFill>
            </a:endParaRPr>
          </a:p>
        </p:txBody>
      </p:sp>
      <p:sp>
        <p:nvSpPr>
          <p:cNvPr id="8" name="7 CuadroTexto"/>
          <p:cNvSpPr txBox="1"/>
          <p:nvPr/>
        </p:nvSpPr>
        <p:spPr>
          <a:xfrm>
            <a:off x="912385" y="3635156"/>
            <a:ext cx="7115999"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La </a:t>
            </a:r>
            <a:r>
              <a:rPr lang="es-ES" b="1" dirty="0" smtClean="0">
                <a:solidFill>
                  <a:schemeClr val="accent6">
                    <a:lumMod val="75000"/>
                  </a:schemeClr>
                </a:solidFill>
              </a:rPr>
              <a:t>ADAPTACIÓN</a:t>
            </a:r>
            <a:r>
              <a:rPr lang="es-ES" dirty="0" smtClean="0"/>
              <a:t>  </a:t>
            </a:r>
            <a:r>
              <a:rPr lang="es-ES" b="1" dirty="0" smtClean="0">
                <a:solidFill>
                  <a:schemeClr val="accent6">
                    <a:lumMod val="75000"/>
                  </a:schemeClr>
                </a:solidFill>
                <a:latin typeface="Arial" panose="020B0604020202020204" pitchFamily="34" charset="0"/>
                <a:cs typeface="Arial" panose="020B0604020202020204" pitchFamily="34" charset="0"/>
              </a:rPr>
              <a:t>A LA SOCIEDAD </a:t>
            </a:r>
            <a:r>
              <a:rPr lang="es-ES" dirty="0" smtClean="0"/>
              <a:t>es una necesidad de cualquier movimiento social, también de los movimientos religiosos, pero puede apagar  el espíritu radical primitivo y hacer que lo que empieza como   </a:t>
            </a:r>
          </a:p>
          <a:p>
            <a:r>
              <a:rPr lang="es-ES" dirty="0" smtClean="0"/>
              <a:t>una  </a:t>
            </a:r>
            <a:r>
              <a:rPr lang="es-ES" b="1" dirty="0" smtClean="0">
                <a:solidFill>
                  <a:schemeClr val="accent6">
                    <a:lumMod val="75000"/>
                  </a:schemeClr>
                </a:solidFill>
                <a:latin typeface="Arial" panose="020B0604020202020204" pitchFamily="34" charset="0"/>
                <a:cs typeface="Arial" panose="020B0604020202020204" pitchFamily="34" charset="0"/>
              </a:rPr>
              <a:t>ALTERNATIVA</a:t>
            </a:r>
            <a:r>
              <a:rPr lang="es-ES" b="1" dirty="0" smtClean="0">
                <a:solidFill>
                  <a:schemeClr val="accent6">
                    <a:lumMod val="75000"/>
                  </a:schemeClr>
                </a:solidFill>
              </a:rPr>
              <a:t> </a:t>
            </a:r>
            <a:r>
              <a:rPr lang="es-ES" dirty="0" smtClean="0"/>
              <a:t> a la sociedad vigente se convierta en una </a:t>
            </a:r>
            <a:r>
              <a:rPr lang="es-ES" dirty="0" err="1" smtClean="0"/>
              <a:t>justifi-cación</a:t>
            </a:r>
            <a:r>
              <a:rPr lang="es-ES" dirty="0" smtClean="0"/>
              <a:t> de los modelos sociales. En este proceso también se vio </a:t>
            </a:r>
            <a:r>
              <a:rPr lang="es-ES" dirty="0" err="1" smtClean="0"/>
              <a:t>inmer</a:t>
            </a:r>
            <a:r>
              <a:rPr lang="es-ES" dirty="0" smtClean="0"/>
              <a:t>-</a:t>
            </a:r>
          </a:p>
          <a:p>
            <a:r>
              <a:rPr lang="es-ES" dirty="0" smtClean="0"/>
              <a:t>so el cristianismo primitivo. </a:t>
            </a:r>
          </a:p>
          <a:p>
            <a:r>
              <a:rPr lang="es-ES" dirty="0"/>
              <a:t> </a:t>
            </a:r>
            <a:r>
              <a:rPr lang="es-ES" dirty="0" smtClean="0"/>
              <a:t>    Entre adaptarse a la sociedad (para ser significativo y aceptado) y presentarse como alternativa  social (para ser fiel al espíritu primitivo </a:t>
            </a:r>
          </a:p>
          <a:p>
            <a:r>
              <a:rPr lang="es-ES" dirty="0" smtClean="0"/>
              <a:t>de Jesús) hay una relación dialéctica, a tener en cuenta también hoy. </a:t>
            </a:r>
            <a:endParaRPr lang="es-ES" dirty="0"/>
          </a:p>
        </p:txBody>
      </p:sp>
      <p:sp>
        <p:nvSpPr>
          <p:cNvPr id="11" name="10 CuadroTexto"/>
          <p:cNvSpPr txBox="1"/>
          <p:nvPr/>
        </p:nvSpPr>
        <p:spPr>
          <a:xfrm>
            <a:off x="882177" y="620688"/>
            <a:ext cx="7506247"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 la luz del cristianismo primitivo nos vendría bien </a:t>
            </a:r>
          </a:p>
          <a:p>
            <a:pPr marL="285750" indent="-285750">
              <a:buFont typeface="Arial" panose="020B0604020202020204" pitchFamily="34" charset="0"/>
              <a:buChar char="•"/>
            </a:pPr>
            <a:r>
              <a:rPr lang="es-ES" dirty="0" smtClean="0"/>
              <a:t>caer en la cuenta de que las ESTRUCTURAS mentales y organizativas eclesiásticas son relativas, caducas y modificables, ya que son históricas y condicionadas por las distintas épocas</a:t>
            </a:r>
          </a:p>
          <a:p>
            <a:pPr marL="285750" indent="-285750">
              <a:buFont typeface="Arial" panose="020B0604020202020204" pitchFamily="34" charset="0"/>
              <a:buChar char="•"/>
            </a:pPr>
            <a:r>
              <a:rPr lang="es-ES" dirty="0" smtClean="0"/>
              <a:t>y, por otra parte, reconocer  que la vida cristiana es ESENCIALMENTE COMUNITARIA  y requiere UN MÍNIMO DE ORGANIZACIÓN</a:t>
            </a:r>
          </a:p>
          <a:p>
            <a:pPr marL="742950" lvl="1" indent="-285750">
              <a:buFont typeface="Arial" panose="020B0604020202020204" pitchFamily="34" charset="0"/>
              <a:buChar char="•"/>
            </a:pPr>
            <a:r>
              <a:rPr lang="es-ES" dirty="0" smtClean="0"/>
              <a:t> inspirado en lo mejor de la sociedad coetánea </a:t>
            </a:r>
          </a:p>
          <a:p>
            <a:pPr marL="742950" lvl="1" indent="-285750">
              <a:buFont typeface="Arial" panose="020B0604020202020204" pitchFamily="34" charset="0"/>
              <a:buChar char="•"/>
            </a:pPr>
            <a:r>
              <a:rPr lang="es-ES" dirty="0" smtClean="0"/>
              <a:t>y teniendo en cuenta que debe estar acorde y en función de la utopía.</a:t>
            </a:r>
            <a:endParaRPr lang="es-ES" dirty="0"/>
          </a:p>
        </p:txBody>
      </p:sp>
      <p:sp>
        <p:nvSpPr>
          <p:cNvPr id="12" name="11 Estrella de 7 puntas"/>
          <p:cNvSpPr/>
          <p:nvPr/>
        </p:nvSpPr>
        <p:spPr>
          <a:xfrm>
            <a:off x="781044" y="3501008"/>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strella de 7 puntas"/>
          <p:cNvSpPr/>
          <p:nvPr/>
        </p:nvSpPr>
        <p:spPr>
          <a:xfrm>
            <a:off x="655014" y="569544"/>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50241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42243" y="452469"/>
            <a:ext cx="7490197"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s-ES" dirty="0" smtClean="0"/>
              <a:t> </a:t>
            </a:r>
            <a:r>
              <a:rPr lang="es-ES" dirty="0"/>
              <a:t>El análisis histórico nos hace ver que </a:t>
            </a:r>
            <a:r>
              <a:rPr lang="es-ES" dirty="0" smtClean="0"/>
              <a:t>había </a:t>
            </a:r>
            <a:r>
              <a:rPr lang="es-ES" dirty="0"/>
              <a:t>4 elementos  </a:t>
            </a:r>
            <a:r>
              <a:rPr lang="es-ES" dirty="0" smtClean="0"/>
              <a:t>que  se </a:t>
            </a:r>
            <a:r>
              <a:rPr lang="es-ES" dirty="0"/>
              <a:t>vivían según  un orden de prioridades: </a:t>
            </a:r>
            <a:r>
              <a:rPr lang="es-ES" b="1" i="1" dirty="0" smtClean="0"/>
              <a:t>EXPERIENCIA &gt;&gt; RITO-SIGNO &gt;&gt; </a:t>
            </a:r>
          </a:p>
          <a:p>
            <a:r>
              <a:rPr lang="es-ES" b="1" i="1" dirty="0" smtClean="0"/>
              <a:t>FORMA </a:t>
            </a:r>
            <a:r>
              <a:rPr lang="es-ES" b="1" i="1" dirty="0"/>
              <a:t>DE </a:t>
            </a:r>
            <a:r>
              <a:rPr lang="es-ES" b="1" i="1" dirty="0" smtClean="0"/>
              <a:t>VIDA &gt;&gt; DOCTRINA</a:t>
            </a:r>
            <a:r>
              <a:rPr lang="es-ES" dirty="0"/>
              <a:t>: </a:t>
            </a:r>
          </a:p>
          <a:p>
            <a:r>
              <a:rPr lang="es-ES" b="1" dirty="0">
                <a:solidFill>
                  <a:schemeClr val="accent6">
                    <a:lumMod val="75000"/>
                  </a:schemeClr>
                </a:solidFill>
              </a:rPr>
              <a:t>HACERSE CRISTIANO </a:t>
            </a:r>
            <a:r>
              <a:rPr lang="es-ES" dirty="0"/>
              <a:t>no consistía primariamente en aceptar un conjunto doctrinal, sino que consistía en cuatro dimensiones plurales (según comunidades), que evolucionaban:</a:t>
            </a:r>
          </a:p>
          <a:p>
            <a:r>
              <a:rPr lang="es-ES" dirty="0"/>
              <a:t>1º participar en una </a:t>
            </a:r>
            <a:r>
              <a:rPr lang="es-ES" b="1" i="1" dirty="0"/>
              <a:t>experiencia comunitaria</a:t>
            </a:r>
            <a:r>
              <a:rPr lang="es-ES" dirty="0"/>
              <a:t>, </a:t>
            </a:r>
          </a:p>
          <a:p>
            <a:r>
              <a:rPr lang="es-ES" dirty="0"/>
              <a:t>2º que se actualizaba en el rito de una </a:t>
            </a:r>
            <a:r>
              <a:rPr lang="es-ES" b="1" i="1" dirty="0"/>
              <a:t>mesa </a:t>
            </a:r>
            <a:r>
              <a:rPr lang="es-ES" b="1" i="1" dirty="0" smtClean="0"/>
              <a:t>fraternalmente </a:t>
            </a:r>
            <a:r>
              <a:rPr lang="es-ES" b="1" i="1" dirty="0"/>
              <a:t>compartida,</a:t>
            </a:r>
            <a:r>
              <a:rPr lang="es-ES" dirty="0"/>
              <a:t> </a:t>
            </a:r>
          </a:p>
          <a:p>
            <a:r>
              <a:rPr lang="es-ES" dirty="0"/>
              <a:t>3º que se expresaba en </a:t>
            </a:r>
            <a:r>
              <a:rPr lang="es-ES" b="1" i="1" dirty="0"/>
              <a:t>una transformación personal y social</a:t>
            </a:r>
            <a:r>
              <a:rPr lang="es-ES" dirty="0"/>
              <a:t>, es decir, en una nueva forma y estilo de </a:t>
            </a:r>
            <a:r>
              <a:rPr lang="es-ES" dirty="0" smtClean="0"/>
              <a:t>vida, una conversión </a:t>
            </a:r>
            <a:endParaRPr lang="es-ES" dirty="0"/>
          </a:p>
          <a:p>
            <a:r>
              <a:rPr lang="es-ES" dirty="0"/>
              <a:t>y 4º que cristalizaba en acuerdos, en torno a </a:t>
            </a:r>
            <a:r>
              <a:rPr lang="es-ES" b="1" i="1" dirty="0"/>
              <a:t>una doctrina</a:t>
            </a:r>
            <a:r>
              <a:rPr lang="es-ES" dirty="0"/>
              <a:t>, que </a:t>
            </a:r>
            <a:r>
              <a:rPr lang="es-ES" dirty="0" err="1" smtClean="0"/>
              <a:t>profundi-zaban</a:t>
            </a:r>
            <a:r>
              <a:rPr lang="es-ES" dirty="0" smtClean="0"/>
              <a:t> </a:t>
            </a:r>
            <a:r>
              <a:rPr lang="es-ES" dirty="0"/>
              <a:t>la </a:t>
            </a:r>
            <a:r>
              <a:rPr lang="es-ES" dirty="0" smtClean="0"/>
              <a:t>experiencia </a:t>
            </a:r>
            <a:r>
              <a:rPr lang="es-ES" dirty="0"/>
              <a:t>inicial de los seguidores de Jesús</a:t>
            </a:r>
          </a:p>
        </p:txBody>
      </p:sp>
      <p:sp>
        <p:nvSpPr>
          <p:cNvPr id="6" name="5 CuadroTexto"/>
          <p:cNvSpPr txBox="1"/>
          <p:nvPr/>
        </p:nvSpPr>
        <p:spPr>
          <a:xfrm>
            <a:off x="2123728" y="3868789"/>
            <a:ext cx="6624736" cy="1200329"/>
          </a:xfrm>
          <a:prstGeom prst="rect">
            <a:avLst/>
          </a:prstGeom>
          <a:noFill/>
        </p:spPr>
        <p:txBody>
          <a:bodyPr wrap="square" rtlCol="0">
            <a:spAutoFit/>
          </a:bodyPr>
          <a:lstStyle/>
          <a:p>
            <a:r>
              <a:rPr lang="es-ES" dirty="0" smtClean="0"/>
              <a:t>Tomarnos esto en serio puede tener muchas consecuencias para los cristianismos actuales y, de modo especial, respecto a la vivencia comunitaria. En el seguimiento de Jesús es esencial la VIVENCIA COMUNITARIA.</a:t>
            </a:r>
            <a:endParaRPr lang="es-ES" dirty="0"/>
          </a:p>
        </p:txBody>
      </p:sp>
      <p:sp>
        <p:nvSpPr>
          <p:cNvPr id="7" name="6 Estrella de 7 puntas"/>
          <p:cNvSpPr/>
          <p:nvPr/>
        </p:nvSpPr>
        <p:spPr>
          <a:xfrm>
            <a:off x="751335" y="404664"/>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strella de 7 puntas"/>
          <p:cNvSpPr/>
          <p:nvPr/>
        </p:nvSpPr>
        <p:spPr>
          <a:xfrm>
            <a:off x="685801" y="4933862"/>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1107476" y="5157192"/>
            <a:ext cx="7181022"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La </a:t>
            </a:r>
            <a:r>
              <a:rPr lang="es-ES" b="1" dirty="0" smtClean="0">
                <a:solidFill>
                  <a:schemeClr val="accent6">
                    <a:lumMod val="75000"/>
                  </a:schemeClr>
                </a:solidFill>
              </a:rPr>
              <a:t>EXPERIENCIA DE DIOS  </a:t>
            </a:r>
            <a:r>
              <a:rPr lang="es-ES" dirty="0" smtClean="0"/>
              <a:t>desborda cualquier formulación y cualquier institución, hasta las que sean tenidas como las más sagradas. Por tanto, no tenemos que aferrarnos, a fórmulas ni a organizaciones nuevas ni viejas, reconociendo lo limitado de nuestros horizontes..</a:t>
            </a:r>
            <a:endParaRPr lang="es-ES" dirty="0"/>
          </a:p>
        </p:txBody>
      </p:sp>
      <p:sp>
        <p:nvSpPr>
          <p:cNvPr id="4" name="3 Marcador de número de diapositiva"/>
          <p:cNvSpPr>
            <a:spLocks noGrp="1"/>
          </p:cNvSpPr>
          <p:nvPr>
            <p:ph type="sldNum" sz="quarter" idx="12"/>
          </p:nvPr>
        </p:nvSpPr>
        <p:spPr>
          <a:xfrm>
            <a:off x="7380312" y="6110633"/>
            <a:ext cx="758952" cy="246888"/>
          </a:xfrm>
        </p:spPr>
        <p:txBody>
          <a:bodyPr/>
          <a:lstStyle/>
          <a:p>
            <a:fld id="{636E3AB4-97AD-4389-A1F4-096199C2DEE3}" type="slidenum">
              <a:rPr lang="es-ES" b="1" smtClean="0">
                <a:solidFill>
                  <a:schemeClr val="tx1"/>
                </a:solidFill>
              </a:rPr>
              <a:t>118</a:t>
            </a:fld>
            <a:endParaRPr lang="es-ES" b="1" dirty="0">
              <a:solidFill>
                <a:schemeClr val="tx1"/>
              </a:solidFill>
            </a:endParaRPr>
          </a:p>
        </p:txBody>
      </p:sp>
    </p:spTree>
    <p:extLst>
      <p:ext uri="{BB962C8B-B14F-4D97-AF65-F5344CB8AC3E}">
        <p14:creationId xmlns:p14="http://schemas.microsoft.com/office/powerpoint/2010/main" val="31180454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Estrella de 7 puntas"/>
          <p:cNvSpPr/>
          <p:nvPr/>
        </p:nvSpPr>
        <p:spPr>
          <a:xfrm>
            <a:off x="769375" y="418356"/>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1197359" y="418356"/>
            <a:ext cx="7335082" cy="1477328"/>
          </a:xfrm>
          <a:prstGeom prst="rect">
            <a:avLst/>
          </a:prstGeom>
          <a:gradFill>
            <a:gsLst>
              <a:gs pos="0">
                <a:srgbClr val="A3FBD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La </a:t>
            </a:r>
            <a:r>
              <a:rPr lang="es-ES" b="1" dirty="0" smtClean="0">
                <a:solidFill>
                  <a:schemeClr val="accent6">
                    <a:lumMod val="75000"/>
                  </a:schemeClr>
                </a:solidFill>
              </a:rPr>
              <a:t>EXPERIENCIA RELIGIOSA CRISTIANA  </a:t>
            </a:r>
            <a:r>
              <a:rPr lang="es-ES" dirty="0" smtClean="0"/>
              <a:t>tuvo </a:t>
            </a:r>
            <a:r>
              <a:rPr lang="es-ES" dirty="0"/>
              <a:t>desde los inicios su </a:t>
            </a:r>
            <a:r>
              <a:rPr lang="es-ES" dirty="0" err="1" smtClean="0"/>
              <a:t>peculiari</a:t>
            </a:r>
            <a:r>
              <a:rPr lang="es-ES" dirty="0" smtClean="0"/>
              <a:t>-dad: ser </a:t>
            </a:r>
            <a:r>
              <a:rPr lang="es-ES" dirty="0"/>
              <a:t>un encuentro con Jesús que </a:t>
            </a:r>
            <a:r>
              <a:rPr lang="es-ES" dirty="0" smtClean="0"/>
              <a:t>abre al </a:t>
            </a:r>
            <a:r>
              <a:rPr lang="es-ES" dirty="0"/>
              <a:t>misterio de Dios y de su </a:t>
            </a:r>
            <a:r>
              <a:rPr lang="es-ES" dirty="0" smtClean="0"/>
              <a:t>Reino en </a:t>
            </a:r>
            <a:r>
              <a:rPr lang="es-ES" dirty="0"/>
              <a:t>la historia. Es una </a:t>
            </a:r>
            <a:r>
              <a:rPr lang="es-ES" dirty="0" smtClean="0"/>
              <a:t>experiencia de </a:t>
            </a:r>
            <a:r>
              <a:rPr lang="es-ES" dirty="0"/>
              <a:t>gozo y de paz, </a:t>
            </a:r>
            <a:r>
              <a:rPr lang="es-ES" dirty="0" smtClean="0"/>
              <a:t>- también de dificultades -  pero </a:t>
            </a:r>
            <a:r>
              <a:rPr lang="es-ES" dirty="0"/>
              <a:t>que </a:t>
            </a:r>
            <a:r>
              <a:rPr lang="es-ES" dirty="0" smtClean="0"/>
              <a:t>conlleva una </a:t>
            </a:r>
            <a:r>
              <a:rPr lang="es-ES" dirty="0"/>
              <a:t>especial atención a la </a:t>
            </a:r>
            <a:r>
              <a:rPr lang="es-ES" dirty="0" smtClean="0"/>
              <a:t>historia y a su responsabilidad </a:t>
            </a:r>
            <a:r>
              <a:rPr lang="es-ES" dirty="0"/>
              <a:t>en ella</a:t>
            </a:r>
            <a:r>
              <a:rPr lang="es-ES" dirty="0" smtClean="0"/>
              <a:t>. </a:t>
            </a:r>
            <a:endParaRPr lang="es-ES" dirty="0"/>
          </a:p>
        </p:txBody>
      </p:sp>
      <p:sp>
        <p:nvSpPr>
          <p:cNvPr id="3" name="2 CuadroTexto"/>
          <p:cNvSpPr txBox="1"/>
          <p:nvPr/>
        </p:nvSpPr>
        <p:spPr>
          <a:xfrm>
            <a:off x="1214272" y="1957961"/>
            <a:ext cx="7335082" cy="480131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a:t>NUEVOS RETOS, IMPORTANTES DESAFÍOS, GRANDES CUESTIONES A </a:t>
            </a:r>
            <a:r>
              <a:rPr lang="es-ES" b="1" dirty="0" smtClean="0"/>
              <a:t>AFRONTAR</a:t>
            </a:r>
          </a:p>
          <a:p>
            <a:r>
              <a:rPr lang="es-ES" dirty="0" smtClean="0"/>
              <a:t>Si en las primeras comunidades se fueron tomando decisiones que condicionaron el futuro de la Iglesia, ¿qué encrucijadas y retos se nos presentan hoy ante los que hemos de tomar decisiones claves?</a:t>
            </a:r>
          </a:p>
          <a:p>
            <a:r>
              <a:rPr lang="es-ES" dirty="0" smtClean="0"/>
              <a:t>Podemos enumerar algunos:</a:t>
            </a:r>
          </a:p>
          <a:p>
            <a:pPr marL="285750" indent="-285750">
              <a:buFont typeface="Arial" panose="020B0604020202020204" pitchFamily="34" charset="0"/>
              <a:buChar char="•"/>
            </a:pPr>
            <a:r>
              <a:rPr lang="es-ES" dirty="0" smtClean="0"/>
              <a:t>La situación de INJUSTICIA, guerras, desigualdad, hambre a nivel global y local</a:t>
            </a:r>
          </a:p>
          <a:p>
            <a:pPr marL="285750" indent="-285750">
              <a:buFont typeface="Arial" panose="020B0604020202020204" pitchFamily="34" charset="0"/>
              <a:buChar char="•"/>
            </a:pPr>
            <a:r>
              <a:rPr lang="es-ES" dirty="0" smtClean="0"/>
              <a:t>Salvar EL PLANETA: </a:t>
            </a:r>
            <a:r>
              <a:rPr lang="es-ES" dirty="0"/>
              <a:t>caminamos hacia la destrucción del planeta Tierra</a:t>
            </a:r>
            <a:endParaRPr lang="es-ES" dirty="0" smtClean="0"/>
          </a:p>
          <a:p>
            <a:pPr marL="285750" indent="-285750">
              <a:buFont typeface="Arial" panose="020B0604020202020204" pitchFamily="34" charset="0"/>
              <a:buChar char="•"/>
            </a:pPr>
            <a:r>
              <a:rPr lang="es-ES" dirty="0"/>
              <a:t>CONVERSIÓN: volver a los orígenes, recuperar a </a:t>
            </a:r>
            <a:r>
              <a:rPr lang="es-ES" i="1" dirty="0"/>
              <a:t>Jesús</a:t>
            </a:r>
            <a:r>
              <a:rPr lang="es-ES" dirty="0"/>
              <a:t> y el núcleo de su mensaje en la mente, en el corazón y en la </a:t>
            </a:r>
            <a:r>
              <a:rPr lang="es-ES" dirty="0" smtClean="0"/>
              <a:t>acción</a:t>
            </a:r>
          </a:p>
          <a:p>
            <a:pPr marL="285750" indent="-285750">
              <a:buFont typeface="Arial" panose="020B0604020202020204" pitchFamily="34" charset="0"/>
              <a:buChar char="•"/>
            </a:pPr>
            <a:r>
              <a:rPr lang="es-ES" dirty="0"/>
              <a:t>ACTUALIZAR nuestro lenguaje (su forma y  su contenido), nuestra tarea y nuestras instituciones </a:t>
            </a:r>
            <a:endParaRPr lang="es-ES" dirty="0" smtClean="0"/>
          </a:p>
          <a:p>
            <a:pPr marL="285750" indent="-285750">
              <a:buFont typeface="Arial" panose="020B0604020202020204" pitchFamily="34" charset="0"/>
              <a:buChar char="•"/>
            </a:pPr>
            <a:r>
              <a:rPr lang="es-ES" dirty="0" smtClean="0"/>
              <a:t>Otros más concretos: renovar el lugar de las mujeres en la Iglesia, democratización de la iglesia como organización, Estado Vaticano, vestimentas y ritos medievales e incluso anteriores…</a:t>
            </a:r>
          </a:p>
          <a:p>
            <a:pPr marL="285750" indent="-285750">
              <a:buFont typeface="Arial" panose="020B0604020202020204" pitchFamily="34" charset="0"/>
              <a:buChar char="•"/>
            </a:pPr>
            <a:endParaRPr lang="es-ES" dirty="0"/>
          </a:p>
        </p:txBody>
      </p:sp>
      <p:sp>
        <p:nvSpPr>
          <p:cNvPr id="15" name="14 Estrella de 7 puntas"/>
          <p:cNvSpPr/>
          <p:nvPr/>
        </p:nvSpPr>
        <p:spPr>
          <a:xfrm>
            <a:off x="769375" y="1976204"/>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773489" y="6093296"/>
            <a:ext cx="758952" cy="246888"/>
          </a:xfrm>
        </p:spPr>
        <p:txBody>
          <a:bodyPr/>
          <a:lstStyle/>
          <a:p>
            <a:fld id="{636E3AB4-97AD-4389-A1F4-096199C2DEE3}" type="slidenum">
              <a:rPr lang="es-ES" b="1" smtClean="0">
                <a:solidFill>
                  <a:schemeClr val="tx1"/>
                </a:solidFill>
              </a:rPr>
              <a:t>119</a:t>
            </a:fld>
            <a:endParaRPr lang="es-ES" b="1" dirty="0">
              <a:solidFill>
                <a:schemeClr val="tx1"/>
              </a:solidFill>
            </a:endParaRPr>
          </a:p>
        </p:txBody>
      </p:sp>
    </p:spTree>
    <p:extLst>
      <p:ext uri="{BB962C8B-B14F-4D97-AF65-F5344CB8AC3E}">
        <p14:creationId xmlns:p14="http://schemas.microsoft.com/office/powerpoint/2010/main" val="3106958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77077" y="722305"/>
            <a:ext cx="3755363" cy="4893647"/>
          </a:xfrm>
          <a:prstGeom prst="rect">
            <a:avLst/>
          </a:prstGeom>
          <a:gradFill>
            <a:gsLst>
              <a:gs pos="0">
                <a:srgbClr val="AEC6D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Nos parece </a:t>
            </a:r>
            <a:r>
              <a:rPr lang="es-ES" dirty="0"/>
              <a:t>que </a:t>
            </a:r>
            <a:r>
              <a:rPr lang="es-ES" dirty="0" smtClean="0"/>
              <a:t>la responsabilidad social del estudioso de la historia, en este caso se puede manifestar</a:t>
            </a:r>
          </a:p>
          <a:p>
            <a:pPr marL="285750" indent="-285750">
              <a:buFont typeface="Arial" panose="020B0604020202020204" pitchFamily="34" charset="0"/>
              <a:buChar char="•"/>
            </a:pPr>
            <a:r>
              <a:rPr lang="es-ES" sz="1600" b="1" i="1" dirty="0" smtClean="0">
                <a:solidFill>
                  <a:schemeClr val="accent6">
                    <a:lumMod val="50000"/>
                  </a:schemeClr>
                </a:solidFill>
              </a:rPr>
              <a:t>deshaciendo interpretaciones </a:t>
            </a:r>
            <a:r>
              <a:rPr lang="es-ES" sz="1600" dirty="0" smtClean="0"/>
              <a:t>sobre e</a:t>
            </a:r>
            <a:r>
              <a:rPr lang="es-ES" sz="1600" b="1" dirty="0" smtClean="0">
                <a:solidFill>
                  <a:schemeClr val="accent6">
                    <a:lumMod val="50000"/>
                  </a:schemeClr>
                </a:solidFill>
              </a:rPr>
              <a:t>l </a:t>
            </a:r>
            <a:r>
              <a:rPr lang="es-ES" sz="1600" dirty="0" smtClean="0"/>
              <a:t> Cristianismo primero que </a:t>
            </a:r>
            <a:r>
              <a:rPr lang="es-ES" sz="1600" dirty="0"/>
              <a:t>han </a:t>
            </a:r>
            <a:r>
              <a:rPr lang="es-ES" sz="1600" dirty="0" err="1" smtClean="0"/>
              <a:t>justifi</a:t>
            </a:r>
            <a:r>
              <a:rPr lang="es-ES" sz="1600" dirty="0" smtClean="0"/>
              <a:t>-cado  actitudes inaceptables </a:t>
            </a:r>
            <a:r>
              <a:rPr lang="es-ES" sz="1600" dirty="0"/>
              <a:t>e incluso </a:t>
            </a:r>
            <a:r>
              <a:rPr lang="es-ES" sz="1600" dirty="0" smtClean="0"/>
              <a:t>actitudes aberrantes (dando por hecho que eran cristianas), </a:t>
            </a:r>
          </a:p>
          <a:p>
            <a:pPr marL="285750" indent="-285750">
              <a:buFont typeface="Arial" panose="020B0604020202020204" pitchFamily="34" charset="0"/>
              <a:buChar char="•"/>
            </a:pPr>
            <a:r>
              <a:rPr lang="es-ES" sz="1600" b="1" i="1" dirty="0" smtClean="0">
                <a:solidFill>
                  <a:schemeClr val="accent6">
                    <a:lumMod val="50000"/>
                  </a:schemeClr>
                </a:solidFill>
              </a:rPr>
              <a:t>sacando  </a:t>
            </a:r>
            <a:r>
              <a:rPr lang="es-ES" sz="1600" b="1" i="1" dirty="0">
                <a:solidFill>
                  <a:schemeClr val="accent6">
                    <a:lumMod val="50000"/>
                  </a:schemeClr>
                </a:solidFill>
              </a:rPr>
              <a:t>a la luz </a:t>
            </a:r>
            <a:endParaRPr lang="es-ES" sz="1600" b="1" i="1" dirty="0" smtClean="0">
              <a:solidFill>
                <a:schemeClr val="accent6">
                  <a:lumMod val="50000"/>
                </a:schemeClr>
              </a:solidFill>
            </a:endParaRPr>
          </a:p>
          <a:p>
            <a:pPr marL="742950" lvl="1" indent="-285750">
              <a:buFont typeface="Arial" panose="020B0604020202020204" pitchFamily="34" charset="0"/>
              <a:buChar char="•"/>
            </a:pPr>
            <a:r>
              <a:rPr lang="es-ES" sz="1600" b="1" i="1" dirty="0" smtClean="0">
                <a:solidFill>
                  <a:schemeClr val="accent6">
                    <a:lumMod val="50000"/>
                  </a:schemeClr>
                </a:solidFill>
              </a:rPr>
              <a:t>perspectivas </a:t>
            </a:r>
            <a:r>
              <a:rPr lang="es-ES" sz="1600" b="1" i="1" dirty="0">
                <a:solidFill>
                  <a:schemeClr val="accent6">
                    <a:lumMod val="50000"/>
                  </a:schemeClr>
                </a:solidFill>
              </a:rPr>
              <a:t>positivas</a:t>
            </a:r>
          </a:p>
          <a:p>
            <a:pPr marL="742950" lvl="1" indent="-285750">
              <a:buFont typeface="Arial" panose="020B0604020202020204" pitchFamily="34" charset="0"/>
              <a:buChar char="•"/>
            </a:pPr>
            <a:r>
              <a:rPr lang="es-ES" sz="1600" dirty="0"/>
              <a:t>y también </a:t>
            </a:r>
            <a:r>
              <a:rPr lang="es-ES" sz="1600" b="1" i="1" dirty="0">
                <a:solidFill>
                  <a:schemeClr val="accent6">
                    <a:lumMod val="50000"/>
                  </a:schemeClr>
                </a:solidFill>
              </a:rPr>
              <a:t>posibilidades</a:t>
            </a:r>
            <a:r>
              <a:rPr lang="es-ES" sz="1600" dirty="0"/>
              <a:t> que han</a:t>
            </a:r>
          </a:p>
          <a:p>
            <a:pPr lvl="1"/>
            <a:r>
              <a:rPr lang="es-ES" sz="1600" dirty="0"/>
              <a:t>permanecido marginadas o </a:t>
            </a:r>
            <a:r>
              <a:rPr lang="es-ES" sz="1600" dirty="0" smtClean="0"/>
              <a:t>dormidas, que </a:t>
            </a:r>
            <a:r>
              <a:rPr lang="es-ES" sz="1600" dirty="0"/>
              <a:t>pueden iluminar </a:t>
            </a:r>
            <a:r>
              <a:rPr lang="es-ES" sz="1600" dirty="0" smtClean="0"/>
              <a:t> y enriquecer el </a:t>
            </a:r>
            <a:r>
              <a:rPr lang="es-ES" sz="1600" dirty="0"/>
              <a:t>presente del </a:t>
            </a:r>
            <a:r>
              <a:rPr lang="es-ES" sz="1600" dirty="0" smtClean="0"/>
              <a:t>cristianismo. </a:t>
            </a:r>
          </a:p>
          <a:p>
            <a:pPr marL="285750" indent="-285750">
              <a:buFont typeface="Arial" panose="020B0604020202020204" pitchFamily="34" charset="0"/>
              <a:buChar char="•"/>
            </a:pPr>
            <a:r>
              <a:rPr lang="es-ES" sz="1600" b="1" i="1" dirty="0" smtClean="0">
                <a:solidFill>
                  <a:schemeClr val="accent6">
                    <a:lumMod val="50000"/>
                  </a:schemeClr>
                </a:solidFill>
              </a:rPr>
              <a:t>haciendo  justicia hoy</a:t>
            </a:r>
            <a:r>
              <a:rPr lang="es-ES" sz="1600" dirty="0" smtClean="0"/>
              <a:t>, con espíritu crítico, a las minorías, a los vencidos  y olvidados, que con frecuencia fueron considerados </a:t>
            </a:r>
            <a:r>
              <a:rPr lang="es-ES" dirty="0" smtClean="0"/>
              <a:t>herejes</a:t>
            </a:r>
            <a:endParaRPr lang="es-ES" dirty="0"/>
          </a:p>
        </p:txBody>
      </p:sp>
      <p:sp>
        <p:nvSpPr>
          <p:cNvPr id="5" name="4 CuadroTexto"/>
          <p:cNvSpPr txBox="1"/>
          <p:nvPr/>
        </p:nvSpPr>
        <p:spPr>
          <a:xfrm rot="21327484">
            <a:off x="565940" y="2576636"/>
            <a:ext cx="4176464" cy="3139321"/>
          </a:xfrm>
          <a:prstGeom prst="rect">
            <a:avLst/>
          </a:prstGeom>
          <a:gradFill>
            <a:gsLst>
              <a:gs pos="0">
                <a:srgbClr val="AEC6D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lvl="1"/>
            <a:r>
              <a:rPr lang="es-ES" dirty="0" smtClean="0"/>
              <a:t>“Los </a:t>
            </a:r>
            <a:r>
              <a:rPr lang="es-ES" dirty="0"/>
              <a:t>autores de este </a:t>
            </a:r>
            <a:r>
              <a:rPr lang="es-ES" dirty="0" smtClean="0"/>
              <a:t>estudio (y el autor de esta síntesis)  coincidimos </a:t>
            </a:r>
            <a:r>
              <a:rPr lang="es-ES" dirty="0"/>
              <a:t>en </a:t>
            </a:r>
            <a:r>
              <a:rPr lang="es-ES" dirty="0" smtClean="0"/>
              <a:t>que</a:t>
            </a:r>
          </a:p>
          <a:p>
            <a:r>
              <a:rPr lang="es-ES" dirty="0" smtClean="0"/>
              <a:t>…</a:t>
            </a:r>
          </a:p>
          <a:p>
            <a:pPr marL="285750" indent="-285750">
              <a:buFont typeface="Arial" panose="020B0604020202020204" pitchFamily="34" charset="0"/>
              <a:buChar char="•"/>
            </a:pPr>
            <a:r>
              <a:rPr lang="es-ES" sz="1600" i="1" dirty="0" smtClean="0"/>
              <a:t>(en </a:t>
            </a:r>
            <a:r>
              <a:rPr lang="es-ES" sz="1600" i="1" dirty="0"/>
              <a:t>la medida en que nos </a:t>
            </a:r>
            <a:r>
              <a:rPr lang="es-ES" sz="1600" i="1" dirty="0" smtClean="0"/>
              <a:t>importa vitalmente el </a:t>
            </a:r>
            <a:r>
              <a:rPr lang="es-ES" sz="1600" i="1" dirty="0"/>
              <a:t>presente y </a:t>
            </a:r>
            <a:r>
              <a:rPr lang="es-ES" sz="1600" i="1" dirty="0" smtClean="0"/>
              <a:t>el futuro del cristianismo)   </a:t>
            </a:r>
          </a:p>
          <a:p>
            <a:pPr marL="285750" indent="-285750">
              <a:buFont typeface="Arial" panose="020B0604020202020204" pitchFamily="34" charset="0"/>
              <a:buChar char="•"/>
            </a:pPr>
            <a:r>
              <a:rPr lang="es-ES" sz="1600" i="1" dirty="0" smtClean="0"/>
              <a:t> </a:t>
            </a:r>
            <a:r>
              <a:rPr lang="es-ES" sz="1600" dirty="0" smtClean="0"/>
              <a:t>el estudio </a:t>
            </a:r>
            <a:r>
              <a:rPr lang="es-ES" sz="1600" dirty="0"/>
              <a:t>de sus orígenes debe </a:t>
            </a:r>
            <a:r>
              <a:rPr lang="es-ES" sz="1600" dirty="0" smtClean="0"/>
              <a:t>servir para </a:t>
            </a:r>
            <a:r>
              <a:rPr lang="es-ES" sz="1600" dirty="0"/>
              <a:t>impulsar </a:t>
            </a:r>
            <a:r>
              <a:rPr lang="es-ES" sz="1600" b="1" i="1" dirty="0">
                <a:solidFill>
                  <a:schemeClr val="accent6">
                    <a:lumMod val="75000"/>
                  </a:schemeClr>
                </a:solidFill>
              </a:rPr>
              <a:t>un cristianismo </a:t>
            </a:r>
            <a:r>
              <a:rPr lang="es-ES" sz="1600" b="1" i="1" dirty="0" smtClean="0">
                <a:solidFill>
                  <a:schemeClr val="accent6">
                    <a:lumMod val="75000"/>
                  </a:schemeClr>
                </a:solidFill>
              </a:rPr>
              <a:t>más fiel </a:t>
            </a:r>
            <a:r>
              <a:rPr lang="es-ES" sz="1600" b="1" i="1" dirty="0">
                <a:solidFill>
                  <a:schemeClr val="accent6">
                    <a:lumMod val="75000"/>
                  </a:schemeClr>
                </a:solidFill>
              </a:rPr>
              <a:t>a</a:t>
            </a:r>
            <a:r>
              <a:rPr lang="es-ES" sz="1600" dirty="0"/>
              <a:t> </a:t>
            </a:r>
            <a:r>
              <a:rPr lang="es-ES" sz="1600" b="1" i="1" dirty="0">
                <a:solidFill>
                  <a:schemeClr val="accent6">
                    <a:lumMod val="50000"/>
                  </a:schemeClr>
                </a:solidFill>
              </a:rPr>
              <a:t>aquella esperanza que </a:t>
            </a:r>
            <a:r>
              <a:rPr lang="es-ES" sz="1600" b="1" i="1" dirty="0" smtClean="0">
                <a:solidFill>
                  <a:schemeClr val="accent6">
                    <a:lumMod val="50000"/>
                  </a:schemeClr>
                </a:solidFill>
              </a:rPr>
              <a:t>irrumpió en </a:t>
            </a:r>
            <a:r>
              <a:rPr lang="es-ES" sz="1600" b="1" i="1" dirty="0">
                <a:solidFill>
                  <a:schemeClr val="accent6">
                    <a:lumMod val="50000"/>
                  </a:schemeClr>
                </a:solidFill>
              </a:rPr>
              <a:t>Galilea con Jesús de Naz</a:t>
            </a:r>
            <a:r>
              <a:rPr lang="es-ES" sz="1600" b="1" dirty="0">
                <a:solidFill>
                  <a:schemeClr val="accent6">
                    <a:lumMod val="50000"/>
                  </a:schemeClr>
                </a:solidFill>
              </a:rPr>
              <a:t>aret</a:t>
            </a:r>
            <a:r>
              <a:rPr lang="es-ES" sz="1600" dirty="0"/>
              <a:t>, </a:t>
            </a:r>
            <a:r>
              <a:rPr lang="es-ES" sz="1600" dirty="0" smtClean="0"/>
              <a:t>sobre todo </a:t>
            </a:r>
            <a:r>
              <a:rPr lang="es-ES" sz="1600" dirty="0"/>
              <a:t>entre las gentes más </a:t>
            </a:r>
            <a:r>
              <a:rPr lang="es-ES" sz="1600" dirty="0" smtClean="0"/>
              <a:t>pobres y </a:t>
            </a:r>
            <a:r>
              <a:rPr lang="es-ES" sz="1600" dirty="0"/>
              <a:t>desvalidas del pueblo judío. </a:t>
            </a:r>
            <a:r>
              <a:rPr lang="es-ES" sz="1600" dirty="0" smtClean="0"/>
              <a:t>“</a:t>
            </a:r>
            <a:endParaRPr lang="es-ES" sz="1600" dirty="0"/>
          </a:p>
        </p:txBody>
      </p:sp>
      <p:sp>
        <p:nvSpPr>
          <p:cNvPr id="6" name="5 CuadroTexto"/>
          <p:cNvSpPr txBox="1"/>
          <p:nvPr/>
        </p:nvSpPr>
        <p:spPr>
          <a:xfrm>
            <a:off x="1215676" y="5749106"/>
            <a:ext cx="7256072" cy="369332"/>
          </a:xfrm>
          <a:prstGeom prst="rect">
            <a:avLst/>
          </a:prstGeom>
          <a:noFill/>
          <a:ln w="38100">
            <a:solidFill>
              <a:srgbClr val="EA96EE"/>
            </a:solidFill>
          </a:ln>
        </p:spPr>
        <p:txBody>
          <a:bodyPr wrap="square" rtlCol="0">
            <a:spAutoFit/>
          </a:bodyPr>
          <a:lstStyle/>
          <a:p>
            <a:r>
              <a:rPr lang="es-ES" dirty="0"/>
              <a:t>(</a:t>
            </a:r>
            <a:r>
              <a:rPr lang="es-ES" dirty="0" smtClean="0"/>
              <a:t>Vida Nueva - O3.254</a:t>
            </a:r>
            <a:r>
              <a:rPr lang="es-ES" dirty="0"/>
              <a:t>. 15-21 </a:t>
            </a:r>
            <a:r>
              <a:rPr lang="es-ES" dirty="0" smtClean="0"/>
              <a:t>de ENERO de </a:t>
            </a:r>
            <a:r>
              <a:rPr lang="es-ES" dirty="0"/>
              <a:t>2002</a:t>
            </a:r>
            <a:r>
              <a:rPr lang="es-ES" dirty="0" smtClean="0"/>
              <a:t>)    y  Bibliografía 2, 9)</a:t>
            </a:r>
            <a:endParaRPr lang="es-ES" dirty="0"/>
          </a:p>
        </p:txBody>
      </p:sp>
      <p:sp>
        <p:nvSpPr>
          <p:cNvPr id="2" name="1 CuadroTexto"/>
          <p:cNvSpPr txBox="1"/>
          <p:nvPr/>
        </p:nvSpPr>
        <p:spPr>
          <a:xfrm>
            <a:off x="594731" y="596319"/>
            <a:ext cx="4068961"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400" b="1" dirty="0" smtClean="0">
                <a:solidFill>
                  <a:schemeClr val="accent6">
                    <a:lumMod val="75000"/>
                  </a:schemeClr>
                </a:solidFill>
                <a:latin typeface="Arial" panose="020B0604020202020204" pitchFamily="34" charset="0"/>
                <a:cs typeface="Arial" panose="020B0604020202020204" pitchFamily="34" charset="0"/>
              </a:rPr>
              <a:t>ALGUNAS REFLEXIONES COMPLEMENTARIAS </a:t>
            </a:r>
            <a:r>
              <a:rPr lang="es-ES" sz="1600" b="1" dirty="0" smtClean="0">
                <a:solidFill>
                  <a:schemeClr val="accent6">
                    <a:lumMod val="75000"/>
                  </a:schemeClr>
                </a:solidFill>
                <a:latin typeface="Arial" panose="020B0604020202020204" pitchFamily="34" charset="0"/>
                <a:cs typeface="Arial" panose="020B0604020202020204" pitchFamily="34" charset="0"/>
              </a:rPr>
              <a:t>SOBRE EL SENTIDO DE NUESTRO ESTUDIO HISTÓRICO</a:t>
            </a:r>
            <a:endParaRPr lang="es-ES" sz="2400" b="1" dirty="0">
              <a:solidFill>
                <a:schemeClr val="accent6">
                  <a:lumMod val="75000"/>
                </a:schemeClr>
              </a:solidFill>
              <a:latin typeface="Arial" panose="020B0604020202020204" pitchFamily="34" charset="0"/>
              <a:cs typeface="Arial" panose="020B0604020202020204" pitchFamily="34" charset="0"/>
            </a:endParaRPr>
          </a:p>
        </p:txBody>
      </p:sp>
      <p:sp>
        <p:nvSpPr>
          <p:cNvPr id="7" name="6 Estrella de 7 puntas"/>
          <p:cNvSpPr/>
          <p:nvPr/>
        </p:nvSpPr>
        <p:spPr>
          <a:xfrm>
            <a:off x="585280" y="2293087"/>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strella de 7 puntas"/>
          <p:cNvSpPr/>
          <p:nvPr/>
        </p:nvSpPr>
        <p:spPr>
          <a:xfrm>
            <a:off x="4483672" y="532993"/>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a:xfrm>
            <a:off x="7712796" y="5856709"/>
            <a:ext cx="758952" cy="246888"/>
          </a:xfrm>
        </p:spPr>
        <p:txBody>
          <a:bodyPr/>
          <a:lstStyle/>
          <a:p>
            <a:fld id="{636E3AB4-97AD-4389-A1F4-096199C2DEE3}" type="slidenum">
              <a:rPr lang="es-ES" b="1" smtClean="0">
                <a:solidFill>
                  <a:schemeClr val="tx1"/>
                </a:solidFill>
              </a:rPr>
              <a:t>12</a:t>
            </a:fld>
            <a:endParaRPr lang="es-ES"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440" y="972224"/>
            <a:ext cx="672252" cy="21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116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00540" y="5326031"/>
            <a:ext cx="545079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Tenemos </a:t>
            </a:r>
            <a:r>
              <a:rPr lang="es-ES" b="1" dirty="0" smtClean="0">
                <a:solidFill>
                  <a:schemeClr val="accent6">
                    <a:lumMod val="75000"/>
                  </a:schemeClr>
                </a:solidFill>
              </a:rPr>
              <a:t>MUCHO QUE APRENDER </a:t>
            </a:r>
            <a:r>
              <a:rPr lang="es-ES" dirty="0" smtClean="0"/>
              <a:t>de la experiencia </a:t>
            </a:r>
          </a:p>
          <a:p>
            <a:r>
              <a:rPr lang="es-ES" dirty="0" smtClean="0"/>
              <a:t>de las primeras  comunidades cristianas.</a:t>
            </a:r>
          </a:p>
          <a:p>
            <a:r>
              <a:rPr lang="es-ES" dirty="0" smtClean="0"/>
              <a:t>También a través de ellas nos habla Dios.</a:t>
            </a:r>
            <a:endParaRPr lang="es-ES" dirty="0"/>
          </a:p>
        </p:txBody>
      </p:sp>
      <p:sp>
        <p:nvSpPr>
          <p:cNvPr id="6" name="5 Flecha derecha"/>
          <p:cNvSpPr/>
          <p:nvPr/>
        </p:nvSpPr>
        <p:spPr>
          <a:xfrm>
            <a:off x="2339752" y="5563695"/>
            <a:ext cx="729815" cy="32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333121" y="4077072"/>
            <a:ext cx="7312947" cy="923330"/>
          </a:xfrm>
          <a:prstGeom prst="rect">
            <a:avLst/>
          </a:prstGeom>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t>
            </a:r>
            <a:r>
              <a:rPr lang="es-ES" b="1" dirty="0"/>
              <a:t>El cristianismo primitivo es </a:t>
            </a:r>
            <a:r>
              <a:rPr lang="es-ES" b="1" dirty="0">
                <a:solidFill>
                  <a:schemeClr val="accent6">
                    <a:lumMod val="75000"/>
                  </a:schemeClr>
                </a:solidFill>
              </a:rPr>
              <a:t>enormemente </a:t>
            </a:r>
            <a:r>
              <a:rPr lang="es-ES" b="1" dirty="0" smtClean="0">
                <a:solidFill>
                  <a:schemeClr val="accent6">
                    <a:lumMod val="75000"/>
                  </a:schemeClr>
                </a:solidFill>
              </a:rPr>
              <a:t> complejo </a:t>
            </a:r>
            <a:r>
              <a:rPr lang="es-ES" b="1" dirty="0"/>
              <a:t>y sería ilusorio describir su evolución </a:t>
            </a:r>
            <a:r>
              <a:rPr lang="es-ES" b="1" dirty="0" smtClean="0"/>
              <a:t>de </a:t>
            </a:r>
            <a:r>
              <a:rPr lang="es-ES" b="1" dirty="0"/>
              <a:t>forma lineal y esquemática” </a:t>
            </a:r>
            <a:r>
              <a:rPr lang="es-ES" b="1" dirty="0" smtClean="0"/>
              <a:t>(</a:t>
            </a:r>
            <a:r>
              <a:rPr lang="es-ES" b="1" dirty="0" smtClean="0">
                <a:solidFill>
                  <a:schemeClr val="accent6">
                    <a:lumMod val="75000"/>
                  </a:schemeClr>
                </a:solidFill>
              </a:rPr>
              <a:t>Aguirre </a:t>
            </a:r>
            <a:r>
              <a:rPr lang="es-ES" b="1" dirty="0">
                <a:solidFill>
                  <a:schemeClr val="accent6">
                    <a:lumMod val="75000"/>
                  </a:schemeClr>
                </a:solidFill>
              </a:rPr>
              <a:t>1, </a:t>
            </a:r>
            <a:r>
              <a:rPr lang="es-ES" b="1" dirty="0" smtClean="0">
                <a:solidFill>
                  <a:schemeClr val="accent6">
                    <a:lumMod val="75000"/>
                  </a:schemeClr>
                </a:solidFill>
              </a:rPr>
              <a:t>11) y creer que ya todo está claro. </a:t>
            </a:r>
            <a:endParaRPr lang="es-ES" dirty="0"/>
          </a:p>
        </p:txBody>
      </p:sp>
      <p:sp>
        <p:nvSpPr>
          <p:cNvPr id="8" name="7 Estrella de 7 puntas"/>
          <p:cNvSpPr/>
          <p:nvPr/>
        </p:nvSpPr>
        <p:spPr>
          <a:xfrm>
            <a:off x="867993" y="4035209"/>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1299948" y="2513030"/>
            <a:ext cx="741405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NO</a:t>
            </a:r>
            <a:r>
              <a:rPr lang="es-ES" dirty="0" smtClean="0"/>
              <a:t> hay estudio histórico que sea </a:t>
            </a:r>
            <a:r>
              <a:rPr lang="es-ES" b="1" dirty="0" smtClean="0">
                <a:solidFill>
                  <a:schemeClr val="accent6">
                    <a:lumMod val="75000"/>
                  </a:schemeClr>
                </a:solidFill>
              </a:rPr>
              <a:t>IMPARCIAL Y ASÉPTICO. </a:t>
            </a:r>
            <a:r>
              <a:rPr lang="es-ES" dirty="0" smtClean="0"/>
              <a:t>Nosotros </a:t>
            </a:r>
            <a:r>
              <a:rPr lang="es-ES" dirty="0" err="1" smtClean="0"/>
              <a:t>estu-diamos</a:t>
            </a:r>
            <a:r>
              <a:rPr lang="es-ES" dirty="0" smtClean="0"/>
              <a:t> la historia desde </a:t>
            </a:r>
            <a:r>
              <a:rPr lang="es-ES" b="1" dirty="0" smtClean="0">
                <a:solidFill>
                  <a:schemeClr val="accent6">
                    <a:lumMod val="75000"/>
                  </a:schemeClr>
                </a:solidFill>
              </a:rPr>
              <a:t>NUESTRA PERSPECTIVA ACTUAL, </a:t>
            </a:r>
            <a:r>
              <a:rPr lang="es-ES" dirty="0" smtClean="0"/>
              <a:t>pero intentan- do no forzar los datos. </a:t>
            </a:r>
          </a:p>
          <a:p>
            <a:r>
              <a:rPr lang="es-ES" dirty="0" smtClean="0"/>
              <a:t>Apliquemos esto a nuestro estudio de los cristianismos primeros.</a:t>
            </a:r>
            <a:endParaRPr lang="es-ES" dirty="0"/>
          </a:p>
        </p:txBody>
      </p:sp>
      <p:sp>
        <p:nvSpPr>
          <p:cNvPr id="10" name="9 Estrella de 7 puntas"/>
          <p:cNvSpPr/>
          <p:nvPr/>
        </p:nvSpPr>
        <p:spPr>
          <a:xfrm>
            <a:off x="784886" y="2472119"/>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1299948" y="692696"/>
            <a:ext cx="735139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Las comunidades cristianas de los orígenes estaban formadas por </a:t>
            </a:r>
            <a:r>
              <a:rPr lang="es-ES" b="1" dirty="0" smtClean="0">
                <a:solidFill>
                  <a:schemeClr val="accent6">
                    <a:lumMod val="75000"/>
                  </a:schemeClr>
                </a:solidFill>
              </a:rPr>
              <a:t>PERSONAS  COMO  NOSOTROS</a:t>
            </a:r>
            <a:r>
              <a:rPr lang="es-ES" dirty="0" smtClean="0"/>
              <a:t> con sus posibilidades y sus límites. </a:t>
            </a:r>
          </a:p>
          <a:p>
            <a:r>
              <a:rPr lang="es-ES" dirty="0" smtClean="0"/>
              <a:t>Por tanto, superemos el mito de los orígenes y veamos, con empatía histórica,  los pros y los contras de las primeras comunidades, sus conflictos, sus esfuerzos. En algo (¿bastante?) nos puede ayudar.</a:t>
            </a:r>
            <a:endParaRPr lang="es-ES" dirty="0"/>
          </a:p>
        </p:txBody>
      </p:sp>
      <p:sp>
        <p:nvSpPr>
          <p:cNvPr id="12" name="11 Estrella de 7 puntas"/>
          <p:cNvSpPr/>
          <p:nvPr/>
        </p:nvSpPr>
        <p:spPr>
          <a:xfrm>
            <a:off x="834221" y="762372"/>
            <a:ext cx="363138" cy="42738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28144" y="5900895"/>
            <a:ext cx="758952" cy="246888"/>
          </a:xfrm>
        </p:spPr>
        <p:txBody>
          <a:bodyPr/>
          <a:lstStyle/>
          <a:p>
            <a:fld id="{636E3AB4-97AD-4389-A1F4-096199C2DEE3}" type="slidenum">
              <a:rPr lang="es-ES" b="1" smtClean="0">
                <a:solidFill>
                  <a:schemeClr val="tx1"/>
                </a:solidFill>
              </a:rPr>
              <a:t>120</a:t>
            </a:fld>
            <a:endParaRPr lang="es-ES" b="1" dirty="0">
              <a:solidFill>
                <a:schemeClr val="tx1"/>
              </a:solidFill>
            </a:endParaRPr>
          </a:p>
        </p:txBody>
      </p:sp>
    </p:spTree>
    <p:extLst>
      <p:ext uri="{BB962C8B-B14F-4D97-AF65-F5344CB8AC3E}">
        <p14:creationId xmlns:p14="http://schemas.microsoft.com/office/powerpoint/2010/main" val="5057327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524328" y="6013702"/>
            <a:ext cx="758952" cy="246888"/>
          </a:xfrm>
        </p:spPr>
        <p:txBody>
          <a:bodyPr/>
          <a:lstStyle/>
          <a:p>
            <a:fld id="{636E3AB4-97AD-4389-A1F4-096199C2DEE3}" type="slidenum">
              <a:rPr lang="es-ES" b="1" smtClean="0">
                <a:solidFill>
                  <a:schemeClr val="tx1"/>
                </a:solidFill>
              </a:rPr>
              <a:t>121</a:t>
            </a:fld>
            <a:endParaRPr lang="es-ES" b="1" dirty="0">
              <a:solidFill>
                <a:schemeClr val="tx1"/>
              </a:solidFill>
            </a:endParaRPr>
          </a:p>
        </p:txBody>
      </p:sp>
      <p:sp>
        <p:nvSpPr>
          <p:cNvPr id="5" name="4 CuadroTexto"/>
          <p:cNvSpPr txBox="1"/>
          <p:nvPr/>
        </p:nvSpPr>
        <p:spPr>
          <a:xfrm>
            <a:off x="6156176" y="4437112"/>
            <a:ext cx="1800200" cy="523220"/>
          </a:xfrm>
          <a:prstGeom prst="rect">
            <a:avLst/>
          </a:prstGeom>
          <a:noFill/>
        </p:spPr>
        <p:txBody>
          <a:bodyPr wrap="square" rtlCol="0">
            <a:spAutoFit/>
          </a:bodyPr>
          <a:lstStyle/>
          <a:p>
            <a:r>
              <a:rPr lang="es-ES" sz="2800" b="1" dirty="0" smtClean="0">
                <a:solidFill>
                  <a:schemeClr val="accent6">
                    <a:lumMod val="75000"/>
                  </a:schemeClr>
                </a:solidFill>
              </a:rPr>
              <a:t>ANEXOS</a:t>
            </a:r>
            <a:endParaRPr lang="es-ES" sz="2800" b="1" dirty="0">
              <a:solidFill>
                <a:schemeClr val="accent6">
                  <a:lumMod val="75000"/>
                </a:schemeClr>
              </a:solidFill>
            </a:endParaRPr>
          </a:p>
        </p:txBody>
      </p:sp>
      <p:sp>
        <p:nvSpPr>
          <p:cNvPr id="6" name="5 Rectángulo"/>
          <p:cNvSpPr/>
          <p:nvPr/>
        </p:nvSpPr>
        <p:spPr>
          <a:xfrm>
            <a:off x="5724128" y="4005064"/>
            <a:ext cx="24482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5733303" y="5229200"/>
            <a:ext cx="244827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90" y="980727"/>
            <a:ext cx="83915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s://c.wallhere.com/photos/f4/a8/nature_landscape-135791.jpg!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194" y="3429001"/>
            <a:ext cx="3653394" cy="270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406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619672" y="692457"/>
            <a:ext cx="4176464" cy="461665"/>
          </a:xfrm>
          <a:prstGeom prst="rect">
            <a:avLst/>
          </a:prstGeom>
          <a:solidFill>
            <a:schemeClr val="bg1"/>
          </a:solidFill>
        </p:spPr>
        <p:txBody>
          <a:bodyPr wrap="square" rtlCol="0">
            <a:spAutoFit/>
          </a:bodyPr>
          <a:lstStyle/>
          <a:p>
            <a:r>
              <a:rPr lang="es-ES" sz="2400" b="1" dirty="0" smtClean="0">
                <a:solidFill>
                  <a:schemeClr val="accent6">
                    <a:lumMod val="75000"/>
                  </a:schemeClr>
                </a:solidFill>
                <a:latin typeface="Arial" panose="020B0604020202020204" pitchFamily="34" charset="0"/>
                <a:cs typeface="Arial" panose="020B0604020202020204" pitchFamily="34" charset="0"/>
              </a:rPr>
              <a:t>RETOS Y ENCRUCIJADAS</a:t>
            </a:r>
            <a:endParaRPr lang="es-ES" sz="2400" b="1" dirty="0">
              <a:solidFill>
                <a:schemeClr val="accent6">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15" y="1628800"/>
            <a:ext cx="6084578" cy="475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796136" y="677783"/>
            <a:ext cx="3024336" cy="2585323"/>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Creo que, </a:t>
            </a:r>
            <a:r>
              <a:rPr lang="es-ES" b="1" dirty="0"/>
              <a:t>como comunidad </a:t>
            </a:r>
            <a:r>
              <a:rPr lang="es-ES" b="1" dirty="0" smtClean="0"/>
              <a:t>cristiana, tenemos </a:t>
            </a:r>
            <a:r>
              <a:rPr lang="es-ES" b="1" dirty="0"/>
              <a:t>que </a:t>
            </a:r>
            <a:r>
              <a:rPr lang="es-ES" b="1" dirty="0" smtClean="0"/>
              <a:t>deli-</a:t>
            </a:r>
            <a:r>
              <a:rPr lang="es-ES" b="1" dirty="0" err="1" smtClean="0"/>
              <a:t>mitar</a:t>
            </a:r>
            <a:r>
              <a:rPr lang="es-ES" b="1" dirty="0" smtClean="0"/>
              <a:t> </a:t>
            </a:r>
            <a:r>
              <a:rPr lang="es-ES" b="1" dirty="0"/>
              <a:t>cuáles son los retos </a:t>
            </a:r>
            <a:r>
              <a:rPr lang="es-ES" b="1" dirty="0" smtClean="0"/>
              <a:t>fundamentales </a:t>
            </a:r>
            <a:r>
              <a:rPr lang="es-ES" b="1" dirty="0"/>
              <a:t>que </a:t>
            </a:r>
            <a:r>
              <a:rPr lang="es-ES" b="1" dirty="0" smtClean="0"/>
              <a:t>se </a:t>
            </a:r>
            <a:r>
              <a:rPr lang="es-ES" b="1" dirty="0"/>
              <a:t>nos plantean hoy e intentar afrontarlos. </a:t>
            </a:r>
            <a:endParaRPr lang="es-ES" b="1" dirty="0" smtClean="0"/>
          </a:p>
          <a:p>
            <a:r>
              <a:rPr lang="es-ES" b="1" dirty="0" smtClean="0"/>
              <a:t>       Una </a:t>
            </a:r>
            <a:r>
              <a:rPr lang="es-ES" b="1" dirty="0"/>
              <a:t>forma, limitada, </a:t>
            </a:r>
            <a:r>
              <a:rPr lang="es-ES" b="1" dirty="0" smtClean="0"/>
              <a:t>de</a:t>
            </a:r>
          </a:p>
          <a:p>
            <a:r>
              <a:rPr lang="es-ES" b="1" dirty="0" smtClean="0"/>
              <a:t>expresarlo </a:t>
            </a:r>
            <a:r>
              <a:rPr lang="es-ES" b="1" dirty="0"/>
              <a:t>puede ser la que sigue.</a:t>
            </a:r>
            <a:endParaRPr lang="es-ES" dirty="0"/>
          </a:p>
        </p:txBody>
      </p:sp>
      <p:sp>
        <p:nvSpPr>
          <p:cNvPr id="6" name="5 CuadroTexto"/>
          <p:cNvSpPr txBox="1"/>
          <p:nvPr/>
        </p:nvSpPr>
        <p:spPr>
          <a:xfrm>
            <a:off x="599313" y="738623"/>
            <a:ext cx="971600" cy="369332"/>
          </a:xfrm>
          <a:prstGeom prst="rect">
            <a:avLst/>
          </a:prstGeom>
          <a:solidFill>
            <a:schemeClr val="accent1"/>
          </a:solidFill>
        </p:spPr>
        <p:txBody>
          <a:bodyPr wrap="square" rtlCol="0">
            <a:spAutoFit/>
          </a:bodyPr>
          <a:lstStyle/>
          <a:p>
            <a:r>
              <a:rPr lang="es-ES" b="1" dirty="0" smtClean="0">
                <a:solidFill>
                  <a:schemeClr val="bg1"/>
                </a:solidFill>
              </a:rPr>
              <a:t>Anexo 1</a:t>
            </a:r>
            <a:endParaRPr lang="es-ES" b="1" dirty="0">
              <a:solidFill>
                <a:schemeClr val="bg1"/>
              </a:solidFill>
            </a:endParaRPr>
          </a:p>
        </p:txBody>
      </p:sp>
      <p:sp>
        <p:nvSpPr>
          <p:cNvPr id="2" name="1 Marcador de número de diapositiva"/>
          <p:cNvSpPr>
            <a:spLocks noGrp="1"/>
          </p:cNvSpPr>
          <p:nvPr>
            <p:ph type="sldNum" sz="quarter" idx="12"/>
          </p:nvPr>
        </p:nvSpPr>
        <p:spPr>
          <a:xfrm>
            <a:off x="7823386" y="6058167"/>
            <a:ext cx="762000" cy="244475"/>
          </a:xfrm>
        </p:spPr>
        <p:txBody>
          <a:bodyPr/>
          <a:lstStyle/>
          <a:p>
            <a:fld id="{636E3AB4-97AD-4389-A1F4-096199C2DEE3}" type="slidenum">
              <a:rPr lang="es-ES" b="1" smtClean="0">
                <a:solidFill>
                  <a:schemeClr val="tx1"/>
                </a:solidFill>
              </a:rPr>
              <a:t>122</a:t>
            </a:fld>
            <a:endParaRPr lang="es-ES" b="1" dirty="0">
              <a:solidFill>
                <a:schemeClr val="tx1"/>
              </a:solidFill>
            </a:endParaRPr>
          </a:p>
        </p:txBody>
      </p:sp>
    </p:spTree>
    <p:extLst>
      <p:ext uri="{BB962C8B-B14F-4D97-AF65-F5344CB8AC3E}">
        <p14:creationId xmlns:p14="http://schemas.microsoft.com/office/powerpoint/2010/main" val="38783792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5056"/>
            <a:ext cx="7954766" cy="554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740352" y="5848821"/>
            <a:ext cx="762000" cy="244475"/>
          </a:xfrm>
        </p:spPr>
        <p:txBody>
          <a:bodyPr/>
          <a:lstStyle/>
          <a:p>
            <a:fld id="{636E3AB4-97AD-4389-A1F4-096199C2DEE3}" type="slidenum">
              <a:rPr lang="es-ES" b="1" smtClean="0">
                <a:solidFill>
                  <a:schemeClr val="tx1"/>
                </a:solidFill>
              </a:rPr>
              <a:t>123</a:t>
            </a:fld>
            <a:endParaRPr lang="es-ES" b="1" dirty="0">
              <a:solidFill>
                <a:schemeClr val="tx1"/>
              </a:solidFill>
            </a:endParaRPr>
          </a:p>
        </p:txBody>
      </p:sp>
    </p:spTree>
    <p:extLst>
      <p:ext uri="{BB962C8B-B14F-4D97-AF65-F5344CB8AC3E}">
        <p14:creationId xmlns:p14="http://schemas.microsoft.com/office/powerpoint/2010/main" val="13412474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64704"/>
            <a:ext cx="7848872" cy="537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884368" y="5733256"/>
            <a:ext cx="762000" cy="244475"/>
          </a:xfrm>
        </p:spPr>
        <p:txBody>
          <a:bodyPr/>
          <a:lstStyle/>
          <a:p>
            <a:fld id="{636E3AB4-97AD-4389-A1F4-096199C2DEE3}" type="slidenum">
              <a:rPr lang="es-ES" b="1" smtClean="0">
                <a:solidFill>
                  <a:schemeClr val="tx1"/>
                </a:solidFill>
              </a:rPr>
              <a:t>124</a:t>
            </a:fld>
            <a:endParaRPr lang="es-ES" b="1" dirty="0">
              <a:solidFill>
                <a:schemeClr val="tx1"/>
              </a:solidFill>
            </a:endParaRPr>
          </a:p>
        </p:txBody>
      </p:sp>
    </p:spTree>
    <p:extLst>
      <p:ext uri="{BB962C8B-B14F-4D97-AF65-F5344CB8AC3E}">
        <p14:creationId xmlns:p14="http://schemas.microsoft.com/office/powerpoint/2010/main" val="29375632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5" y="548680"/>
            <a:ext cx="801320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740352" y="5877272"/>
            <a:ext cx="762000" cy="244475"/>
          </a:xfrm>
        </p:spPr>
        <p:txBody>
          <a:bodyPr/>
          <a:lstStyle/>
          <a:p>
            <a:fld id="{636E3AB4-97AD-4389-A1F4-096199C2DEE3}" type="slidenum">
              <a:rPr lang="es-ES" b="1" smtClean="0">
                <a:solidFill>
                  <a:schemeClr val="tx1"/>
                </a:solidFill>
              </a:rPr>
              <a:t>125</a:t>
            </a:fld>
            <a:endParaRPr lang="es-ES" b="1" dirty="0">
              <a:solidFill>
                <a:schemeClr val="tx1"/>
              </a:solidFill>
            </a:endParaRPr>
          </a:p>
        </p:txBody>
      </p:sp>
    </p:spTree>
    <p:extLst>
      <p:ext uri="{BB962C8B-B14F-4D97-AF65-F5344CB8AC3E}">
        <p14:creationId xmlns:p14="http://schemas.microsoft.com/office/powerpoint/2010/main" val="16001840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507722"/>
            <a:ext cx="7560841" cy="316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552" y="3645024"/>
            <a:ext cx="6793903" cy="286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8800"/>
            <a:ext cx="1533877" cy="387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914456" y="6262613"/>
            <a:ext cx="762000" cy="244475"/>
          </a:xfrm>
        </p:spPr>
        <p:txBody>
          <a:bodyPr/>
          <a:lstStyle/>
          <a:p>
            <a:fld id="{636E3AB4-97AD-4389-A1F4-096199C2DEE3}" type="slidenum">
              <a:rPr lang="es-ES" b="1" smtClean="0">
                <a:solidFill>
                  <a:schemeClr val="tx1"/>
                </a:solidFill>
              </a:rPr>
              <a:t>126</a:t>
            </a:fld>
            <a:endParaRPr lang="es-ES" b="1" dirty="0">
              <a:solidFill>
                <a:schemeClr val="tx1"/>
              </a:solidFill>
            </a:endParaRPr>
          </a:p>
        </p:txBody>
      </p:sp>
    </p:spTree>
    <p:extLst>
      <p:ext uri="{BB962C8B-B14F-4D97-AF65-F5344CB8AC3E}">
        <p14:creationId xmlns:p14="http://schemas.microsoft.com/office/powerpoint/2010/main" val="37239881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4645749" y="4971631"/>
            <a:ext cx="4095377" cy="1600438"/>
          </a:xfrm>
          <a:prstGeom prst="rect">
            <a:avLst/>
          </a:prstGeom>
          <a:solidFill>
            <a:schemeClr val="accent1">
              <a:lumMod val="20000"/>
              <a:lumOff val="80000"/>
            </a:schemeClr>
          </a:solidFill>
        </p:spPr>
        <p:txBody>
          <a:bodyPr wrap="square" rtlCol="0">
            <a:spAutoFit/>
          </a:bodyPr>
          <a:lstStyle/>
          <a:p>
            <a:r>
              <a:rPr lang="es-ES" sz="1400" b="1" dirty="0">
                <a:solidFill>
                  <a:prstClr val="black"/>
                </a:solidFill>
              </a:rPr>
              <a:t>6</a:t>
            </a:r>
            <a:r>
              <a:rPr lang="es-ES" sz="1400" b="1" dirty="0" smtClean="0">
                <a:solidFill>
                  <a:prstClr val="black"/>
                </a:solidFill>
              </a:rPr>
              <a:t> - Usar </a:t>
            </a:r>
            <a:r>
              <a:rPr lang="es-ES" sz="1400" b="1" dirty="0">
                <a:solidFill>
                  <a:prstClr val="black"/>
                </a:solidFill>
              </a:rPr>
              <a:t>el SENTIDO COMÚN, </a:t>
            </a:r>
            <a:r>
              <a:rPr lang="es-ES" sz="1400" b="1" dirty="0" err="1" smtClean="0">
                <a:solidFill>
                  <a:prstClr val="black"/>
                </a:solidFill>
              </a:rPr>
              <a:t>distinguien</a:t>
            </a:r>
            <a:r>
              <a:rPr lang="es-ES" sz="1400" b="1" dirty="0" smtClean="0">
                <a:solidFill>
                  <a:prstClr val="black"/>
                </a:solidFill>
              </a:rPr>
              <a:t>- </a:t>
            </a:r>
          </a:p>
          <a:p>
            <a:r>
              <a:rPr lang="es-ES" sz="1400" b="1" dirty="0" smtClean="0">
                <a:solidFill>
                  <a:prstClr val="black"/>
                </a:solidFill>
              </a:rPr>
              <a:t>do </a:t>
            </a:r>
            <a:r>
              <a:rPr lang="es-ES" sz="1400" b="1" dirty="0">
                <a:solidFill>
                  <a:prstClr val="black"/>
                </a:solidFill>
              </a:rPr>
              <a:t>entre lo </a:t>
            </a:r>
            <a:r>
              <a:rPr lang="es-ES" sz="1400" b="1" dirty="0" smtClean="0">
                <a:solidFill>
                  <a:prstClr val="black"/>
                </a:solidFill>
              </a:rPr>
              <a:t>fundamental </a:t>
            </a:r>
            <a:r>
              <a:rPr lang="es-ES" sz="1400" b="1" dirty="0">
                <a:solidFill>
                  <a:prstClr val="black"/>
                </a:solidFill>
              </a:rPr>
              <a:t>y lo </a:t>
            </a:r>
            <a:r>
              <a:rPr lang="es-ES" sz="1400" b="1" dirty="0" smtClean="0">
                <a:solidFill>
                  <a:prstClr val="black"/>
                </a:solidFill>
              </a:rPr>
              <a:t>secundario, lo permanente y lo ocasional.  Caer </a:t>
            </a:r>
            <a:r>
              <a:rPr lang="es-ES" sz="1400" b="1" dirty="0">
                <a:solidFill>
                  <a:prstClr val="black"/>
                </a:solidFill>
              </a:rPr>
              <a:t>en la </a:t>
            </a:r>
            <a:r>
              <a:rPr lang="es-ES" sz="1400" b="1" dirty="0" err="1" smtClean="0">
                <a:solidFill>
                  <a:prstClr val="black"/>
                </a:solidFill>
              </a:rPr>
              <a:t>cuen</a:t>
            </a:r>
            <a:r>
              <a:rPr lang="es-ES" sz="1400" b="1" dirty="0" smtClean="0">
                <a:solidFill>
                  <a:prstClr val="black"/>
                </a:solidFill>
              </a:rPr>
              <a:t>-</a:t>
            </a:r>
          </a:p>
          <a:p>
            <a:r>
              <a:rPr lang="es-ES" sz="1400" b="1" dirty="0" err="1" smtClean="0">
                <a:solidFill>
                  <a:prstClr val="black"/>
                </a:solidFill>
              </a:rPr>
              <a:t>ta</a:t>
            </a:r>
            <a:r>
              <a:rPr lang="es-ES" sz="1400" b="1" dirty="0" smtClean="0">
                <a:solidFill>
                  <a:prstClr val="black"/>
                </a:solidFill>
              </a:rPr>
              <a:t> </a:t>
            </a:r>
            <a:r>
              <a:rPr lang="es-ES" sz="1400" b="1" dirty="0">
                <a:solidFill>
                  <a:prstClr val="black"/>
                </a:solidFill>
              </a:rPr>
              <a:t>de que el </a:t>
            </a:r>
            <a:r>
              <a:rPr lang="es-ES" sz="1400" b="1" dirty="0" smtClean="0">
                <a:solidFill>
                  <a:prstClr val="black"/>
                </a:solidFill>
              </a:rPr>
              <a:t>NÚCLEO </a:t>
            </a:r>
            <a:r>
              <a:rPr lang="es-ES" sz="1400" b="1" dirty="0">
                <a:solidFill>
                  <a:prstClr val="black"/>
                </a:solidFill>
              </a:rPr>
              <a:t>DEL </a:t>
            </a:r>
            <a:r>
              <a:rPr lang="es-ES" sz="1400" b="1" dirty="0" smtClean="0">
                <a:solidFill>
                  <a:prstClr val="black"/>
                </a:solidFill>
              </a:rPr>
              <a:t>MEN-SAJE </a:t>
            </a:r>
            <a:r>
              <a:rPr lang="es-ES" sz="1400" b="1" dirty="0">
                <a:solidFill>
                  <a:prstClr val="black"/>
                </a:solidFill>
              </a:rPr>
              <a:t>DE JESÚS está muy claro en el </a:t>
            </a:r>
            <a:r>
              <a:rPr lang="es-ES" sz="1400" b="1" dirty="0" smtClean="0">
                <a:solidFill>
                  <a:prstClr val="black"/>
                </a:solidFill>
              </a:rPr>
              <a:t>N. T. para </a:t>
            </a:r>
            <a:r>
              <a:rPr lang="es-ES" sz="1400" b="1" dirty="0">
                <a:solidFill>
                  <a:prstClr val="black"/>
                </a:solidFill>
              </a:rPr>
              <a:t>el que lo quiera ver, </a:t>
            </a:r>
            <a:r>
              <a:rPr lang="es-ES" sz="1400" b="1" dirty="0" smtClean="0">
                <a:solidFill>
                  <a:prstClr val="black"/>
                </a:solidFill>
              </a:rPr>
              <a:t>aun-que </a:t>
            </a:r>
            <a:r>
              <a:rPr lang="es-ES" sz="1400" b="1" dirty="0">
                <a:solidFill>
                  <a:prstClr val="black"/>
                </a:solidFill>
              </a:rPr>
              <a:t>haya una serie de textos cuya interpretación sea </a:t>
            </a:r>
            <a:r>
              <a:rPr lang="es-ES" sz="1400" b="1" dirty="0" smtClean="0">
                <a:solidFill>
                  <a:prstClr val="black"/>
                </a:solidFill>
              </a:rPr>
              <a:t>discutible</a:t>
            </a:r>
            <a:endParaRPr lang="es-ES" sz="1400" b="1" dirty="0">
              <a:solidFill>
                <a:prstClr val="black"/>
              </a:solidFill>
            </a:endParaRPr>
          </a:p>
        </p:txBody>
      </p:sp>
      <p:sp>
        <p:nvSpPr>
          <p:cNvPr id="7" name="6 CuadroTexto"/>
          <p:cNvSpPr txBox="1"/>
          <p:nvPr/>
        </p:nvSpPr>
        <p:spPr>
          <a:xfrm>
            <a:off x="5402022" y="3802080"/>
            <a:ext cx="3310111" cy="1169551"/>
          </a:xfrm>
          <a:prstGeom prst="rect">
            <a:avLst/>
          </a:prstGeom>
          <a:solidFill>
            <a:schemeClr val="accent1">
              <a:lumMod val="20000"/>
              <a:lumOff val="80000"/>
            </a:schemeClr>
          </a:solidFill>
        </p:spPr>
        <p:txBody>
          <a:bodyPr wrap="square" rtlCol="0">
            <a:spAutoFit/>
          </a:bodyPr>
          <a:lstStyle/>
          <a:p>
            <a:r>
              <a:rPr lang="es-ES" sz="1400" b="1" dirty="0" smtClean="0">
                <a:solidFill>
                  <a:prstClr val="black"/>
                </a:solidFill>
              </a:rPr>
              <a:t>3</a:t>
            </a:r>
            <a:r>
              <a:rPr lang="es-ES" sz="1400" dirty="0" smtClean="0">
                <a:solidFill>
                  <a:prstClr val="black"/>
                </a:solidFill>
              </a:rPr>
              <a:t> - </a:t>
            </a:r>
            <a:r>
              <a:rPr lang="es-ES" sz="1400" b="1" dirty="0">
                <a:solidFill>
                  <a:prstClr val="black"/>
                </a:solidFill>
              </a:rPr>
              <a:t>tener la mente y el </a:t>
            </a:r>
            <a:endParaRPr lang="es-ES" sz="1400" b="1" dirty="0" smtClean="0">
              <a:solidFill>
                <a:prstClr val="black"/>
              </a:solidFill>
            </a:endParaRPr>
          </a:p>
          <a:p>
            <a:r>
              <a:rPr lang="es-ES" sz="1400" b="1" dirty="0" smtClean="0">
                <a:solidFill>
                  <a:prstClr val="black"/>
                </a:solidFill>
              </a:rPr>
              <a:t>corazón </a:t>
            </a:r>
            <a:r>
              <a:rPr lang="es-ES" sz="1400" b="1" dirty="0">
                <a:solidFill>
                  <a:prstClr val="black"/>
                </a:solidFill>
              </a:rPr>
              <a:t>abiertos a la </a:t>
            </a:r>
            <a:endParaRPr lang="es-ES" sz="1400" b="1" dirty="0" smtClean="0">
              <a:solidFill>
                <a:prstClr val="black"/>
              </a:solidFill>
            </a:endParaRPr>
          </a:p>
          <a:p>
            <a:r>
              <a:rPr lang="es-ES" sz="1400" b="1" dirty="0" smtClean="0">
                <a:solidFill>
                  <a:prstClr val="black"/>
                </a:solidFill>
              </a:rPr>
              <a:t>REALIDAD </a:t>
            </a:r>
            <a:r>
              <a:rPr lang="es-ES" sz="1400" b="1" dirty="0">
                <a:solidFill>
                  <a:prstClr val="black"/>
                </a:solidFill>
              </a:rPr>
              <a:t>HUMANA que nos rodea y, especialmente "escuchar" a los </a:t>
            </a:r>
            <a:r>
              <a:rPr lang="es-ES" sz="1400" b="1" dirty="0" smtClean="0">
                <a:solidFill>
                  <a:prstClr val="black"/>
                </a:solidFill>
              </a:rPr>
              <a:t>EMPOBRECIDOS </a:t>
            </a:r>
            <a:r>
              <a:rPr lang="es-ES" sz="1400" b="1" dirty="0">
                <a:solidFill>
                  <a:prstClr val="black"/>
                </a:solidFill>
              </a:rPr>
              <a:t>de la tierra</a:t>
            </a:r>
            <a:endParaRPr lang="es-ES" sz="1400" dirty="0">
              <a:solidFill>
                <a:prstClr val="black"/>
              </a:solidFill>
            </a:endParaRPr>
          </a:p>
        </p:txBody>
      </p:sp>
      <p:sp>
        <p:nvSpPr>
          <p:cNvPr id="6" name="5 CuadroTexto"/>
          <p:cNvSpPr txBox="1"/>
          <p:nvPr/>
        </p:nvSpPr>
        <p:spPr>
          <a:xfrm>
            <a:off x="5373031" y="2545869"/>
            <a:ext cx="3368095" cy="1169551"/>
          </a:xfrm>
          <a:prstGeom prst="rect">
            <a:avLst/>
          </a:prstGeom>
          <a:solidFill>
            <a:schemeClr val="bg2"/>
          </a:solidFill>
        </p:spPr>
        <p:txBody>
          <a:bodyPr wrap="square" rtlCol="0">
            <a:spAutoFit/>
          </a:bodyPr>
          <a:lstStyle/>
          <a:p>
            <a:r>
              <a:rPr lang="es-ES" sz="1400" b="1" dirty="0" smtClean="0">
                <a:solidFill>
                  <a:prstClr val="black"/>
                </a:solidFill>
              </a:rPr>
              <a:t>2 - vivir </a:t>
            </a:r>
            <a:r>
              <a:rPr lang="es-ES" sz="1400" b="1" dirty="0">
                <a:solidFill>
                  <a:prstClr val="black"/>
                </a:solidFill>
              </a:rPr>
              <a:t>y compartir esta </a:t>
            </a:r>
            <a:endParaRPr lang="es-ES" sz="1400" b="1" dirty="0" smtClean="0">
              <a:solidFill>
                <a:prstClr val="black"/>
              </a:solidFill>
            </a:endParaRPr>
          </a:p>
          <a:p>
            <a:r>
              <a:rPr lang="es-ES" sz="1400" b="1" dirty="0" smtClean="0">
                <a:solidFill>
                  <a:prstClr val="black"/>
                </a:solidFill>
              </a:rPr>
              <a:t>lectura </a:t>
            </a:r>
            <a:r>
              <a:rPr lang="es-ES" sz="1400" b="1" dirty="0">
                <a:solidFill>
                  <a:prstClr val="black"/>
                </a:solidFill>
              </a:rPr>
              <a:t>en un contexto </a:t>
            </a:r>
            <a:endParaRPr lang="es-ES" sz="1400" b="1" dirty="0" smtClean="0">
              <a:solidFill>
                <a:prstClr val="black"/>
              </a:solidFill>
            </a:endParaRPr>
          </a:p>
          <a:p>
            <a:r>
              <a:rPr lang="es-ES" sz="1400" b="1" dirty="0" smtClean="0">
                <a:solidFill>
                  <a:prstClr val="black"/>
                </a:solidFill>
              </a:rPr>
              <a:t>COMUNITARIO </a:t>
            </a:r>
            <a:r>
              <a:rPr lang="es-ES" sz="1400" b="1" dirty="0">
                <a:solidFill>
                  <a:prstClr val="black"/>
                </a:solidFill>
              </a:rPr>
              <a:t>ya que el </a:t>
            </a:r>
            <a:endParaRPr lang="es-ES" sz="1400" b="1" dirty="0" smtClean="0">
              <a:solidFill>
                <a:prstClr val="black"/>
              </a:solidFill>
            </a:endParaRPr>
          </a:p>
          <a:p>
            <a:r>
              <a:rPr lang="es-ES" sz="1400" b="1" dirty="0" smtClean="0">
                <a:solidFill>
                  <a:prstClr val="black"/>
                </a:solidFill>
              </a:rPr>
              <a:t>N.T. </a:t>
            </a:r>
            <a:r>
              <a:rPr lang="es-ES" sz="1400" b="1" dirty="0">
                <a:solidFill>
                  <a:prstClr val="black"/>
                </a:solidFill>
              </a:rPr>
              <a:t>es expresión de fe de </a:t>
            </a:r>
            <a:endParaRPr lang="es-ES" sz="1400" b="1" dirty="0" smtClean="0">
              <a:solidFill>
                <a:prstClr val="black"/>
              </a:solidFill>
            </a:endParaRPr>
          </a:p>
          <a:p>
            <a:r>
              <a:rPr lang="es-ES" sz="1400" b="1" dirty="0" smtClean="0">
                <a:solidFill>
                  <a:prstClr val="black"/>
                </a:solidFill>
              </a:rPr>
              <a:t>diversas comunidades</a:t>
            </a:r>
            <a:endParaRPr lang="es-ES" sz="1400" dirty="0">
              <a:solidFill>
                <a:prstClr val="black"/>
              </a:solidFill>
            </a:endParaRPr>
          </a:p>
        </p:txBody>
      </p:sp>
      <p:sp>
        <p:nvSpPr>
          <p:cNvPr id="9" name="8 CuadroTexto"/>
          <p:cNvSpPr txBox="1"/>
          <p:nvPr/>
        </p:nvSpPr>
        <p:spPr>
          <a:xfrm>
            <a:off x="2411760" y="4702263"/>
            <a:ext cx="2376264" cy="1600438"/>
          </a:xfrm>
          <a:prstGeom prst="rect">
            <a:avLst/>
          </a:prstGeom>
          <a:solidFill>
            <a:schemeClr val="accent1">
              <a:lumMod val="20000"/>
              <a:lumOff val="80000"/>
            </a:schemeClr>
          </a:solidFill>
        </p:spPr>
        <p:txBody>
          <a:bodyPr wrap="square" rtlCol="0">
            <a:spAutoFit/>
          </a:bodyPr>
          <a:lstStyle/>
          <a:p>
            <a:r>
              <a:rPr lang="es-ES" sz="1400" b="1" dirty="0" smtClean="0">
                <a:solidFill>
                  <a:prstClr val="black"/>
                </a:solidFill>
              </a:rPr>
              <a:t>5 - entrar </a:t>
            </a:r>
            <a:r>
              <a:rPr lang="es-ES" sz="1400" b="1" dirty="0">
                <a:solidFill>
                  <a:prstClr val="black"/>
                </a:solidFill>
              </a:rPr>
              <a:t>dentro </a:t>
            </a:r>
            <a:endParaRPr lang="es-ES" sz="1400" b="1" dirty="0" smtClean="0">
              <a:solidFill>
                <a:prstClr val="black"/>
              </a:solidFill>
            </a:endParaRPr>
          </a:p>
          <a:p>
            <a:r>
              <a:rPr lang="es-ES" sz="1400" b="1" dirty="0" smtClean="0">
                <a:solidFill>
                  <a:prstClr val="black"/>
                </a:solidFill>
              </a:rPr>
              <a:t>de </a:t>
            </a:r>
            <a:r>
              <a:rPr lang="es-ES" sz="1400" b="1" dirty="0">
                <a:solidFill>
                  <a:prstClr val="black"/>
                </a:solidFill>
              </a:rPr>
              <a:t>mí para </a:t>
            </a:r>
            <a:r>
              <a:rPr lang="es-ES" sz="1400" b="1" dirty="0" err="1" smtClean="0">
                <a:solidFill>
                  <a:prstClr val="black"/>
                </a:solidFill>
              </a:rPr>
              <a:t>ma</a:t>
            </a:r>
            <a:r>
              <a:rPr lang="es-ES" sz="1400" b="1" dirty="0" smtClean="0">
                <a:solidFill>
                  <a:prstClr val="black"/>
                </a:solidFill>
              </a:rPr>
              <a:t>-</a:t>
            </a:r>
          </a:p>
          <a:p>
            <a:r>
              <a:rPr lang="es-ES" sz="1400" b="1" dirty="0" smtClean="0">
                <a:solidFill>
                  <a:prstClr val="black"/>
                </a:solidFill>
              </a:rPr>
              <a:t>durar </a:t>
            </a:r>
            <a:r>
              <a:rPr lang="es-ES" sz="1400" b="1" dirty="0">
                <a:solidFill>
                  <a:prstClr val="black"/>
                </a:solidFill>
              </a:rPr>
              <a:t>y asimilar </a:t>
            </a:r>
            <a:endParaRPr lang="es-ES" sz="1400" b="1" dirty="0" smtClean="0">
              <a:solidFill>
                <a:prstClr val="black"/>
              </a:solidFill>
            </a:endParaRPr>
          </a:p>
          <a:p>
            <a:r>
              <a:rPr lang="es-ES" sz="1400" b="1" dirty="0" smtClean="0">
                <a:solidFill>
                  <a:prstClr val="black"/>
                </a:solidFill>
              </a:rPr>
              <a:t>el mensaje </a:t>
            </a:r>
            <a:r>
              <a:rPr lang="es-ES" sz="1400" b="1" dirty="0">
                <a:solidFill>
                  <a:prstClr val="black"/>
                </a:solidFill>
              </a:rPr>
              <a:t>del </a:t>
            </a:r>
            <a:endParaRPr lang="es-ES" sz="1400" b="1" dirty="0" smtClean="0">
              <a:solidFill>
                <a:prstClr val="black"/>
              </a:solidFill>
            </a:endParaRPr>
          </a:p>
          <a:p>
            <a:r>
              <a:rPr lang="es-ES" sz="1400" b="1" dirty="0" smtClean="0">
                <a:solidFill>
                  <a:prstClr val="black"/>
                </a:solidFill>
              </a:rPr>
              <a:t>N. </a:t>
            </a:r>
            <a:r>
              <a:rPr lang="es-ES" sz="1400" b="1" dirty="0">
                <a:solidFill>
                  <a:prstClr val="black"/>
                </a:solidFill>
              </a:rPr>
              <a:t>Testamento en </a:t>
            </a:r>
            <a:endParaRPr lang="es-ES" sz="1400" b="1" dirty="0" smtClean="0">
              <a:solidFill>
                <a:prstClr val="black"/>
              </a:solidFill>
            </a:endParaRPr>
          </a:p>
          <a:p>
            <a:r>
              <a:rPr lang="es-ES" sz="1400" b="1" dirty="0" smtClean="0">
                <a:solidFill>
                  <a:prstClr val="black"/>
                </a:solidFill>
              </a:rPr>
              <a:t>EL </a:t>
            </a:r>
            <a:r>
              <a:rPr lang="es-ES" sz="1400" b="1" dirty="0">
                <a:solidFill>
                  <a:prstClr val="black"/>
                </a:solidFill>
              </a:rPr>
              <a:t>SILENCIO Y LA ORACIÓN PERSONAL</a:t>
            </a:r>
          </a:p>
        </p:txBody>
      </p:sp>
      <p:sp>
        <p:nvSpPr>
          <p:cNvPr id="5" name="4 CuadroTexto"/>
          <p:cNvSpPr txBox="1"/>
          <p:nvPr/>
        </p:nvSpPr>
        <p:spPr>
          <a:xfrm>
            <a:off x="5373031" y="404664"/>
            <a:ext cx="3368095" cy="2062103"/>
          </a:xfrm>
          <a:prstGeom prst="rect">
            <a:avLst/>
          </a:prstGeom>
          <a:solidFill>
            <a:srgbClr val="DFFDE6"/>
          </a:solidFill>
        </p:spPr>
        <p:txBody>
          <a:bodyPr wrap="square" rtlCol="0">
            <a:spAutoFit/>
          </a:bodyPr>
          <a:lstStyle/>
          <a:p>
            <a:r>
              <a:rPr lang="es-ES" sz="1600" b="1" dirty="0" smtClean="0">
                <a:solidFill>
                  <a:prstClr val="black"/>
                </a:solidFill>
              </a:rPr>
              <a:t>1 - usar </a:t>
            </a:r>
            <a:r>
              <a:rPr lang="es-ES" sz="1600" b="1" dirty="0">
                <a:solidFill>
                  <a:prstClr val="black"/>
                </a:solidFill>
              </a:rPr>
              <a:t>la RAZÓN y los </a:t>
            </a:r>
            <a:endParaRPr lang="es-ES" sz="1600" b="1" dirty="0" smtClean="0">
              <a:solidFill>
                <a:prstClr val="black"/>
              </a:solidFill>
            </a:endParaRPr>
          </a:p>
          <a:p>
            <a:r>
              <a:rPr lang="es-ES" sz="1600" b="1" dirty="0" smtClean="0">
                <a:solidFill>
                  <a:prstClr val="black"/>
                </a:solidFill>
              </a:rPr>
              <a:t>medios </a:t>
            </a:r>
            <a:r>
              <a:rPr lang="es-ES" sz="1600" b="1" dirty="0">
                <a:solidFill>
                  <a:prstClr val="black"/>
                </a:solidFill>
              </a:rPr>
              <a:t>científicos </a:t>
            </a:r>
            <a:r>
              <a:rPr lang="es-ES" sz="1600" b="1" dirty="0" smtClean="0">
                <a:solidFill>
                  <a:prstClr val="black"/>
                </a:solidFill>
              </a:rPr>
              <a:t> que </a:t>
            </a:r>
          </a:p>
          <a:p>
            <a:r>
              <a:rPr lang="es-ES" sz="1600" b="1" dirty="0" smtClean="0">
                <a:solidFill>
                  <a:prstClr val="black"/>
                </a:solidFill>
              </a:rPr>
              <a:t>tenemos </a:t>
            </a:r>
            <a:r>
              <a:rPr lang="es-ES" sz="1600" b="1" dirty="0">
                <a:solidFill>
                  <a:prstClr val="black"/>
                </a:solidFill>
              </a:rPr>
              <a:t>para </a:t>
            </a:r>
            <a:r>
              <a:rPr lang="es-ES" sz="1600" b="1" dirty="0" smtClean="0">
                <a:solidFill>
                  <a:prstClr val="black"/>
                </a:solidFill>
              </a:rPr>
              <a:t> </a:t>
            </a:r>
            <a:r>
              <a:rPr lang="es-ES" sz="1600" b="1" i="1" dirty="0" smtClean="0">
                <a:solidFill>
                  <a:srgbClr val="C17529">
                    <a:lumMod val="75000"/>
                  </a:srgbClr>
                </a:solidFill>
              </a:rPr>
              <a:t>conocer </a:t>
            </a:r>
          </a:p>
          <a:p>
            <a:r>
              <a:rPr lang="es-ES" sz="1600" b="1" i="1" dirty="0" smtClean="0">
                <a:solidFill>
                  <a:srgbClr val="C17529">
                    <a:lumMod val="75000"/>
                  </a:srgbClr>
                </a:solidFill>
              </a:rPr>
              <a:t>los textos y su contexto socio-</a:t>
            </a:r>
          </a:p>
          <a:p>
            <a:r>
              <a:rPr lang="es-ES" sz="1600" b="1" i="1" dirty="0" smtClean="0">
                <a:solidFill>
                  <a:srgbClr val="C17529">
                    <a:lumMod val="75000"/>
                  </a:srgbClr>
                </a:solidFill>
              </a:rPr>
              <a:t>histórico</a:t>
            </a:r>
            <a:r>
              <a:rPr lang="es-ES" sz="1600" b="1" dirty="0" smtClean="0">
                <a:solidFill>
                  <a:prstClr val="black"/>
                </a:solidFill>
              </a:rPr>
              <a:t>.  </a:t>
            </a:r>
            <a:r>
              <a:rPr lang="es-ES" sz="1600" b="1" dirty="0">
                <a:solidFill>
                  <a:prstClr val="black"/>
                </a:solidFill>
              </a:rPr>
              <a:t>Una fe bien entendida implica el uso de todos los medios racionales que están a nuestra disposición para comprenderlos</a:t>
            </a:r>
            <a:endParaRPr lang="es-ES" sz="1600" dirty="0">
              <a:solidFill>
                <a:prstClr val="black"/>
              </a:solidFill>
            </a:endParaRPr>
          </a:p>
        </p:txBody>
      </p:sp>
      <p:sp>
        <p:nvSpPr>
          <p:cNvPr id="4" name="3 Marcador de número de diapositiva"/>
          <p:cNvSpPr>
            <a:spLocks noGrp="1"/>
          </p:cNvSpPr>
          <p:nvPr>
            <p:ph type="sldNum" sz="quarter" idx="12"/>
          </p:nvPr>
        </p:nvSpPr>
        <p:spPr>
          <a:xfrm>
            <a:off x="7827595" y="6304064"/>
            <a:ext cx="758952" cy="246888"/>
          </a:xfrm>
        </p:spPr>
        <p:txBody>
          <a:bodyPr/>
          <a:lstStyle/>
          <a:p>
            <a:fld id="{636E3AB4-97AD-4389-A1F4-096199C2DEE3}" type="slidenum">
              <a:rPr lang="es-ES" b="1" smtClean="0">
                <a:solidFill>
                  <a:schemeClr val="tx1"/>
                </a:solidFill>
              </a:rPr>
              <a:pPr/>
              <a:t>127</a:t>
            </a:fld>
            <a:endParaRPr lang="es-ES" b="1" dirty="0">
              <a:solidFill>
                <a:schemeClr val="tx1"/>
              </a:solidFill>
            </a:endParaRPr>
          </a:p>
        </p:txBody>
      </p:sp>
      <p:pic>
        <p:nvPicPr>
          <p:cNvPr id="1026" name="Picture 2" descr="E:\P-Jesus\proyectojesus\PJesus_CD2\proyecto_jesus\04_CRITERIOS\paraleerel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54628"/>
            <a:ext cx="4556392" cy="3782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Jesus\proyectojesus\PJesus_CD2\proyecto_jesus\04_CRITERIOS\nt5ve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9309" y="450822"/>
            <a:ext cx="1005627" cy="720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P-Jesus\proyectojesus\PJesus_CD2\proyecto_jesus\04_CRITERIOS\primerascomunidad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5531" y="2530840"/>
            <a:ext cx="1056116" cy="7920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P-Jesus\proyectojesus\PJesus_CD2\proyecto_jesus\04_CRITERIOS\world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02087" y="3717032"/>
            <a:ext cx="590550" cy="59055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11560" y="5038830"/>
            <a:ext cx="1857463" cy="1384995"/>
          </a:xfrm>
          <a:prstGeom prst="rect">
            <a:avLst/>
          </a:prstGeom>
          <a:solidFill>
            <a:schemeClr val="accent1">
              <a:lumMod val="20000"/>
              <a:lumOff val="80000"/>
            </a:schemeClr>
          </a:solidFill>
        </p:spPr>
        <p:txBody>
          <a:bodyPr wrap="square" rtlCol="0">
            <a:spAutoFit/>
          </a:bodyPr>
          <a:lstStyle/>
          <a:p>
            <a:r>
              <a:rPr lang="es-ES" sz="1400" b="1" dirty="0" smtClean="0">
                <a:solidFill>
                  <a:prstClr val="black"/>
                </a:solidFill>
              </a:rPr>
              <a:t>4 -  COMPROMETERME </a:t>
            </a:r>
          </a:p>
          <a:p>
            <a:r>
              <a:rPr lang="es-ES" sz="1400" b="1" dirty="0" smtClean="0">
                <a:solidFill>
                  <a:prstClr val="black"/>
                </a:solidFill>
              </a:rPr>
              <a:t>EN TRANSFORMAR </a:t>
            </a:r>
            <a:r>
              <a:rPr lang="es-ES" sz="1400" b="1" dirty="0">
                <a:solidFill>
                  <a:prstClr val="black"/>
                </a:solidFill>
              </a:rPr>
              <a:t>la realidad </a:t>
            </a:r>
            <a:r>
              <a:rPr lang="es-ES" sz="1400" b="1" dirty="0" smtClean="0">
                <a:solidFill>
                  <a:prstClr val="black"/>
                </a:solidFill>
              </a:rPr>
              <a:t>cuya dimen-</a:t>
            </a:r>
            <a:r>
              <a:rPr lang="es-ES" sz="1400" b="1" dirty="0" err="1" smtClean="0">
                <a:solidFill>
                  <a:prstClr val="black"/>
                </a:solidFill>
              </a:rPr>
              <a:t>sión</a:t>
            </a:r>
            <a:r>
              <a:rPr lang="es-ES" sz="1400" b="1" dirty="0" smtClean="0">
                <a:solidFill>
                  <a:prstClr val="black"/>
                </a:solidFill>
              </a:rPr>
              <a:t> </a:t>
            </a:r>
            <a:r>
              <a:rPr lang="es-ES" sz="1400" b="1" dirty="0" err="1" smtClean="0">
                <a:solidFill>
                  <a:prstClr val="black"/>
                </a:solidFill>
              </a:rPr>
              <a:t>eotestamentaria</a:t>
            </a:r>
            <a:r>
              <a:rPr lang="es-ES" sz="1400" b="1" dirty="0" smtClean="0">
                <a:solidFill>
                  <a:prstClr val="black"/>
                </a:solidFill>
              </a:rPr>
              <a:t> </a:t>
            </a:r>
          </a:p>
          <a:p>
            <a:r>
              <a:rPr lang="es-ES" sz="1400" b="1" dirty="0" smtClean="0">
                <a:solidFill>
                  <a:prstClr val="black"/>
                </a:solidFill>
              </a:rPr>
              <a:t>estoy </a:t>
            </a:r>
            <a:r>
              <a:rPr lang="es-ES" sz="1400" b="1" dirty="0">
                <a:solidFill>
                  <a:prstClr val="black"/>
                </a:solidFill>
              </a:rPr>
              <a:t>"leyendo"</a:t>
            </a:r>
          </a:p>
        </p:txBody>
      </p:sp>
      <p:pic>
        <p:nvPicPr>
          <p:cNvPr id="1036" name="Picture 12" descr="E:\P-Jesus\proyectojesus\PJesus_CD2\proyecto_jesus\04_CRITERIOS\esperanza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5054" y="4705455"/>
            <a:ext cx="790575"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P-Jesus\proyectojesus\PJesus_CD2\proyecto_jesus\04_CRITERIOS\einste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5539" y="4788902"/>
            <a:ext cx="645587" cy="760871"/>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izquierda"/>
          <p:cNvSpPr/>
          <p:nvPr/>
        </p:nvSpPr>
        <p:spPr>
          <a:xfrm rot="2214390">
            <a:off x="8296314" y="2004010"/>
            <a:ext cx="396044" cy="3821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3" name="2 CuadroTexto"/>
          <p:cNvSpPr txBox="1"/>
          <p:nvPr/>
        </p:nvSpPr>
        <p:spPr>
          <a:xfrm>
            <a:off x="611560" y="469962"/>
            <a:ext cx="971600" cy="369332"/>
          </a:xfrm>
          <a:prstGeom prst="rect">
            <a:avLst/>
          </a:prstGeom>
          <a:solidFill>
            <a:schemeClr val="accent1"/>
          </a:solidFill>
        </p:spPr>
        <p:txBody>
          <a:bodyPr wrap="square" rtlCol="0">
            <a:spAutoFit/>
          </a:bodyPr>
          <a:lstStyle/>
          <a:p>
            <a:r>
              <a:rPr lang="es-ES" b="1" dirty="0" smtClean="0">
                <a:solidFill>
                  <a:schemeClr val="bg1"/>
                </a:solidFill>
              </a:rPr>
              <a:t>Anexo 2</a:t>
            </a:r>
            <a:endParaRPr lang="es-ES" b="1" dirty="0">
              <a:solidFill>
                <a:schemeClr val="bg1"/>
              </a:solidFill>
            </a:endParaRPr>
          </a:p>
        </p:txBody>
      </p:sp>
      <p:pic>
        <p:nvPicPr>
          <p:cNvPr id="1034" name="Picture 10" descr="E:\P-Jesus\proyectojesus\PJesus_CD2\proyecto_jesus\04_CRITERIOS\COMPROMIS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1949" y="4623862"/>
            <a:ext cx="781050" cy="59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85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408449"/>
            <a:ext cx="5832648" cy="838200"/>
          </a:xfrm>
        </p:spPr>
        <p:txBody>
          <a:bodyPr/>
          <a:lstStyle/>
          <a:p>
            <a:r>
              <a:rPr lang="es-ES" dirty="0" smtClean="0"/>
              <a:t>ALGUNOS POSIBLES TEMAS	 </a:t>
            </a:r>
            <a:endParaRPr lang="es-ES" dirty="0"/>
          </a:p>
        </p:txBody>
      </p:sp>
      <p:sp>
        <p:nvSpPr>
          <p:cNvPr id="4" name="3 CuadroTexto"/>
          <p:cNvSpPr txBox="1"/>
          <p:nvPr/>
        </p:nvSpPr>
        <p:spPr>
          <a:xfrm>
            <a:off x="142595" y="1690642"/>
            <a:ext cx="6541499" cy="5109091"/>
          </a:xfrm>
          <a:prstGeom prst="rect">
            <a:avLst/>
          </a:prstGeom>
          <a:noFill/>
        </p:spPr>
        <p:txBody>
          <a:bodyPr wrap="square" rtlCol="0">
            <a:spAutoFit/>
          </a:bodyPr>
          <a:lstStyle/>
          <a:p>
            <a:pPr marL="800100" lvl="1" indent="-342900">
              <a:lnSpc>
                <a:spcPct val="150000"/>
              </a:lnSpc>
              <a:buFont typeface="+mj-lt"/>
              <a:buAutoNum type="arabicPeriod"/>
            </a:pPr>
            <a:r>
              <a:rPr lang="es-ES" b="1" i="1" dirty="0"/>
              <a:t>Pluralismo en las comunidades primitivas</a:t>
            </a:r>
            <a:endParaRPr lang="es-ES" dirty="0"/>
          </a:p>
          <a:p>
            <a:pPr marL="800100" lvl="1" indent="-342900">
              <a:lnSpc>
                <a:spcPct val="150000"/>
              </a:lnSpc>
              <a:buFont typeface="+mj-lt"/>
              <a:buAutoNum type="arabicPeriod"/>
            </a:pPr>
            <a:r>
              <a:rPr lang="es-ES" b="1" i="1" dirty="0"/>
              <a:t>Interculturalidad y comunidades primitivas</a:t>
            </a:r>
            <a:endParaRPr lang="es-ES" dirty="0"/>
          </a:p>
          <a:p>
            <a:pPr marL="800100" lvl="1" indent="-342900">
              <a:lnSpc>
                <a:spcPct val="150000"/>
              </a:lnSpc>
              <a:buFont typeface="+mj-lt"/>
              <a:buAutoNum type="arabicPeriod"/>
            </a:pPr>
            <a:r>
              <a:rPr lang="es-ES" b="1" i="1" dirty="0" smtClean="0"/>
              <a:t>Lugar </a:t>
            </a:r>
            <a:r>
              <a:rPr lang="es-ES" b="1" i="1" dirty="0"/>
              <a:t>de la mujer</a:t>
            </a:r>
            <a:endParaRPr lang="es-ES" dirty="0"/>
          </a:p>
          <a:p>
            <a:pPr marL="800100" lvl="1" indent="-342900">
              <a:lnSpc>
                <a:spcPct val="150000"/>
              </a:lnSpc>
              <a:buFont typeface="+mj-lt"/>
              <a:buAutoNum type="arabicPeriod"/>
            </a:pPr>
            <a:r>
              <a:rPr lang="es-ES" b="1" i="1" dirty="0"/>
              <a:t>Celebración de la eucaristía</a:t>
            </a:r>
            <a:endParaRPr lang="es-ES" dirty="0"/>
          </a:p>
          <a:p>
            <a:pPr marL="800100" lvl="1" indent="-342900">
              <a:lnSpc>
                <a:spcPct val="150000"/>
              </a:lnSpc>
              <a:buFont typeface="+mj-lt"/>
              <a:buAutoNum type="arabicPeriod"/>
            </a:pPr>
            <a:r>
              <a:rPr lang="es-ES" b="1" i="1" dirty="0" smtClean="0"/>
              <a:t>El </a:t>
            </a:r>
            <a:r>
              <a:rPr lang="es-ES" b="1" i="1" dirty="0"/>
              <a:t>uso del dinero</a:t>
            </a:r>
            <a:endParaRPr lang="es-ES" dirty="0"/>
          </a:p>
          <a:p>
            <a:pPr marL="800100" lvl="1" indent="-342900">
              <a:spcBef>
                <a:spcPts val="1200"/>
              </a:spcBef>
              <a:buFont typeface="+mj-lt"/>
              <a:buAutoNum type="arabicPeriod"/>
            </a:pPr>
            <a:r>
              <a:rPr lang="es-ES" b="1" i="1" dirty="0"/>
              <a:t>La participación de los hermanos en la </a:t>
            </a:r>
            <a:r>
              <a:rPr lang="es-ES" b="1" i="1" dirty="0" smtClean="0"/>
              <a:t> marcha </a:t>
            </a:r>
            <a:r>
              <a:rPr lang="es-ES" b="1" i="1" dirty="0"/>
              <a:t>de la comunidad y organización de la </a:t>
            </a:r>
            <a:r>
              <a:rPr lang="es-ES" b="1" i="1" dirty="0" smtClean="0"/>
              <a:t>comunidad</a:t>
            </a:r>
          </a:p>
          <a:p>
            <a:pPr marL="800100" lvl="1" indent="-342900">
              <a:spcBef>
                <a:spcPts val="1200"/>
              </a:spcBef>
              <a:buFont typeface="+mj-lt"/>
              <a:buAutoNum type="arabicPeriod"/>
            </a:pPr>
            <a:r>
              <a:rPr lang="es-ES" b="1" i="1" dirty="0" smtClean="0"/>
              <a:t>La </a:t>
            </a:r>
            <a:r>
              <a:rPr lang="es-ES" b="1" i="1" dirty="0"/>
              <a:t>concepción del trabajo del mundo clásico y de los cristianos primeros</a:t>
            </a:r>
            <a:endParaRPr lang="es-ES" dirty="0"/>
          </a:p>
          <a:p>
            <a:pPr marL="800100" lvl="1" indent="-342900">
              <a:lnSpc>
                <a:spcPct val="150000"/>
              </a:lnSpc>
              <a:buFont typeface="+mj-lt"/>
              <a:buAutoNum type="arabicPeriod"/>
            </a:pPr>
            <a:r>
              <a:rPr lang="es-ES" b="1" i="1" dirty="0"/>
              <a:t>Las creencias en la Iglesia primitiva</a:t>
            </a:r>
            <a:endParaRPr lang="es-ES" dirty="0"/>
          </a:p>
          <a:p>
            <a:pPr marL="800100" lvl="1" indent="-342900">
              <a:lnSpc>
                <a:spcPct val="150000"/>
              </a:lnSpc>
              <a:buFont typeface="+mj-lt"/>
              <a:buAutoNum type="arabicPeriod"/>
            </a:pPr>
            <a:r>
              <a:rPr lang="es-ES" b="1" i="1" dirty="0"/>
              <a:t>Principales ritos de las comunidades </a:t>
            </a:r>
            <a:r>
              <a:rPr lang="es-ES" b="1" i="1" dirty="0" smtClean="0"/>
              <a:t>primitivas</a:t>
            </a:r>
          </a:p>
          <a:p>
            <a:pPr marL="800100" lvl="1" indent="-342900">
              <a:lnSpc>
                <a:spcPct val="150000"/>
              </a:lnSpc>
              <a:buFont typeface="+mj-lt"/>
              <a:buAutoNum type="arabicPeriod"/>
            </a:pPr>
            <a:r>
              <a:rPr lang="es-ES" b="1" i="1" dirty="0"/>
              <a:t> </a:t>
            </a:r>
            <a:r>
              <a:rPr lang="es-ES" b="1" i="1" dirty="0" smtClean="0"/>
              <a:t>Relación con las autoridades del Imperio romano</a:t>
            </a:r>
            <a:endParaRPr lang="es-ES" dirty="0"/>
          </a:p>
          <a:p>
            <a:endParaRPr lang="es-ES" dirty="0"/>
          </a:p>
        </p:txBody>
      </p:sp>
      <p:sp>
        <p:nvSpPr>
          <p:cNvPr id="5" name="4 CuadroTexto"/>
          <p:cNvSpPr txBox="1"/>
          <p:nvPr/>
        </p:nvSpPr>
        <p:spPr>
          <a:xfrm>
            <a:off x="827584" y="1283763"/>
            <a:ext cx="4536504" cy="400110"/>
          </a:xfrm>
          <a:prstGeom prst="rect">
            <a:avLst/>
          </a:prstGeom>
          <a:gradFill>
            <a:gsLst>
              <a:gs pos="0">
                <a:schemeClr val="bg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t>que podríamos analizar con más detalle</a:t>
            </a:r>
            <a:endParaRPr lang="es-ES" sz="20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716" y="1340768"/>
            <a:ext cx="276244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732240" y="4077072"/>
            <a:ext cx="1728192" cy="1200329"/>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i="1" dirty="0" smtClean="0"/>
              <a:t>UNA VENTANA ABIERTA A UNA  INVESTIGACIÓN </a:t>
            </a:r>
          </a:p>
          <a:p>
            <a:r>
              <a:rPr lang="es-ES" b="1" i="1" dirty="0" smtClean="0"/>
              <a:t>MÁS AMPLIA</a:t>
            </a:r>
            <a:endParaRPr lang="es-ES" b="1" i="1" dirty="0"/>
          </a:p>
        </p:txBody>
      </p:sp>
      <p:sp>
        <p:nvSpPr>
          <p:cNvPr id="6" name="5 Marcador de número de diapositiva"/>
          <p:cNvSpPr>
            <a:spLocks noGrp="1"/>
          </p:cNvSpPr>
          <p:nvPr>
            <p:ph type="sldNum" sz="quarter" idx="12"/>
          </p:nvPr>
        </p:nvSpPr>
        <p:spPr>
          <a:xfrm>
            <a:off x="8028384" y="5949280"/>
            <a:ext cx="758952" cy="246888"/>
          </a:xfrm>
        </p:spPr>
        <p:txBody>
          <a:bodyPr/>
          <a:lstStyle/>
          <a:p>
            <a:fld id="{636E3AB4-97AD-4389-A1F4-096199C2DEE3}" type="slidenum">
              <a:rPr lang="es-ES" b="1" smtClean="0">
                <a:solidFill>
                  <a:schemeClr val="tx1"/>
                </a:solidFill>
              </a:rPr>
              <a:t>128</a:t>
            </a:fld>
            <a:endParaRPr lang="es-ES" b="1" dirty="0">
              <a:solidFill>
                <a:schemeClr val="tx1"/>
              </a:solidFill>
            </a:endParaRPr>
          </a:p>
        </p:txBody>
      </p:sp>
      <p:sp>
        <p:nvSpPr>
          <p:cNvPr id="8" name="7 CuadroTexto"/>
          <p:cNvSpPr txBox="1"/>
          <p:nvPr/>
        </p:nvSpPr>
        <p:spPr>
          <a:xfrm>
            <a:off x="611560" y="458217"/>
            <a:ext cx="1008112" cy="369332"/>
          </a:xfrm>
          <a:prstGeom prst="rect">
            <a:avLst/>
          </a:prstGeom>
          <a:solidFill>
            <a:schemeClr val="accent1"/>
          </a:solidFill>
        </p:spPr>
        <p:txBody>
          <a:bodyPr wrap="square" rtlCol="0">
            <a:spAutoFit/>
          </a:bodyPr>
          <a:lstStyle/>
          <a:p>
            <a:r>
              <a:rPr lang="es-ES" b="1" dirty="0" smtClean="0">
                <a:solidFill>
                  <a:schemeClr val="bg1"/>
                </a:solidFill>
              </a:rPr>
              <a:t>Anexo 3</a:t>
            </a:r>
            <a:endParaRPr lang="es-ES" b="1" dirty="0">
              <a:solidFill>
                <a:schemeClr val="bg1"/>
              </a:solidFill>
            </a:endParaRPr>
          </a:p>
        </p:txBody>
      </p:sp>
    </p:spTree>
    <p:extLst>
      <p:ext uri="{BB962C8B-B14F-4D97-AF65-F5344CB8AC3E}">
        <p14:creationId xmlns:p14="http://schemas.microsoft.com/office/powerpoint/2010/main" val="21771577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1156682"/>
            <a:ext cx="5937870" cy="400110"/>
          </a:xfrm>
          <a:prstGeom prst="rect">
            <a:avLst/>
          </a:prstGeom>
          <a:noFill/>
        </p:spPr>
        <p:txBody>
          <a:bodyPr wrap="square" rtlCol="0">
            <a:spAutoFit/>
          </a:bodyPr>
          <a:lstStyle/>
          <a:p>
            <a:r>
              <a:rPr lang="es-ES" sz="2000" b="1" dirty="0" smtClean="0">
                <a:solidFill>
                  <a:schemeClr val="accent6">
                    <a:lumMod val="75000"/>
                  </a:schemeClr>
                </a:solidFill>
              </a:rPr>
              <a:t>ALGUNOS GRUPOS  QUE INVESTIGAN ESTOS TEMAS</a:t>
            </a:r>
            <a:endParaRPr lang="es-ES" sz="2000" b="1" dirty="0">
              <a:solidFill>
                <a:schemeClr val="accent6">
                  <a:lumMod val="75000"/>
                </a:schemeClr>
              </a:solidFill>
            </a:endParaRPr>
          </a:p>
        </p:txBody>
      </p:sp>
      <p:sp>
        <p:nvSpPr>
          <p:cNvPr id="3" name="2 CuadroTexto"/>
          <p:cNvSpPr txBox="1"/>
          <p:nvPr/>
        </p:nvSpPr>
        <p:spPr>
          <a:xfrm>
            <a:off x="971600" y="1556792"/>
            <a:ext cx="7992888" cy="3416320"/>
          </a:xfrm>
          <a:prstGeom prst="rect">
            <a:avLst/>
          </a:prstGeom>
          <a:noFill/>
        </p:spPr>
        <p:txBody>
          <a:bodyPr wrap="square" rtlCol="0">
            <a:spAutoFit/>
          </a:bodyPr>
          <a:lstStyle/>
          <a:p>
            <a:r>
              <a:rPr lang="es-ES" dirty="0">
                <a:hlinkClick r:id="rId2"/>
              </a:rPr>
              <a:t>Grupo de investigación - Orígenes del Cristianismo </a:t>
            </a:r>
            <a:r>
              <a:rPr lang="es-ES" dirty="0"/>
              <a:t>  (Coord. Rafael Aguirre)</a:t>
            </a:r>
          </a:p>
          <a:p>
            <a:endParaRPr lang="es-ES" dirty="0" smtClean="0">
              <a:hlinkClick r:id="rId3"/>
            </a:endParaRPr>
          </a:p>
          <a:p>
            <a:r>
              <a:rPr lang="es-ES" dirty="0" err="1" smtClean="0">
                <a:hlinkClick r:id="rId3"/>
              </a:rPr>
              <a:t>Studiorum</a:t>
            </a:r>
            <a:r>
              <a:rPr lang="es-ES" dirty="0" smtClean="0">
                <a:hlinkClick r:id="rId3"/>
              </a:rPr>
              <a:t> </a:t>
            </a:r>
            <a:r>
              <a:rPr lang="es-ES" dirty="0" err="1" smtClean="0">
                <a:hlinkClick r:id="rId3"/>
              </a:rPr>
              <a:t>Novi</a:t>
            </a:r>
            <a:r>
              <a:rPr lang="es-ES" dirty="0" smtClean="0">
                <a:hlinkClick r:id="rId3"/>
              </a:rPr>
              <a:t> </a:t>
            </a:r>
            <a:r>
              <a:rPr lang="es-ES" dirty="0" err="1" smtClean="0">
                <a:hlinkClick r:id="rId3"/>
              </a:rPr>
              <a:t>Testamenti</a:t>
            </a:r>
            <a:r>
              <a:rPr lang="es-ES" dirty="0" smtClean="0">
                <a:hlinkClick r:id="rId3"/>
              </a:rPr>
              <a:t> </a:t>
            </a:r>
            <a:r>
              <a:rPr lang="es-ES" dirty="0" err="1" smtClean="0">
                <a:hlinkClick r:id="rId3"/>
              </a:rPr>
              <a:t>Societas</a:t>
            </a:r>
            <a:endParaRPr lang="es-ES" dirty="0" smtClean="0"/>
          </a:p>
          <a:p>
            <a:endParaRPr lang="es-ES" dirty="0"/>
          </a:p>
          <a:p>
            <a:r>
              <a:rPr lang="es-ES" dirty="0" err="1" smtClean="0">
                <a:hlinkClick r:id="rId4"/>
              </a:rPr>
              <a:t>Society</a:t>
            </a:r>
            <a:r>
              <a:rPr lang="es-ES" dirty="0" smtClean="0">
                <a:hlinkClick r:id="rId4"/>
              </a:rPr>
              <a:t> of </a:t>
            </a:r>
            <a:r>
              <a:rPr lang="es-ES" dirty="0" err="1" smtClean="0">
                <a:hlinkClick r:id="rId4"/>
              </a:rPr>
              <a:t>Biblical</a:t>
            </a:r>
            <a:r>
              <a:rPr lang="es-ES" dirty="0" smtClean="0">
                <a:hlinkClick r:id="rId4"/>
              </a:rPr>
              <a:t> </a:t>
            </a:r>
            <a:r>
              <a:rPr lang="es-ES" dirty="0" err="1" smtClean="0">
                <a:hlinkClick r:id="rId4"/>
              </a:rPr>
              <a:t>Literature</a:t>
            </a:r>
            <a:endParaRPr lang="es-ES" dirty="0" smtClean="0"/>
          </a:p>
          <a:p>
            <a:endParaRPr lang="es-ES" dirty="0"/>
          </a:p>
          <a:p>
            <a:r>
              <a:rPr lang="es-ES" dirty="0" smtClean="0"/>
              <a:t>Grupo europeo de Investigación Interdisciplinar sobre el Cristianismo de los orígenes (</a:t>
            </a:r>
            <a:r>
              <a:rPr lang="es-ES" dirty="0"/>
              <a:t>(G.E.R.I.C.O</a:t>
            </a:r>
            <a:r>
              <a:rPr lang="es-ES" dirty="0" smtClean="0"/>
              <a:t>.) </a:t>
            </a:r>
            <a:r>
              <a:rPr lang="es-ES" dirty="0" smtClean="0">
                <a:hlinkClick r:id="rId5"/>
              </a:rPr>
              <a:t>https://dialnet.unirioja.es/servlet/libro?codigo=10164</a:t>
            </a:r>
            <a:endParaRPr lang="es-ES" dirty="0" smtClean="0"/>
          </a:p>
          <a:p>
            <a:r>
              <a:rPr lang="es-ES" dirty="0" smtClean="0">
                <a:hlinkClick r:id="rId6"/>
              </a:rPr>
              <a:t>https://bibcatalogo.uca.es/cgi-bin/koha/opac-detail.pl?biblionumber=823229</a:t>
            </a:r>
            <a:endParaRPr lang="es-ES" dirty="0" smtClean="0"/>
          </a:p>
          <a:p>
            <a:endParaRPr lang="es-ES" dirty="0"/>
          </a:p>
          <a:p>
            <a:r>
              <a:rPr lang="es-ES" dirty="0" smtClean="0">
                <a:hlinkClick r:id="rId7" action="ppaction://hlinkfile"/>
              </a:rPr>
              <a:t>Asociación Bíblica Española </a:t>
            </a:r>
            <a:r>
              <a:rPr lang="es-ES" dirty="0" smtClean="0"/>
              <a:t>– Seminario “Orígenes del Cristianismo”</a:t>
            </a:r>
          </a:p>
          <a:p>
            <a:endParaRPr lang="es-ES" dirty="0"/>
          </a:p>
        </p:txBody>
      </p:sp>
      <p:sp>
        <p:nvSpPr>
          <p:cNvPr id="4" name="3 Marcador de número de diapositiva"/>
          <p:cNvSpPr>
            <a:spLocks noGrp="1"/>
          </p:cNvSpPr>
          <p:nvPr>
            <p:ph type="sldNum" sz="quarter" idx="12"/>
          </p:nvPr>
        </p:nvSpPr>
        <p:spPr>
          <a:xfrm>
            <a:off x="7668344" y="5301208"/>
            <a:ext cx="758952" cy="246888"/>
          </a:xfrm>
        </p:spPr>
        <p:txBody>
          <a:bodyPr/>
          <a:lstStyle/>
          <a:p>
            <a:fld id="{636E3AB4-97AD-4389-A1F4-096199C2DEE3}" type="slidenum">
              <a:rPr lang="es-ES" b="1" smtClean="0">
                <a:solidFill>
                  <a:schemeClr val="tx1"/>
                </a:solidFill>
              </a:rPr>
              <a:t>129</a:t>
            </a:fld>
            <a:endParaRPr lang="es-ES" b="1" dirty="0">
              <a:solidFill>
                <a:schemeClr val="tx1"/>
              </a:solidFill>
            </a:endParaRPr>
          </a:p>
        </p:txBody>
      </p:sp>
      <p:sp>
        <p:nvSpPr>
          <p:cNvPr id="6" name="5 CuadroTexto"/>
          <p:cNvSpPr txBox="1"/>
          <p:nvPr/>
        </p:nvSpPr>
        <p:spPr>
          <a:xfrm>
            <a:off x="1115616" y="620688"/>
            <a:ext cx="1008112" cy="369332"/>
          </a:xfrm>
          <a:prstGeom prst="rect">
            <a:avLst/>
          </a:prstGeom>
          <a:solidFill>
            <a:schemeClr val="accent1"/>
          </a:solidFill>
        </p:spPr>
        <p:txBody>
          <a:bodyPr wrap="square" rtlCol="0">
            <a:spAutoFit/>
          </a:bodyPr>
          <a:lstStyle/>
          <a:p>
            <a:r>
              <a:rPr lang="es-ES" b="1" dirty="0" smtClean="0">
                <a:solidFill>
                  <a:schemeClr val="bg1"/>
                </a:solidFill>
              </a:rPr>
              <a:t>Anexo 4</a:t>
            </a:r>
            <a:endParaRPr lang="es-ES" b="1" dirty="0">
              <a:solidFill>
                <a:schemeClr val="bg1"/>
              </a:solidFill>
            </a:endParaRPr>
          </a:p>
        </p:txBody>
      </p:sp>
    </p:spTree>
    <p:extLst>
      <p:ext uri="{BB962C8B-B14F-4D97-AF65-F5344CB8AC3E}">
        <p14:creationId xmlns:p14="http://schemas.microsoft.com/office/powerpoint/2010/main" val="352587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996542" y="1628800"/>
            <a:ext cx="7488832" cy="1908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El </a:t>
            </a:r>
            <a:r>
              <a:rPr lang="es-ES" dirty="0"/>
              <a:t>estudio </a:t>
            </a:r>
            <a:r>
              <a:rPr lang="es-ES" dirty="0" smtClean="0"/>
              <a:t>de los orígenes se </a:t>
            </a:r>
            <a:r>
              <a:rPr lang="es-ES" dirty="0"/>
              <a:t>realiza lógicamente </a:t>
            </a:r>
            <a:r>
              <a:rPr lang="es-ES" dirty="0" smtClean="0"/>
              <a:t>desde</a:t>
            </a:r>
          </a:p>
          <a:p>
            <a:r>
              <a:rPr lang="es-ES" dirty="0" smtClean="0"/>
              <a:t> </a:t>
            </a:r>
            <a:r>
              <a:rPr lang="es-ES" b="1" dirty="0"/>
              <a:t>perspectivas e intereses </a:t>
            </a:r>
            <a:r>
              <a:rPr lang="es-ES" b="1" dirty="0" smtClean="0"/>
              <a:t> del presente.</a:t>
            </a:r>
            <a:r>
              <a:rPr lang="es-ES" sz="1600" dirty="0" smtClean="0"/>
              <a:t>. No se puede ser aséptico</a:t>
            </a:r>
            <a:r>
              <a:rPr lang="es-ES" sz="1600" b="1" dirty="0" smtClean="0"/>
              <a:t>.</a:t>
            </a:r>
          </a:p>
          <a:p>
            <a:pPr marL="285750" indent="-285750">
              <a:buFont typeface="Arial" panose="020B0604020202020204" pitchFamily="34" charset="0"/>
              <a:buChar char="•"/>
            </a:pPr>
            <a:r>
              <a:rPr lang="es-ES" sz="1600" dirty="0" smtClean="0"/>
              <a:t>Se </a:t>
            </a:r>
            <a:r>
              <a:rPr lang="es-ES" sz="1600" dirty="0"/>
              <a:t>busca </a:t>
            </a:r>
            <a:r>
              <a:rPr lang="es-ES" sz="1600" dirty="0" smtClean="0"/>
              <a:t>luz para el presente, </a:t>
            </a:r>
            <a:r>
              <a:rPr lang="es-ES" sz="1600" dirty="0"/>
              <a:t>pero no se deben esperar </a:t>
            </a:r>
            <a:r>
              <a:rPr lang="es-ES" sz="1600" dirty="0" smtClean="0"/>
              <a:t>recetas para copiar. </a:t>
            </a:r>
          </a:p>
          <a:p>
            <a:pPr marL="285750" indent="-285750">
              <a:buFont typeface="Arial" panose="020B0604020202020204" pitchFamily="34" charset="0"/>
              <a:buChar char="•"/>
            </a:pPr>
            <a:r>
              <a:rPr lang="es-ES" sz="1600" dirty="0" smtClean="0"/>
              <a:t>Más bien al </a:t>
            </a:r>
            <a:r>
              <a:rPr lang="es-ES" sz="1600" dirty="0"/>
              <a:t>contrario, se relativizan las recetas con las que creíamos poder contar. </a:t>
            </a:r>
            <a:endParaRPr lang="es-ES" sz="1600" dirty="0" smtClean="0"/>
          </a:p>
          <a:p>
            <a:pPr marL="285750" indent="-285750">
              <a:buFont typeface="Arial" panose="020B0604020202020204" pitchFamily="34" charset="0"/>
              <a:buChar char="•"/>
            </a:pPr>
            <a:r>
              <a:rPr lang="es-ES" sz="1600" dirty="0" smtClean="0"/>
              <a:t>Lo cual no </a:t>
            </a:r>
            <a:r>
              <a:rPr lang="es-ES" sz="1600" dirty="0"/>
              <a:t>es negativo, </a:t>
            </a:r>
            <a:r>
              <a:rPr lang="es-ES" sz="1600" dirty="0" smtClean="0"/>
              <a:t>sino que puede abrirnos </a:t>
            </a:r>
            <a:r>
              <a:rPr lang="es-ES" sz="1600" dirty="0"/>
              <a:t>más posibilidades en el </a:t>
            </a:r>
            <a:r>
              <a:rPr lang="es-ES" sz="1600" dirty="0" smtClean="0"/>
              <a:t>presente</a:t>
            </a:r>
            <a:r>
              <a:rPr lang="es-ES" dirty="0" smtClean="0"/>
              <a:t>.</a:t>
            </a:r>
            <a:endParaRPr lang="es-ES" dirty="0"/>
          </a:p>
        </p:txBody>
      </p:sp>
      <p:sp>
        <p:nvSpPr>
          <p:cNvPr id="4" name="3 CuadroTexto"/>
          <p:cNvSpPr txBox="1"/>
          <p:nvPr/>
        </p:nvSpPr>
        <p:spPr>
          <a:xfrm>
            <a:off x="1259632" y="520804"/>
            <a:ext cx="6396902" cy="110799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t>
            </a:r>
            <a:r>
              <a:rPr lang="es-ES" b="1" dirty="0" smtClean="0">
                <a:solidFill>
                  <a:schemeClr val="accent6">
                    <a:lumMod val="75000"/>
                  </a:schemeClr>
                </a:solidFill>
              </a:rPr>
              <a:t>CONOCER EL CRISTIANISMO DE LOS ORÍGENES</a:t>
            </a:r>
          </a:p>
          <a:p>
            <a:pPr marL="285750" indent="-285750">
              <a:buFont typeface="Arial" panose="020B0604020202020204" pitchFamily="34" charset="0"/>
              <a:buChar char="•"/>
            </a:pPr>
            <a:r>
              <a:rPr lang="es-ES" sz="1600" dirty="0" smtClean="0"/>
              <a:t>tiene naturalmente un gran </a:t>
            </a:r>
            <a:r>
              <a:rPr lang="es-ES" sz="1600" b="1" i="1" dirty="0" smtClean="0"/>
              <a:t>interés científico y </a:t>
            </a:r>
          </a:p>
          <a:p>
            <a:pPr marL="285750" indent="-285750">
              <a:buFont typeface="Arial" panose="020B0604020202020204" pitchFamily="34" charset="0"/>
              <a:buChar char="•"/>
            </a:pPr>
            <a:r>
              <a:rPr lang="es-ES" sz="1600" b="1" i="1" dirty="0" smtClean="0"/>
              <a:t>también  un gran  interés vital   </a:t>
            </a:r>
            <a:r>
              <a:rPr lang="es-ES" sz="1600" dirty="0"/>
              <a:t>para </a:t>
            </a:r>
            <a:r>
              <a:rPr lang="es-ES" sz="1600" dirty="0" smtClean="0"/>
              <a:t>las personas que </a:t>
            </a:r>
          </a:p>
          <a:p>
            <a:pPr marL="285750" indent="-285750">
              <a:buFont typeface="Arial" panose="020B0604020202020204" pitchFamily="34" charset="0"/>
              <a:buChar char="•"/>
            </a:pPr>
            <a:r>
              <a:rPr lang="es-ES" sz="1600" dirty="0" smtClean="0"/>
              <a:t>pretendan  </a:t>
            </a:r>
            <a:r>
              <a:rPr lang="es-ES" sz="1600" dirty="0"/>
              <a:t>seguir </a:t>
            </a:r>
            <a:r>
              <a:rPr lang="es-ES" sz="1600" dirty="0" smtClean="0"/>
              <a:t>las huellas de Jesús y de sus discípulos. </a:t>
            </a:r>
          </a:p>
        </p:txBody>
      </p:sp>
      <p:sp>
        <p:nvSpPr>
          <p:cNvPr id="5" name="4 CuadroTexto"/>
          <p:cNvSpPr txBox="1"/>
          <p:nvPr/>
        </p:nvSpPr>
        <p:spPr>
          <a:xfrm>
            <a:off x="850218" y="3551150"/>
            <a:ext cx="7686854"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El </a:t>
            </a:r>
            <a:r>
              <a:rPr lang="es-ES" dirty="0"/>
              <a:t>estudio crítico de los orígenes de la </a:t>
            </a:r>
            <a:r>
              <a:rPr lang="es-ES" dirty="0" smtClean="0"/>
              <a:t>Iglesia es muy enriquecedor:  </a:t>
            </a:r>
          </a:p>
          <a:p>
            <a:pPr marL="285750" indent="-285750">
              <a:buFont typeface="Arial" panose="020B0604020202020204" pitchFamily="34" charset="0"/>
              <a:buChar char="•"/>
            </a:pPr>
            <a:r>
              <a:rPr lang="es-ES" sz="1600" dirty="0" smtClean="0"/>
              <a:t>nos </a:t>
            </a:r>
            <a:r>
              <a:rPr lang="es-ES" sz="1600" dirty="0"/>
              <a:t>pone en diálogo </a:t>
            </a:r>
            <a:r>
              <a:rPr lang="es-ES" sz="1600" dirty="0" smtClean="0"/>
              <a:t>con las primeras comunidades, </a:t>
            </a:r>
            <a:r>
              <a:rPr lang="es-ES" sz="1600" b="1" i="1" dirty="0" smtClean="0"/>
              <a:t>interlocutores </a:t>
            </a:r>
            <a:r>
              <a:rPr lang="es-ES" sz="1600" b="1" i="1" dirty="0"/>
              <a:t>privilegiados y llenos de experiencia</a:t>
            </a:r>
            <a:r>
              <a:rPr lang="es-ES" sz="1600" dirty="0"/>
              <a:t>, </a:t>
            </a:r>
            <a:endParaRPr lang="es-ES" sz="1600" dirty="0" smtClean="0"/>
          </a:p>
          <a:p>
            <a:pPr marL="285750" indent="-285750">
              <a:buFont typeface="Arial" panose="020B0604020202020204" pitchFamily="34" charset="0"/>
              <a:buChar char="•"/>
            </a:pPr>
            <a:r>
              <a:rPr lang="es-ES" sz="1600" dirty="0" smtClean="0"/>
              <a:t>nos </a:t>
            </a:r>
            <a:r>
              <a:rPr lang="es-ES" sz="1600" dirty="0"/>
              <a:t>permite </a:t>
            </a:r>
            <a:r>
              <a:rPr lang="es-ES" sz="1600" dirty="0" smtClean="0"/>
              <a:t> conocer y valorar (con empatía histórica) </a:t>
            </a:r>
            <a:r>
              <a:rPr lang="es-ES" sz="1600" dirty="0"/>
              <a:t>las </a:t>
            </a:r>
            <a:r>
              <a:rPr lang="es-ES" sz="1600" b="1" i="1" dirty="0"/>
              <a:t>opciones </a:t>
            </a:r>
            <a:r>
              <a:rPr lang="es-ES" sz="1600" b="1" i="1" dirty="0" smtClean="0"/>
              <a:t>decisivas </a:t>
            </a:r>
            <a:r>
              <a:rPr lang="es-ES" sz="1600" b="1" i="1" dirty="0"/>
              <a:t>de </a:t>
            </a:r>
            <a:r>
              <a:rPr lang="es-ES" sz="1600" b="1" i="1" dirty="0" smtClean="0"/>
              <a:t>aquellas  comunidades en aquellos tiempos</a:t>
            </a:r>
            <a:r>
              <a:rPr lang="es-ES" sz="1600" dirty="0" smtClean="0"/>
              <a:t> </a:t>
            </a:r>
            <a:r>
              <a:rPr lang="es-ES" sz="1600" dirty="0"/>
              <a:t>y sus consecuencias </a:t>
            </a:r>
            <a:r>
              <a:rPr lang="es-ES" sz="1600" dirty="0" smtClean="0"/>
              <a:t>a lo largo de la historia</a:t>
            </a:r>
          </a:p>
          <a:p>
            <a:pPr marL="285750" indent="-285750">
              <a:buFont typeface="Arial" panose="020B0604020202020204" pitchFamily="34" charset="0"/>
              <a:buChar char="•"/>
            </a:pPr>
            <a:r>
              <a:rPr lang="es-ES" sz="1600" dirty="0" smtClean="0"/>
              <a:t>nos </a:t>
            </a:r>
            <a:r>
              <a:rPr lang="es-ES" sz="1600" dirty="0"/>
              <a:t>proporciona unos </a:t>
            </a:r>
            <a:r>
              <a:rPr lang="es-ES" sz="1600" b="1" i="1" dirty="0" smtClean="0"/>
              <a:t> puntos </a:t>
            </a:r>
          </a:p>
          <a:p>
            <a:r>
              <a:rPr lang="es-ES" sz="1600" b="1" i="1" dirty="0" smtClean="0"/>
              <a:t>de </a:t>
            </a:r>
            <a:r>
              <a:rPr lang="es-ES" sz="1600" b="1" i="1" dirty="0"/>
              <a:t>referencia </a:t>
            </a:r>
            <a:r>
              <a:rPr lang="es-ES" sz="1600" b="1" i="1" dirty="0" smtClean="0"/>
              <a:t> claves  </a:t>
            </a:r>
            <a:r>
              <a:rPr lang="es-ES" sz="1600" dirty="0" smtClean="0"/>
              <a:t>para </a:t>
            </a:r>
            <a:r>
              <a:rPr lang="es-ES" sz="1600" dirty="0" err="1" smtClean="0"/>
              <a:t>discer</a:t>
            </a:r>
            <a:r>
              <a:rPr lang="es-ES" sz="1600" dirty="0" smtClean="0"/>
              <a:t>- </a:t>
            </a:r>
          </a:p>
          <a:p>
            <a:r>
              <a:rPr lang="es-ES" sz="1600" dirty="0" err="1" smtClean="0"/>
              <a:t>nir</a:t>
            </a:r>
            <a:r>
              <a:rPr lang="es-ES" sz="1600" dirty="0" smtClean="0"/>
              <a:t> mientras buscamos  nuestro </a:t>
            </a:r>
          </a:p>
          <a:p>
            <a:r>
              <a:rPr lang="es-ES" sz="1600" dirty="0" smtClean="0"/>
              <a:t>camino </a:t>
            </a:r>
            <a:r>
              <a:rPr lang="es-ES" sz="1600" dirty="0"/>
              <a:t>en el </a:t>
            </a:r>
            <a:r>
              <a:rPr lang="es-ES" sz="1600" dirty="0" smtClean="0"/>
              <a:t> presente</a:t>
            </a:r>
            <a:r>
              <a:rPr lang="es-ES" sz="1600" dirty="0"/>
              <a:t>. </a:t>
            </a:r>
            <a:endParaRPr lang="es-ES" sz="1600" dirty="0" smtClean="0"/>
          </a:p>
        </p:txBody>
      </p:sp>
      <p:sp>
        <p:nvSpPr>
          <p:cNvPr id="6" name="5 CuadroTexto"/>
          <p:cNvSpPr txBox="1"/>
          <p:nvPr/>
        </p:nvSpPr>
        <p:spPr>
          <a:xfrm>
            <a:off x="6732240" y="520804"/>
            <a:ext cx="1944216" cy="13849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5875">
            <a:solidFill>
              <a:schemeClr val="tx1"/>
            </a:solidFill>
          </a:ln>
        </p:spPr>
        <p:txBody>
          <a:bodyPr wrap="square" rtlCol="0">
            <a:spAutoFit/>
          </a:bodyPr>
          <a:lstStyle/>
          <a:p>
            <a:r>
              <a:rPr lang="es-ES" sz="1400" dirty="0" smtClean="0"/>
              <a:t>(Cfr. R. Aguirre, La </a:t>
            </a:r>
            <a:r>
              <a:rPr lang="es-ES" sz="1400" dirty="0" err="1" smtClean="0"/>
              <a:t>igle-sia</a:t>
            </a:r>
            <a:r>
              <a:rPr lang="es-ES" sz="1400" dirty="0" smtClean="0"/>
              <a:t> cristiana de </a:t>
            </a:r>
            <a:r>
              <a:rPr lang="es-ES" sz="1400" dirty="0" err="1" smtClean="0"/>
              <a:t>Antio</a:t>
            </a:r>
            <a:r>
              <a:rPr lang="es-ES" sz="1400" dirty="0" smtClean="0"/>
              <a:t>-quía de Siria. Revista Latinoamericana de Teología. Págs. 63-4  / Bibliografía 1, 15 )</a:t>
            </a:r>
            <a:endParaRPr lang="es-ES" sz="1400" dirty="0"/>
          </a:p>
        </p:txBody>
      </p:sp>
      <p:sp>
        <p:nvSpPr>
          <p:cNvPr id="9" name="8 Estrella de 7 puntas"/>
          <p:cNvSpPr/>
          <p:nvPr/>
        </p:nvSpPr>
        <p:spPr>
          <a:xfrm>
            <a:off x="794586" y="1530624"/>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strella de 7 puntas"/>
          <p:cNvSpPr/>
          <p:nvPr/>
        </p:nvSpPr>
        <p:spPr>
          <a:xfrm>
            <a:off x="816522" y="520804"/>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strella de 7 puntas"/>
          <p:cNvSpPr/>
          <p:nvPr/>
        </p:nvSpPr>
        <p:spPr>
          <a:xfrm>
            <a:off x="798520" y="3537015"/>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Marcador de número de diapositiva"/>
          <p:cNvSpPr>
            <a:spLocks noGrp="1"/>
          </p:cNvSpPr>
          <p:nvPr>
            <p:ph type="sldNum" sz="quarter" idx="12"/>
          </p:nvPr>
        </p:nvSpPr>
        <p:spPr>
          <a:xfrm>
            <a:off x="7778120" y="6136473"/>
            <a:ext cx="758952" cy="246888"/>
          </a:xfrm>
        </p:spPr>
        <p:txBody>
          <a:bodyPr/>
          <a:lstStyle/>
          <a:p>
            <a:fld id="{636E3AB4-97AD-4389-A1F4-096199C2DEE3}" type="slidenum">
              <a:rPr lang="es-ES" b="1" smtClean="0">
                <a:solidFill>
                  <a:schemeClr val="tx1"/>
                </a:solidFill>
              </a:rPr>
              <a:t>13</a:t>
            </a:fld>
            <a:endParaRPr lang="es-ES" b="1" dirty="0">
              <a:solidFill>
                <a:schemeClr val="tx1"/>
              </a:solidFill>
            </a:endParaRPr>
          </a:p>
        </p:txBody>
      </p:sp>
      <p:sp>
        <p:nvSpPr>
          <p:cNvPr id="3" name="2 CuadroTexto"/>
          <p:cNvSpPr txBox="1"/>
          <p:nvPr/>
        </p:nvSpPr>
        <p:spPr>
          <a:xfrm rot="21390301">
            <a:off x="4035451" y="4947516"/>
            <a:ext cx="4464496" cy="13542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rtlCol="0">
            <a:spAutoFit/>
          </a:bodyPr>
          <a:lstStyle/>
          <a:p>
            <a:r>
              <a:rPr lang="es-ES" dirty="0" smtClean="0"/>
              <a:t>     </a:t>
            </a:r>
            <a:r>
              <a:rPr lang="es-ES" sz="1600" dirty="0" smtClean="0"/>
              <a:t>“La experiencia histórica – pródiga en sufrimientos inútiles en la Iglesia – debe pertrecharnos de </a:t>
            </a:r>
            <a:r>
              <a:rPr lang="es-ES" sz="1600" b="1" i="1" dirty="0" smtClean="0"/>
              <a:t>apertura de espíritu y de lucidez crítica</a:t>
            </a:r>
            <a:r>
              <a:rPr lang="es-ES" sz="1600" dirty="0" smtClean="0"/>
              <a:t> para asumir los nuevos métodos de las ciencias sociales”</a:t>
            </a:r>
            <a:endParaRPr lang="es-ES" sz="1600" dirty="0"/>
          </a:p>
        </p:txBody>
      </p:sp>
    </p:spTree>
    <p:extLst>
      <p:ext uri="{BB962C8B-B14F-4D97-AF65-F5344CB8AC3E}">
        <p14:creationId xmlns:p14="http://schemas.microsoft.com/office/powerpoint/2010/main" val="7867289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812360" y="6065544"/>
            <a:ext cx="758952" cy="246888"/>
          </a:xfrm>
        </p:spPr>
        <p:txBody>
          <a:bodyPr/>
          <a:lstStyle/>
          <a:p>
            <a:fld id="{636E3AB4-97AD-4389-A1F4-096199C2DEE3}" type="slidenum">
              <a:rPr lang="es-ES" b="1" smtClean="0">
                <a:solidFill>
                  <a:schemeClr val="tx1"/>
                </a:solidFill>
              </a:rPr>
              <a:t>130</a:t>
            </a:fld>
            <a:endParaRPr lang="es-ES" b="1" dirty="0">
              <a:solidFill>
                <a:schemeClr val="tx1"/>
              </a:solidFill>
            </a:endParaRPr>
          </a:p>
        </p:txBody>
      </p:sp>
      <p:pic>
        <p:nvPicPr>
          <p:cNvPr id="2050" name="Picture 2" descr="https://verbodivino.es/documentos/libros/44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88" y="1628800"/>
            <a:ext cx="3105859" cy="4789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rod-bb-images.akamaized.net/book-covers/coverimage-9788490731116-bookwire-2022-11-30t15-12.jpg?w=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619" y="1628800"/>
            <a:ext cx="3214564" cy="473344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827584" y="1126702"/>
            <a:ext cx="4320480" cy="400110"/>
          </a:xfrm>
          <a:prstGeom prst="rect">
            <a:avLst/>
          </a:prstGeom>
          <a:noFill/>
        </p:spPr>
        <p:txBody>
          <a:bodyPr wrap="square" rtlCol="0">
            <a:spAutoFit/>
          </a:bodyPr>
          <a:lstStyle/>
          <a:p>
            <a:r>
              <a:rPr lang="es-ES" sz="2000" b="1" dirty="0" smtClean="0">
                <a:solidFill>
                  <a:schemeClr val="accent6">
                    <a:lumMod val="75000"/>
                  </a:schemeClr>
                </a:solidFill>
              </a:rPr>
              <a:t>ALGUNAS LECTURAS RECOMENDADAS</a:t>
            </a:r>
            <a:endParaRPr lang="es-ES" sz="2000" b="1" dirty="0">
              <a:solidFill>
                <a:schemeClr val="accent6">
                  <a:lumMod val="75000"/>
                </a:schemeClr>
              </a:solidFill>
            </a:endParaRPr>
          </a:p>
        </p:txBody>
      </p:sp>
      <p:sp>
        <p:nvSpPr>
          <p:cNvPr id="7" name="6 CuadroTexto"/>
          <p:cNvSpPr txBox="1"/>
          <p:nvPr/>
        </p:nvSpPr>
        <p:spPr>
          <a:xfrm>
            <a:off x="974788" y="620688"/>
            <a:ext cx="1008112" cy="369332"/>
          </a:xfrm>
          <a:prstGeom prst="rect">
            <a:avLst/>
          </a:prstGeom>
          <a:solidFill>
            <a:schemeClr val="accent1"/>
          </a:solidFill>
        </p:spPr>
        <p:txBody>
          <a:bodyPr wrap="square" rtlCol="0">
            <a:spAutoFit/>
          </a:bodyPr>
          <a:lstStyle/>
          <a:p>
            <a:r>
              <a:rPr lang="es-ES" b="1" dirty="0" smtClean="0">
                <a:solidFill>
                  <a:schemeClr val="bg1"/>
                </a:solidFill>
              </a:rPr>
              <a:t>Anexo  5</a:t>
            </a:r>
            <a:endParaRPr lang="es-ES" b="1" dirty="0">
              <a:solidFill>
                <a:schemeClr val="bg1"/>
              </a:solidFill>
            </a:endParaRPr>
          </a:p>
        </p:txBody>
      </p:sp>
    </p:spTree>
    <p:extLst>
      <p:ext uri="{BB962C8B-B14F-4D97-AF65-F5344CB8AC3E}">
        <p14:creationId xmlns:p14="http://schemas.microsoft.com/office/powerpoint/2010/main" val="286881124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576903" y="6113868"/>
            <a:ext cx="758952" cy="246888"/>
          </a:xfrm>
        </p:spPr>
        <p:txBody>
          <a:bodyPr/>
          <a:lstStyle/>
          <a:p>
            <a:fld id="{636E3AB4-97AD-4389-A1F4-096199C2DEE3}" type="slidenum">
              <a:rPr lang="es-ES" b="1" smtClean="0">
                <a:solidFill>
                  <a:schemeClr val="tx1"/>
                </a:solidFill>
              </a:rPr>
              <a:t>131</a:t>
            </a:fld>
            <a:endParaRPr lang="es-ES" b="1" dirty="0">
              <a:solidFill>
                <a:schemeClr val="tx1"/>
              </a:solidFill>
            </a:endParaRPr>
          </a:p>
        </p:txBody>
      </p:sp>
      <p:pic>
        <p:nvPicPr>
          <p:cNvPr id="3074" name="Picture 2" descr="https://images.cdn1.buscalibre.com/fit-in/360x360/ed/ac/edac781e1c30b617623cd73879ff31a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41" y="980728"/>
            <a:ext cx="3579040" cy="52565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ibreria.sanpablo.es/imagenes/9788481/9788481699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781" y="980728"/>
            <a:ext cx="3533635" cy="511256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4067944" y="580618"/>
            <a:ext cx="4320480" cy="400110"/>
          </a:xfrm>
          <a:prstGeom prst="rect">
            <a:avLst/>
          </a:prstGeom>
          <a:noFill/>
        </p:spPr>
        <p:txBody>
          <a:bodyPr wrap="square" rtlCol="0">
            <a:spAutoFit/>
          </a:bodyPr>
          <a:lstStyle/>
          <a:p>
            <a:r>
              <a:rPr lang="es-ES" sz="2000" b="1" dirty="0" smtClean="0">
                <a:solidFill>
                  <a:schemeClr val="accent6">
                    <a:lumMod val="75000"/>
                  </a:schemeClr>
                </a:solidFill>
              </a:rPr>
              <a:t>ALGUNAS LECTURAS RECOMENDADAS</a:t>
            </a:r>
            <a:endParaRPr lang="es-ES" sz="2000" b="1" dirty="0">
              <a:solidFill>
                <a:schemeClr val="accent6">
                  <a:lumMod val="75000"/>
                </a:schemeClr>
              </a:solidFill>
            </a:endParaRPr>
          </a:p>
        </p:txBody>
      </p:sp>
    </p:spTree>
    <p:extLst>
      <p:ext uri="{BB962C8B-B14F-4D97-AF65-F5344CB8AC3E}">
        <p14:creationId xmlns:p14="http://schemas.microsoft.com/office/powerpoint/2010/main" val="6593987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76" y="869819"/>
            <a:ext cx="3343701" cy="536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Titu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10" y="692696"/>
            <a:ext cx="3414698" cy="5544616"/>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712428" y="367169"/>
            <a:ext cx="4320480" cy="400110"/>
          </a:xfrm>
          <a:prstGeom prst="rect">
            <a:avLst/>
          </a:prstGeom>
          <a:noFill/>
        </p:spPr>
        <p:txBody>
          <a:bodyPr wrap="square" rtlCol="0">
            <a:spAutoFit/>
          </a:bodyPr>
          <a:lstStyle/>
          <a:p>
            <a:r>
              <a:rPr lang="es-ES" sz="2000" b="1" dirty="0" smtClean="0">
                <a:solidFill>
                  <a:schemeClr val="accent6">
                    <a:lumMod val="75000"/>
                  </a:schemeClr>
                </a:solidFill>
              </a:rPr>
              <a:t>ALGUNAS LECTURAS RECOMENDADAS</a:t>
            </a:r>
            <a:endParaRPr lang="es-ES" sz="2000" b="1" dirty="0">
              <a:solidFill>
                <a:schemeClr val="accent6">
                  <a:lumMod val="75000"/>
                </a:schemeClr>
              </a:solidFill>
            </a:endParaRPr>
          </a:p>
        </p:txBody>
      </p:sp>
      <p:sp>
        <p:nvSpPr>
          <p:cNvPr id="4" name="3 Marcador de número de diapositiva"/>
          <p:cNvSpPr>
            <a:spLocks noGrp="1"/>
          </p:cNvSpPr>
          <p:nvPr>
            <p:ph type="sldNum" sz="quarter" idx="12"/>
          </p:nvPr>
        </p:nvSpPr>
        <p:spPr>
          <a:xfrm>
            <a:off x="7689656" y="5990424"/>
            <a:ext cx="758952" cy="246888"/>
          </a:xfrm>
        </p:spPr>
        <p:txBody>
          <a:bodyPr/>
          <a:lstStyle/>
          <a:p>
            <a:fld id="{636E3AB4-97AD-4389-A1F4-096199C2DEE3}" type="slidenum">
              <a:rPr lang="es-ES" b="1" smtClean="0">
                <a:solidFill>
                  <a:schemeClr val="tx1"/>
                </a:solidFill>
              </a:rPr>
              <a:t>132</a:t>
            </a:fld>
            <a:endParaRPr lang="es-ES" b="1" dirty="0">
              <a:solidFill>
                <a:schemeClr val="tx1"/>
              </a:solidFill>
            </a:endParaRPr>
          </a:p>
        </p:txBody>
      </p:sp>
    </p:spTree>
    <p:extLst>
      <p:ext uri="{BB962C8B-B14F-4D97-AF65-F5344CB8AC3E}">
        <p14:creationId xmlns:p14="http://schemas.microsoft.com/office/powerpoint/2010/main" val="1503658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3502838" cy="554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764703"/>
            <a:ext cx="3541028" cy="554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número de diapositiva"/>
          <p:cNvSpPr>
            <a:spLocks noGrp="1"/>
          </p:cNvSpPr>
          <p:nvPr>
            <p:ph type="sldNum" sz="quarter" idx="12"/>
          </p:nvPr>
        </p:nvSpPr>
        <p:spPr>
          <a:xfrm>
            <a:off x="7570100" y="6093625"/>
            <a:ext cx="758952" cy="246888"/>
          </a:xfrm>
        </p:spPr>
        <p:txBody>
          <a:bodyPr/>
          <a:lstStyle/>
          <a:p>
            <a:fld id="{636E3AB4-97AD-4389-A1F4-096199C2DEE3}" type="slidenum">
              <a:rPr lang="es-ES" b="1" smtClean="0">
                <a:solidFill>
                  <a:schemeClr val="tx1"/>
                </a:solidFill>
              </a:rPr>
              <a:t>133</a:t>
            </a:fld>
            <a:endParaRPr lang="es-ES" b="1" dirty="0">
              <a:solidFill>
                <a:schemeClr val="tx1"/>
              </a:solidFill>
            </a:endParaRPr>
          </a:p>
        </p:txBody>
      </p:sp>
    </p:spTree>
    <p:extLst>
      <p:ext uri="{BB962C8B-B14F-4D97-AF65-F5344CB8AC3E}">
        <p14:creationId xmlns:p14="http://schemas.microsoft.com/office/powerpoint/2010/main" val="38064802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8008949" y="6103276"/>
            <a:ext cx="758952" cy="246888"/>
          </a:xfrm>
        </p:spPr>
        <p:txBody>
          <a:bodyPr/>
          <a:lstStyle/>
          <a:p>
            <a:fld id="{636E3AB4-97AD-4389-A1F4-096199C2DEE3}" type="slidenum">
              <a:rPr lang="es-ES" b="1" smtClean="0">
                <a:solidFill>
                  <a:schemeClr val="tx1"/>
                </a:solidFill>
              </a:rPr>
              <a:t>134</a:t>
            </a:fld>
            <a:endParaRPr lang="es-ES" b="1" dirty="0">
              <a:solidFill>
                <a:schemeClr val="tx1"/>
              </a:solidFill>
            </a:endParaRPr>
          </a:p>
        </p:txBody>
      </p:sp>
      <p:pic>
        <p:nvPicPr>
          <p:cNvPr id="1026" name="Picture 2" descr="introduccion al nuevo testamento: su historia, su escritura, su t eologia-daniel marguerat-9788433022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01" y="908720"/>
            <a:ext cx="3570459" cy="54414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08720"/>
            <a:ext cx="3816424" cy="544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0764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39552" y="1124744"/>
            <a:ext cx="8136904" cy="526297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342900" indent="-342900">
              <a:buFont typeface="+mj-lt"/>
              <a:buAutoNum type="arabicPeriod"/>
            </a:pPr>
            <a:r>
              <a:rPr lang="es-ES" sz="1600" dirty="0" smtClean="0"/>
              <a:t>AGUIRRE Rafael, “Del movimiento de Jesús a la Iglesia cristiana” Ed. EVD 2015</a:t>
            </a:r>
          </a:p>
          <a:p>
            <a:pPr marL="342900" indent="-342900">
              <a:buFont typeface="+mj-lt"/>
              <a:buAutoNum type="arabicPeriod"/>
            </a:pPr>
            <a:r>
              <a:rPr lang="es-ES" sz="1600" dirty="0" smtClean="0"/>
              <a:t>AGUIRRE Rafael (Ed), “ Así empezó el cristianismo” (Varios autores) Ed. EVD 2019</a:t>
            </a:r>
          </a:p>
          <a:p>
            <a:pPr marL="342900" indent="-342900">
              <a:buFont typeface="+mj-lt"/>
              <a:buAutoNum type="arabicPeriod"/>
            </a:pPr>
            <a:r>
              <a:rPr lang="es-ES" sz="1600" dirty="0" smtClean="0"/>
              <a:t>AGUIRRE Rafael, “La memoria de Jesús y los cristianismos de los orígenes” EVD-2015</a:t>
            </a:r>
          </a:p>
          <a:p>
            <a:pPr marL="342900" indent="-342900">
              <a:buFont typeface="+mj-lt"/>
              <a:buAutoNum type="arabicPeriod"/>
            </a:pPr>
            <a:r>
              <a:rPr lang="es-ES" sz="1600" dirty="0" smtClean="0"/>
              <a:t>AGUIRRE Rafael (Ed), “Así vivían los primeros cristianos” (Varios autores”) EVD-2017</a:t>
            </a:r>
          </a:p>
          <a:p>
            <a:pPr marL="342900" indent="-342900">
              <a:buFont typeface="+mj-lt"/>
              <a:buAutoNum type="arabicPeriod"/>
            </a:pPr>
            <a:r>
              <a:rPr lang="es-ES" sz="1600" dirty="0" smtClean="0"/>
              <a:t>RIVAS REBAQUE Fernando, “Cuando el cristianismo era joven” Ed. </a:t>
            </a:r>
            <a:r>
              <a:rPr lang="es-ES" sz="1600" dirty="0" err="1" smtClean="0"/>
              <a:t>Hoac</a:t>
            </a:r>
            <a:r>
              <a:rPr lang="es-ES" sz="1600" dirty="0" smtClean="0"/>
              <a:t> - 2017</a:t>
            </a:r>
          </a:p>
          <a:p>
            <a:pPr marL="342900" indent="-342900">
              <a:lnSpc>
                <a:spcPct val="150000"/>
              </a:lnSpc>
              <a:buFont typeface="+mj-lt"/>
              <a:buAutoNum type="arabicPeriod"/>
            </a:pPr>
            <a:r>
              <a:rPr lang="es-ES" sz="1600" dirty="0" smtClean="0"/>
              <a:t>GUIJARRO Santiago, “Metodología exegética del Nuevo Testamento” Ed. Sígueme</a:t>
            </a:r>
          </a:p>
          <a:p>
            <a:pPr marL="342900" indent="-342900">
              <a:buFont typeface="+mj-lt"/>
              <a:buAutoNum type="arabicPeriod"/>
            </a:pPr>
            <a:r>
              <a:rPr lang="es-ES" sz="1600" dirty="0" smtClean="0"/>
              <a:t>BERNABÉ Carmen y GIL Carlos  (Editores)  “</a:t>
            </a:r>
            <a:r>
              <a:rPr lang="es-ES" sz="1600" dirty="0" err="1" smtClean="0"/>
              <a:t>Reimaginando</a:t>
            </a:r>
            <a:r>
              <a:rPr lang="es-ES" sz="1600" dirty="0" smtClean="0"/>
              <a:t> los orígenes del cristianismo.”  Ed. Verbo Divino. </a:t>
            </a:r>
            <a:r>
              <a:rPr lang="es-ES" sz="1600" dirty="0" err="1" smtClean="0"/>
              <a:t>Estella</a:t>
            </a:r>
            <a:r>
              <a:rPr lang="es-ES" sz="1600" dirty="0" smtClean="0"/>
              <a:t>  2008</a:t>
            </a:r>
          </a:p>
          <a:p>
            <a:pPr marL="342900" indent="-342900">
              <a:buFont typeface="+mj-lt"/>
              <a:buAutoNum type="arabicPeriod"/>
            </a:pPr>
            <a:r>
              <a:rPr lang="es-ES" sz="1600" dirty="0" smtClean="0"/>
              <a:t>EQUIPO de ORÍGENES DEL CRISTIANISMO, “El cristianismo actual a la luz del estudio crítico de sus orígenes” (Vida Nueva - 3254 15-21 enero 2022)</a:t>
            </a:r>
          </a:p>
          <a:p>
            <a:pPr marL="342900" indent="-342900">
              <a:buFont typeface="+mj-lt"/>
              <a:buAutoNum type="arabicPeriod"/>
            </a:pPr>
            <a:r>
              <a:rPr lang="es-ES" sz="1600" dirty="0" smtClean="0"/>
              <a:t>GUIJARRO, Santiago, El cristianismo como forma de vida. Los primeros seguidores de Jesús en Ponto y Bitinia. Ed. Sígueme . Salamanca 2018</a:t>
            </a:r>
          </a:p>
          <a:p>
            <a:pPr marL="342900" indent="-342900">
              <a:lnSpc>
                <a:spcPct val="150000"/>
              </a:lnSpc>
              <a:buFont typeface="+mj-lt"/>
              <a:buAutoNum type="arabicPeriod"/>
            </a:pPr>
            <a:r>
              <a:rPr lang="es-ES" sz="1600" dirty="0" smtClean="0"/>
              <a:t>SAL, José y De PALMA, Paula, Cristianismos, T.H. nº 133 mayo 2013</a:t>
            </a:r>
            <a:endParaRPr lang="it-IT" sz="1600" dirty="0" smtClean="0"/>
          </a:p>
          <a:p>
            <a:pPr marL="342900" indent="-342900">
              <a:buFont typeface="+mj-lt"/>
              <a:buAutoNum type="arabicPeriod"/>
            </a:pPr>
            <a:r>
              <a:rPr lang="es-ES" sz="1600" dirty="0" smtClean="0"/>
              <a:t>EKKEHARD W STEGEMANN, WOLFGANG STEGEMANN, Historia social del Cristianismo primitivo. Ed. Verbo Divino. </a:t>
            </a:r>
            <a:r>
              <a:rPr lang="es-ES" sz="1600" dirty="0" err="1" smtClean="0"/>
              <a:t>Estella</a:t>
            </a:r>
            <a:r>
              <a:rPr lang="es-ES" sz="1600" dirty="0" smtClean="0"/>
              <a:t>. 2001</a:t>
            </a:r>
          </a:p>
          <a:p>
            <a:r>
              <a:rPr lang="es-ES" sz="1600" dirty="0"/>
              <a:t>12.  RICHARD, Pablo. El movimiento de Jesús después de su resurrección y antes de la Iglesia</a:t>
            </a:r>
          </a:p>
          <a:p>
            <a:r>
              <a:rPr lang="es-ES" sz="1600" dirty="0"/>
              <a:t>13.  FUSCO, Vittorio, </a:t>
            </a:r>
            <a:r>
              <a:rPr lang="it-IT" sz="1600" dirty="0"/>
              <a:t>Le prime comunità cristiane. Tradizioni e tendenze nel cristianesimo delle origini. Editorial EDB  Bologna 2016</a:t>
            </a:r>
          </a:p>
          <a:p>
            <a:pPr marL="342900" indent="-342900">
              <a:buFont typeface="+mj-lt"/>
              <a:buAutoNum type="arabicPeriod"/>
            </a:pPr>
            <a:endParaRPr lang="es-ES" sz="1600" dirty="0"/>
          </a:p>
        </p:txBody>
      </p:sp>
      <p:sp>
        <p:nvSpPr>
          <p:cNvPr id="2" name="1 CuadroTexto"/>
          <p:cNvSpPr txBox="1"/>
          <p:nvPr/>
        </p:nvSpPr>
        <p:spPr>
          <a:xfrm>
            <a:off x="2915816" y="521805"/>
            <a:ext cx="3024336" cy="461665"/>
          </a:xfrm>
          <a:prstGeom prst="rect">
            <a:avLst/>
          </a:prstGeom>
          <a:noFill/>
        </p:spPr>
        <p:txBody>
          <a:bodyPr wrap="square" rtlCol="0">
            <a:spAutoFit/>
          </a:bodyPr>
          <a:lstStyle/>
          <a:p>
            <a:r>
              <a:rPr lang="es-ES" sz="2400" b="1" dirty="0" smtClean="0"/>
              <a:t>BIBLIOGRAFÍA</a:t>
            </a:r>
            <a:endParaRPr lang="es-ES" sz="2400" b="1" dirty="0"/>
          </a:p>
        </p:txBody>
      </p:sp>
      <p:sp>
        <p:nvSpPr>
          <p:cNvPr id="4" name="3 Marcador de número de diapositiva"/>
          <p:cNvSpPr>
            <a:spLocks noGrp="1"/>
          </p:cNvSpPr>
          <p:nvPr>
            <p:ph type="sldNum" sz="quarter" idx="12"/>
          </p:nvPr>
        </p:nvSpPr>
        <p:spPr>
          <a:xfrm>
            <a:off x="7812360" y="5949280"/>
            <a:ext cx="758952" cy="246888"/>
          </a:xfrm>
        </p:spPr>
        <p:txBody>
          <a:bodyPr/>
          <a:lstStyle/>
          <a:p>
            <a:fld id="{636E3AB4-97AD-4389-A1F4-096199C2DEE3}" type="slidenum">
              <a:rPr lang="es-ES" b="1" smtClean="0">
                <a:solidFill>
                  <a:schemeClr val="tx1"/>
                </a:solidFill>
              </a:rPr>
              <a:t>135</a:t>
            </a:fld>
            <a:endParaRPr lang="es-ES" b="1" dirty="0">
              <a:solidFill>
                <a:schemeClr val="tx1"/>
              </a:solidFill>
            </a:endParaRPr>
          </a:p>
        </p:txBody>
      </p:sp>
      <p:sp>
        <p:nvSpPr>
          <p:cNvPr id="6" name="5 CuadroTexto"/>
          <p:cNvSpPr txBox="1"/>
          <p:nvPr/>
        </p:nvSpPr>
        <p:spPr>
          <a:xfrm>
            <a:off x="827584" y="554427"/>
            <a:ext cx="1008112" cy="369332"/>
          </a:xfrm>
          <a:prstGeom prst="rect">
            <a:avLst/>
          </a:prstGeom>
          <a:solidFill>
            <a:schemeClr val="accent1"/>
          </a:solidFill>
        </p:spPr>
        <p:txBody>
          <a:bodyPr wrap="square" rtlCol="0">
            <a:spAutoFit/>
          </a:bodyPr>
          <a:lstStyle/>
          <a:p>
            <a:r>
              <a:rPr lang="es-ES" b="1" dirty="0" smtClean="0">
                <a:solidFill>
                  <a:schemeClr val="bg1"/>
                </a:solidFill>
              </a:rPr>
              <a:t>Anexo  6</a:t>
            </a:r>
            <a:endParaRPr lang="es-ES" b="1" dirty="0">
              <a:solidFill>
                <a:schemeClr val="bg1"/>
              </a:solidFill>
            </a:endParaRPr>
          </a:p>
        </p:txBody>
      </p:sp>
    </p:spTree>
    <p:extLst>
      <p:ext uri="{BB962C8B-B14F-4D97-AF65-F5344CB8AC3E}">
        <p14:creationId xmlns:p14="http://schemas.microsoft.com/office/powerpoint/2010/main" val="422709129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67545" y="4581128"/>
            <a:ext cx="7853752" cy="1754326"/>
          </a:xfrm>
          <a:prstGeom prst="rect">
            <a:avLst/>
          </a:prstGeom>
          <a:noFill/>
        </p:spPr>
        <p:txBody>
          <a:bodyPr wrap="square" rtlCol="0">
            <a:spAutoFit/>
          </a:bodyPr>
          <a:lstStyle/>
          <a:p>
            <a:r>
              <a:rPr lang="es-ES" u="sng" dirty="0" smtClean="0">
                <a:hlinkClick r:id="rId2"/>
              </a:rPr>
              <a:t>1- https://www.origenesdelcristianismo.com/index.php/es/</a:t>
            </a:r>
            <a:endParaRPr lang="es-ES" dirty="0"/>
          </a:p>
          <a:p>
            <a:r>
              <a:rPr lang="es-ES" u="sng" dirty="0" smtClean="0">
                <a:hlinkClick r:id="rId3"/>
              </a:rPr>
              <a:t>2 - https</a:t>
            </a:r>
            <a:r>
              <a:rPr lang="es-ES" u="sng" dirty="0">
                <a:hlinkClick r:id="rId3"/>
              </a:rPr>
              <a:t>://</a:t>
            </a:r>
            <a:r>
              <a:rPr lang="es-ES" u="sng" dirty="0" smtClean="0">
                <a:hlinkClick r:id="rId3"/>
              </a:rPr>
              <a:t>www.despertaferro-ediciones.com/revistas/numero/arqueologia-e-historia-n-o-30-los-primeros-cristianos</a:t>
            </a:r>
            <a:endParaRPr lang="es-ES" u="sng" dirty="0" smtClean="0"/>
          </a:p>
          <a:p>
            <a:r>
              <a:rPr lang="es-ES" u="sng" dirty="0" smtClean="0">
                <a:hlinkClick r:id="rId4"/>
              </a:rPr>
              <a:t>3- https</a:t>
            </a:r>
            <a:r>
              <a:rPr lang="es-ES" u="sng" dirty="0">
                <a:hlinkClick r:id="rId4"/>
              </a:rPr>
              <a:t>://</a:t>
            </a:r>
            <a:r>
              <a:rPr lang="es-ES" u="sng" dirty="0" smtClean="0">
                <a:hlinkClick r:id="rId4"/>
              </a:rPr>
              <a:t>www.primeroscristianos.com</a:t>
            </a:r>
            <a:endParaRPr lang="es-ES" u="sng" dirty="0" smtClean="0"/>
          </a:p>
          <a:p>
            <a:r>
              <a:rPr lang="es-ES" dirty="0" smtClean="0">
                <a:hlinkClick r:id="rId5"/>
              </a:rPr>
              <a:t>4- https</a:t>
            </a:r>
            <a:r>
              <a:rPr lang="es-ES" dirty="0">
                <a:hlinkClick r:id="rId5"/>
              </a:rPr>
              <a:t>://</a:t>
            </a:r>
            <a:r>
              <a:rPr lang="es-ES" dirty="0" smtClean="0">
                <a:hlinkClick r:id="rId5"/>
              </a:rPr>
              <a:t>www.centrobiblicoquito.org/ribla</a:t>
            </a:r>
            <a:endParaRPr lang="es-ES" dirty="0" smtClean="0"/>
          </a:p>
          <a:p>
            <a:r>
              <a:rPr lang="es-ES" dirty="0" smtClean="0">
                <a:solidFill>
                  <a:schemeClr val="bg1"/>
                </a:solidFill>
                <a:hlinkClick r:id="rId6"/>
              </a:rPr>
              <a:t>5- </a:t>
            </a:r>
            <a:r>
              <a:rPr lang="es-ES" dirty="0" err="1" smtClean="0">
                <a:solidFill>
                  <a:schemeClr val="bg1"/>
                </a:solidFill>
                <a:hlinkClick r:id="rId6"/>
              </a:rPr>
              <a:t>World</a:t>
            </a:r>
            <a:r>
              <a:rPr lang="es-ES" dirty="0" smtClean="0">
                <a:solidFill>
                  <a:schemeClr val="bg1"/>
                </a:solidFill>
                <a:hlinkClick r:id="rId6"/>
              </a:rPr>
              <a:t> </a:t>
            </a:r>
            <a:r>
              <a:rPr lang="es-ES" dirty="0" err="1" smtClean="0">
                <a:solidFill>
                  <a:schemeClr val="bg1"/>
                </a:solidFill>
                <a:hlinkClick r:id="rId6"/>
              </a:rPr>
              <a:t>history</a:t>
            </a:r>
            <a:r>
              <a:rPr lang="es-ES" dirty="0" smtClean="0">
                <a:solidFill>
                  <a:schemeClr val="bg1"/>
                </a:solidFill>
                <a:hlinkClick r:id="rId6"/>
              </a:rPr>
              <a:t> </a:t>
            </a:r>
            <a:r>
              <a:rPr lang="es-ES" dirty="0" err="1" smtClean="0">
                <a:solidFill>
                  <a:schemeClr val="bg1"/>
                </a:solidFill>
                <a:hlinkClick r:id="rId6"/>
              </a:rPr>
              <a:t>encyclopedia</a:t>
            </a:r>
            <a:endParaRPr lang="es-ES" dirty="0" smtClean="0">
              <a:solidFill>
                <a:schemeClr val="bg1"/>
              </a:solidFill>
            </a:endParaRPr>
          </a:p>
        </p:txBody>
      </p:sp>
      <p:sp>
        <p:nvSpPr>
          <p:cNvPr id="7" name="6 CuadroTexto"/>
          <p:cNvSpPr txBox="1"/>
          <p:nvPr/>
        </p:nvSpPr>
        <p:spPr>
          <a:xfrm>
            <a:off x="755576" y="3930399"/>
            <a:ext cx="2160240" cy="523220"/>
          </a:xfrm>
          <a:prstGeom prst="rect">
            <a:avLst/>
          </a:prstGeom>
          <a:noFill/>
        </p:spPr>
        <p:txBody>
          <a:bodyPr wrap="square" rtlCol="0">
            <a:spAutoFit/>
          </a:bodyPr>
          <a:lstStyle/>
          <a:p>
            <a:r>
              <a:rPr lang="es-ES" sz="2800" b="1" dirty="0" smtClean="0"/>
              <a:t>WEBGRAFÍA</a:t>
            </a:r>
            <a:endParaRPr lang="es-ES" sz="2800" dirty="0"/>
          </a:p>
        </p:txBody>
      </p:sp>
      <p:sp>
        <p:nvSpPr>
          <p:cNvPr id="2" name="1 CuadroTexto"/>
          <p:cNvSpPr txBox="1"/>
          <p:nvPr/>
        </p:nvSpPr>
        <p:spPr>
          <a:xfrm>
            <a:off x="611561" y="548680"/>
            <a:ext cx="8064896" cy="317009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it-IT" sz="1600" dirty="0" smtClean="0"/>
              <a:t>14</a:t>
            </a:r>
            <a:r>
              <a:rPr lang="it-IT" sz="1600" dirty="0" smtClean="0"/>
              <a:t>.  COMBY</a:t>
            </a:r>
            <a:r>
              <a:rPr lang="it-IT" sz="1600" dirty="0"/>
              <a:t>, Jean, Para leer la historia de la iglesia . Vol I Orígenes </a:t>
            </a:r>
            <a:r>
              <a:rPr lang="it-IT" sz="1600" dirty="0" smtClean="0"/>
              <a:t>hasta </a:t>
            </a:r>
            <a:r>
              <a:rPr lang="it-IT" sz="1600" dirty="0"/>
              <a:t>s.XV. EVD </a:t>
            </a:r>
            <a:r>
              <a:rPr lang="it-IT" sz="1600" dirty="0" smtClean="0"/>
              <a:t>1998</a:t>
            </a:r>
          </a:p>
          <a:p>
            <a:pPr marL="342900" indent="-342900">
              <a:lnSpc>
                <a:spcPct val="150000"/>
              </a:lnSpc>
              <a:buAutoNum type="arabicPeriod" startAt="15"/>
            </a:pPr>
            <a:r>
              <a:rPr lang="it-IT" sz="1600" dirty="0" smtClean="0"/>
              <a:t>GONZÁLEZ, Justo L., Historia del Cristianismo. Vol. 1º Ed. Unilit. Miami, 2008</a:t>
            </a:r>
          </a:p>
          <a:p>
            <a:pPr marL="342900" indent="-342900">
              <a:buAutoNum type="arabicPeriod" startAt="15"/>
            </a:pPr>
            <a:r>
              <a:rPr lang="it-IT" sz="1600" dirty="0" smtClean="0"/>
              <a:t>GUIJARRO, Santiago, La memoria viva de Jesús. Dinámicas de la transmisión oral. Editorial Sígueme. Salamanca. Octubre 2023</a:t>
            </a:r>
          </a:p>
          <a:p>
            <a:pPr marL="342900" indent="-342900">
              <a:buFontTx/>
              <a:buAutoNum type="arabicPeriod" startAt="15"/>
            </a:pPr>
            <a:r>
              <a:rPr lang="it-IT" sz="1600" dirty="0"/>
              <a:t>GUIJARRO, Santiago, La </a:t>
            </a:r>
            <a:r>
              <a:rPr lang="it-IT" sz="1600" dirty="0" smtClean="0"/>
              <a:t>tradición sobre Jesús y los comienzos del cristianismo en Galilea. </a:t>
            </a:r>
            <a:r>
              <a:rPr lang="it-IT" sz="1600" dirty="0"/>
              <a:t>Editorial Sígueme. Salamanca. Octubre </a:t>
            </a:r>
            <a:r>
              <a:rPr lang="it-IT" sz="1600" dirty="0" smtClean="0"/>
              <a:t>2016</a:t>
            </a:r>
          </a:p>
          <a:p>
            <a:pPr marL="342900" indent="-342900">
              <a:buFontTx/>
              <a:buAutoNum type="arabicPeriod" startAt="15"/>
            </a:pPr>
            <a:r>
              <a:rPr lang="es-ES" sz="1600" dirty="0" smtClean="0"/>
              <a:t>PABLO RICHARD , Los </a:t>
            </a:r>
            <a:r>
              <a:rPr lang="es-ES" sz="1600" dirty="0"/>
              <a:t>diversos orígenes del cristianismo. Una visión de conjunto (30 - 70 d.C</a:t>
            </a:r>
            <a:r>
              <a:rPr lang="es-ES" sz="1600" dirty="0" smtClean="0"/>
              <a:t>.) REVISTA LATINOAMERICANA DE TEOLOGÍA nº 22  - 1996</a:t>
            </a:r>
          </a:p>
          <a:p>
            <a:r>
              <a:rPr lang="es-ES" sz="1600" dirty="0" smtClean="0"/>
              <a:t>19. </a:t>
            </a:r>
            <a:r>
              <a:rPr lang="es-ES" sz="1600" dirty="0" err="1" smtClean="0"/>
              <a:t>Marguerat</a:t>
            </a:r>
            <a:r>
              <a:rPr lang="es-ES" sz="1600" dirty="0"/>
              <a:t>, Daniel (Ed), Introducción al Nuevo Testamento. </a:t>
            </a:r>
            <a:r>
              <a:rPr lang="es-ES" sz="1600" dirty="0" err="1" smtClean="0"/>
              <a:t>DdB</a:t>
            </a:r>
            <a:r>
              <a:rPr lang="es-ES" sz="1600" dirty="0" smtClean="0"/>
              <a:t>. </a:t>
            </a:r>
            <a:r>
              <a:rPr lang="es-ES" sz="1600" dirty="0"/>
              <a:t>Bilbao 2008</a:t>
            </a:r>
          </a:p>
          <a:p>
            <a:r>
              <a:rPr lang="es-ES" sz="1600" dirty="0" smtClean="0"/>
              <a:t>20. Piñero</a:t>
            </a:r>
            <a:r>
              <a:rPr lang="es-ES" sz="1600" dirty="0"/>
              <a:t>, Antonio, Guía para entender el N.T. Ed. </a:t>
            </a:r>
            <a:r>
              <a:rPr lang="es-ES" sz="1600" dirty="0" err="1"/>
              <a:t>Trotta</a:t>
            </a:r>
            <a:r>
              <a:rPr lang="es-ES" sz="1600" dirty="0"/>
              <a:t> Madrid </a:t>
            </a:r>
            <a:r>
              <a:rPr lang="es-ES" sz="1600" dirty="0" smtClean="0"/>
              <a:t>2006</a:t>
            </a:r>
          </a:p>
          <a:p>
            <a:r>
              <a:rPr lang="es-ES" sz="1600" dirty="0"/>
              <a:t>21. </a:t>
            </a:r>
            <a:r>
              <a:rPr lang="es-ES" sz="1600" dirty="0" smtClean="0"/>
              <a:t>Bernabé, Carmen, El «lugar» de las mujeres y el cristianismo de los orígenes       Universidad </a:t>
            </a:r>
            <a:r>
              <a:rPr lang="es-ES" sz="1600" dirty="0"/>
              <a:t>de Deusto </a:t>
            </a:r>
          </a:p>
        </p:txBody>
      </p:sp>
      <p:sp>
        <p:nvSpPr>
          <p:cNvPr id="3" name="2 CuadroTexto"/>
          <p:cNvSpPr txBox="1"/>
          <p:nvPr/>
        </p:nvSpPr>
        <p:spPr>
          <a:xfrm>
            <a:off x="3995936" y="3831558"/>
            <a:ext cx="446449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FF0000"/>
                </a:solidFill>
              </a:rPr>
              <a:t>NOTA  IMPORTANTE</a:t>
            </a:r>
            <a:r>
              <a:rPr lang="es-ES" dirty="0" smtClean="0"/>
              <a:t>: Normalmente citamos el nº de estas listas y las páginas</a:t>
            </a:r>
            <a:endParaRPr lang="es-ES" dirty="0"/>
          </a:p>
        </p:txBody>
      </p:sp>
      <p:sp>
        <p:nvSpPr>
          <p:cNvPr id="8" name="7 Flecha izquierda"/>
          <p:cNvSpPr/>
          <p:nvPr/>
        </p:nvSpPr>
        <p:spPr>
          <a:xfrm rot="20827114">
            <a:off x="3198171" y="4134734"/>
            <a:ext cx="864096" cy="1252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izquierda"/>
          <p:cNvSpPr/>
          <p:nvPr/>
        </p:nvSpPr>
        <p:spPr>
          <a:xfrm rot="1056136">
            <a:off x="3202551" y="3677465"/>
            <a:ext cx="864096" cy="1252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93699" y="6088566"/>
            <a:ext cx="758952" cy="246888"/>
          </a:xfrm>
        </p:spPr>
        <p:txBody>
          <a:bodyPr/>
          <a:lstStyle/>
          <a:p>
            <a:fld id="{636E3AB4-97AD-4389-A1F4-096199C2DEE3}" type="slidenum">
              <a:rPr lang="es-ES" b="1" smtClean="0">
                <a:solidFill>
                  <a:schemeClr val="tx1"/>
                </a:solidFill>
              </a:rPr>
              <a:t>136</a:t>
            </a:fld>
            <a:endParaRPr lang="es-ES" b="1" dirty="0">
              <a:solidFill>
                <a:schemeClr val="tx1"/>
              </a:solidFill>
            </a:endParaRPr>
          </a:p>
        </p:txBody>
      </p:sp>
    </p:spTree>
    <p:extLst>
      <p:ext uri="{BB962C8B-B14F-4D97-AF65-F5344CB8AC3E}">
        <p14:creationId xmlns:p14="http://schemas.microsoft.com/office/powerpoint/2010/main" val="37903555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6415"/>
            <a:ext cx="7776864" cy="564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773488" y="6269697"/>
            <a:ext cx="758952" cy="246888"/>
          </a:xfrm>
        </p:spPr>
        <p:txBody>
          <a:bodyPr/>
          <a:lstStyle/>
          <a:p>
            <a:fld id="{636E3AB4-97AD-4389-A1F4-096199C2DEE3}" type="slidenum">
              <a:rPr lang="es-ES" b="1" smtClean="0">
                <a:solidFill>
                  <a:schemeClr val="tx1"/>
                </a:solidFill>
              </a:rPr>
              <a:t>137</a:t>
            </a:fld>
            <a:endParaRPr lang="es-ES" b="1" dirty="0">
              <a:solidFill>
                <a:schemeClr val="tx1"/>
              </a:solidFill>
            </a:endParaRPr>
          </a:p>
        </p:txBody>
      </p:sp>
      <p:sp>
        <p:nvSpPr>
          <p:cNvPr id="5" name="4 CuadroTexto"/>
          <p:cNvSpPr txBox="1"/>
          <p:nvPr/>
        </p:nvSpPr>
        <p:spPr>
          <a:xfrm>
            <a:off x="3116408" y="5207935"/>
            <a:ext cx="4824536" cy="1015663"/>
          </a:xfrm>
          <a:prstGeom prst="rect">
            <a:avLst/>
          </a:prstGeom>
          <a:noFill/>
        </p:spPr>
        <p:txBody>
          <a:bodyPr wrap="square" rtlCol="0">
            <a:spAutoFit/>
          </a:bodyPr>
          <a:lstStyle/>
          <a:p>
            <a:r>
              <a:rPr lang="es-ES" sz="3600" b="1" dirty="0" smtClean="0">
                <a:solidFill>
                  <a:schemeClr val="bg1"/>
                </a:solidFill>
                <a:latin typeface="Arial" panose="020B0604020202020204" pitchFamily="34" charset="0"/>
                <a:cs typeface="Arial" panose="020B0604020202020204" pitchFamily="34" charset="0"/>
              </a:rPr>
              <a:t>Y EL CAMINO SIGUE </a:t>
            </a:r>
            <a:r>
              <a:rPr lang="es-ES" sz="2400" b="1" dirty="0" smtClean="0">
                <a:solidFill>
                  <a:schemeClr val="bg1"/>
                </a:solidFill>
              </a:rPr>
              <a:t>…</a:t>
            </a:r>
            <a:endParaRPr lang="es-ES" sz="2400" b="1" dirty="0">
              <a:solidFill>
                <a:schemeClr val="bg1"/>
              </a:solidFill>
            </a:endParaRPr>
          </a:p>
        </p:txBody>
      </p:sp>
    </p:spTree>
    <p:extLst>
      <p:ext uri="{BB962C8B-B14F-4D97-AF65-F5344CB8AC3E}">
        <p14:creationId xmlns:p14="http://schemas.microsoft.com/office/powerpoint/2010/main" val="225781094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83568" y="764704"/>
            <a:ext cx="7992888" cy="546303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i="1" dirty="0" smtClean="0">
                <a:solidFill>
                  <a:schemeClr val="accent6">
                    <a:lumMod val="75000"/>
                  </a:schemeClr>
                </a:solidFill>
              </a:rPr>
              <a:t>                </a:t>
            </a:r>
            <a:r>
              <a:rPr lang="es-ES" sz="2000" b="1" i="1" dirty="0" smtClean="0">
                <a:solidFill>
                  <a:schemeClr val="accent6">
                    <a:lumMod val="75000"/>
                  </a:schemeClr>
                </a:solidFill>
              </a:rPr>
              <a:t>    Aviso </a:t>
            </a:r>
            <a:r>
              <a:rPr lang="es-ES" sz="2000" b="1" i="1" dirty="0">
                <a:solidFill>
                  <a:schemeClr val="accent6">
                    <a:lumMod val="75000"/>
                  </a:schemeClr>
                </a:solidFill>
              </a:rPr>
              <a:t>Legal sobre el material utilizado</a:t>
            </a:r>
            <a:r>
              <a:rPr lang="es-ES" sz="2000" b="1" i="1" dirty="0" smtClean="0">
                <a:solidFill>
                  <a:schemeClr val="accent6">
                    <a:lumMod val="75000"/>
                  </a:schemeClr>
                </a:solidFill>
              </a:rPr>
              <a:t>:</a:t>
            </a:r>
          </a:p>
          <a:p>
            <a:pPr algn="just"/>
            <a:r>
              <a:rPr lang="es-ES" sz="1200" b="1" dirty="0" smtClean="0"/>
              <a:t>Los </a:t>
            </a:r>
            <a:r>
              <a:rPr lang="es-ES" sz="1200" b="1" dirty="0"/>
              <a:t>materiales que están en este trabajo tienen una finalidad exclusiva para uso educativo, careciendo de ánimo de lucro en todo momento, y está sujeta a lo dispuesto en el Real Decreto Legislativo 1/1996, de 12 de abril por el que se aprueba el Texto Refundido de la Ley de Propiedad Intelectual, regularizando, aclarando y armonizando las disposiciones legales vigentes sobre la materia (BOE 22-4-1996), y especialmente por lo dispuesto en los artículos 12, 32 y 34</a:t>
            </a:r>
            <a:r>
              <a:rPr lang="es-ES" sz="1200" b="1" dirty="0" smtClean="0"/>
              <a:t>. </a:t>
            </a:r>
          </a:p>
          <a:p>
            <a:pPr algn="just"/>
            <a:endParaRPr lang="es-ES" sz="1200" b="1" dirty="0" smtClean="0"/>
          </a:p>
          <a:p>
            <a:pPr algn="just"/>
            <a:r>
              <a:rPr lang="es-ES" sz="1200" b="1" dirty="0" smtClean="0"/>
              <a:t>Artículo </a:t>
            </a:r>
            <a:r>
              <a:rPr lang="es-ES" sz="1200" b="1" dirty="0"/>
              <a:t>12. </a:t>
            </a:r>
            <a:r>
              <a:rPr lang="es-ES" sz="1100" b="1" dirty="0"/>
              <a:t>Colecciones. Bases de datos (Redacción según la Ley 5/1998, de 6 de marzo, de incorporación al Derecho español de la Directiva 96/9/CE, del Parlamento Europeo y del Consejo, de 11 de marzo de 1996, sobre la protección jurídica de las bases de datos</a:t>
            </a:r>
            <a:r>
              <a:rPr lang="es-ES" sz="1100" b="1" dirty="0" smtClean="0"/>
              <a:t>).</a:t>
            </a:r>
          </a:p>
          <a:p>
            <a:pPr algn="just"/>
            <a:endParaRPr lang="es-ES" sz="1100" b="1" dirty="0"/>
          </a:p>
          <a:p>
            <a:pPr algn="just"/>
            <a:r>
              <a:rPr lang="es-ES" sz="1200" b="1" dirty="0"/>
              <a:t>Artículo 32. </a:t>
            </a:r>
            <a:r>
              <a:rPr lang="es-ES" sz="1100" b="1" dirty="0"/>
              <a:t>Cita e ilustración de la enseñanza (Redacción según Ley 23/2006, de 7 de julio, por la que se modifica el texto refundido de la Ley de Propiedad Intelectual, aprobado por el Real Decreto Legislativo 1/1996, de 12 de abril</a:t>
            </a:r>
            <a:r>
              <a:rPr lang="es-ES" sz="1100" b="1" dirty="0" smtClean="0"/>
              <a:t>) </a:t>
            </a:r>
            <a:r>
              <a:rPr lang="es-ES" sz="1100" b="1" i="1" dirty="0" smtClean="0"/>
              <a:t>1</a:t>
            </a:r>
            <a:r>
              <a:rPr lang="es-ES" sz="1100" b="1" i="1" dirty="0"/>
              <a:t>. Es lícita la inclusión en una obra propia de fragmentos de otras ajenas de naturaleza escrita, sonora o audiovisual, así como la de obras aisladas de carácter plástico o fotográfico figurativo, siempre que se trate de obras ya divulgadas y su inclusión se realice a título de cita o para su análisis, comentario o juicio crítico. Tal utilización sólo podrá realizarse con fines docentes o de investigación, en la medida justificada por el fin de esa incorporación e indicando la fuente y el nombre del autor de la obra utilizada</a:t>
            </a:r>
            <a:r>
              <a:rPr lang="es-ES" sz="1100" b="1" i="1" dirty="0" smtClean="0"/>
              <a:t>.” </a:t>
            </a:r>
          </a:p>
          <a:p>
            <a:pPr algn="just"/>
            <a:r>
              <a:rPr lang="es-ES" sz="1200" b="1" dirty="0" smtClean="0"/>
              <a:t>Artículo </a:t>
            </a:r>
            <a:r>
              <a:rPr lang="es-ES" sz="1200" b="1" dirty="0"/>
              <a:t>34. </a:t>
            </a:r>
            <a:r>
              <a:rPr lang="es-ES" sz="1100" b="1" dirty="0"/>
              <a:t>Utilización de bases de datos por el usuario legítimo y limitaciones a los derechos de explotación del titular de una base de datos (Redacción según la Ley 5/1998, de 6 de marzo, de incorporación al Derecho español de la Directiva 96/9/CE, del Parlamento Europeo y del Consejo, de 11 de marzo de 1996, sobre la protección jurídica de las bases de datos</a:t>
            </a:r>
            <a:r>
              <a:rPr lang="es-ES" sz="1100" b="1" dirty="0" smtClean="0"/>
              <a:t>). </a:t>
            </a:r>
          </a:p>
          <a:p>
            <a:pPr algn="just"/>
            <a:endParaRPr lang="es-ES" sz="1200" b="1" dirty="0" smtClean="0"/>
          </a:p>
          <a:p>
            <a:pPr algn="just"/>
            <a:r>
              <a:rPr lang="es-ES" sz="1200" b="1" dirty="0" smtClean="0"/>
              <a:t>Por </a:t>
            </a:r>
            <a:r>
              <a:rPr lang="es-ES" sz="1200" b="1" dirty="0"/>
              <a:t>tanto, </a:t>
            </a:r>
            <a:r>
              <a:rPr lang="es-ES" sz="1100" b="1" i="1" dirty="0"/>
              <a:t>en ningún caso este recurso tiene intención comercial ni pretende vulnerar intereses regulados por los derechos de autor recogidos en la Real Decreto Legislativo 1/1996, de 12 de abril</a:t>
            </a:r>
            <a:r>
              <a:rPr lang="es-ES" sz="1100" b="1" dirty="0"/>
              <a:t> por el que se aprueba el Texto Refundido de la Ley de Propiedad Intelectual, regularizando, aclarando y armonizando las disposiciones legales vigentes sobre la materia (BOE 22-4-1996). Expresamente,  la propiedad intelectual y los derechos de autor derivados de cada uno de los contenidos citados o referenciados en este recurso corresponde a sus autores y autoras conforme a los términos y licencias que hayan establecido</a:t>
            </a:r>
            <a:r>
              <a:rPr lang="es-ES" sz="1100" b="1" dirty="0" smtClean="0"/>
              <a:t>. No </a:t>
            </a:r>
            <a:r>
              <a:rPr lang="es-ES" sz="1100" b="1" dirty="0"/>
              <a:t>obstante, si en algún caso, alguien con interés legítimo detecta un posible uso indebido o inadecuado, se ruega ponerse en contacto con el autor de la web para proceder a la regularización de aquellos contenidos que pudieran resultar afectados. Así mismo, se debe citar la procedencia y autoría de los contenidos de esta web cuando se muestren en otros lugares, del mismo modo que se advierte de la imposibilidad de utilizar dichos contenidos o de apropiarse de ellos de forma ilegítima, con carácter comercial o con ánimo de lucro, conforme a los términos de la legislación vigente</a:t>
            </a:r>
            <a:r>
              <a:rPr lang="es-ES" sz="1100" b="1" dirty="0" smtClean="0"/>
              <a:t>.</a:t>
            </a:r>
            <a:endParaRPr lang="es-ES" sz="1050" b="1" dirty="0"/>
          </a:p>
        </p:txBody>
      </p:sp>
      <p:sp>
        <p:nvSpPr>
          <p:cNvPr id="5" name="4 Marcador de número de diapositiva"/>
          <p:cNvSpPr>
            <a:spLocks noGrp="1"/>
          </p:cNvSpPr>
          <p:nvPr>
            <p:ph type="sldNum" sz="quarter" idx="12"/>
          </p:nvPr>
        </p:nvSpPr>
        <p:spPr>
          <a:xfrm>
            <a:off x="7912699" y="5985260"/>
            <a:ext cx="758952" cy="246888"/>
          </a:xfrm>
        </p:spPr>
        <p:txBody>
          <a:bodyPr/>
          <a:lstStyle/>
          <a:p>
            <a:fld id="{636E3AB4-97AD-4389-A1F4-096199C2DEE3}" type="slidenum">
              <a:rPr lang="es-ES" b="1" smtClean="0">
                <a:solidFill>
                  <a:schemeClr val="tx1"/>
                </a:solidFill>
              </a:rPr>
              <a:t>138</a:t>
            </a:fld>
            <a:endParaRPr lang="es-ES" b="1" dirty="0">
              <a:solidFill>
                <a:schemeClr val="tx1"/>
              </a:solidFill>
            </a:endParaRPr>
          </a:p>
        </p:txBody>
      </p:sp>
      <p:sp>
        <p:nvSpPr>
          <p:cNvPr id="6" name="5 CuadroTexto"/>
          <p:cNvSpPr txBox="1"/>
          <p:nvPr/>
        </p:nvSpPr>
        <p:spPr>
          <a:xfrm>
            <a:off x="728152" y="731098"/>
            <a:ext cx="1008112" cy="369332"/>
          </a:xfrm>
          <a:prstGeom prst="rect">
            <a:avLst/>
          </a:prstGeom>
          <a:solidFill>
            <a:schemeClr val="accent1"/>
          </a:solidFill>
        </p:spPr>
        <p:txBody>
          <a:bodyPr wrap="square" rtlCol="0">
            <a:spAutoFit/>
          </a:bodyPr>
          <a:lstStyle/>
          <a:p>
            <a:r>
              <a:rPr lang="es-ES" b="1" dirty="0" smtClean="0">
                <a:solidFill>
                  <a:schemeClr val="bg1"/>
                </a:solidFill>
              </a:rPr>
              <a:t>Anexo  7</a:t>
            </a:r>
            <a:endParaRPr lang="es-ES" b="1" dirty="0">
              <a:solidFill>
                <a:schemeClr val="bg1"/>
              </a:solidFill>
            </a:endParaRPr>
          </a:p>
        </p:txBody>
      </p:sp>
    </p:spTree>
    <p:extLst>
      <p:ext uri="{BB962C8B-B14F-4D97-AF65-F5344CB8AC3E}">
        <p14:creationId xmlns:p14="http://schemas.microsoft.com/office/powerpoint/2010/main" val="3572584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5642" y="1374329"/>
            <a:ext cx="8136904" cy="3416320"/>
          </a:xfrm>
          <a:prstGeom prst="rect">
            <a:avLst/>
          </a:prstGeom>
          <a:noFill/>
        </p:spPr>
        <p:txBody>
          <a:bodyPr wrap="square" rtlCol="0">
            <a:spAutoFit/>
          </a:bodyPr>
          <a:lstStyle/>
          <a:p>
            <a:r>
              <a:rPr lang="es-ES" dirty="0" smtClean="0"/>
              <a:t>“La historia real del cristianismo primitivo </a:t>
            </a:r>
          </a:p>
          <a:p>
            <a:r>
              <a:rPr lang="es-ES" dirty="0" smtClean="0"/>
              <a:t>nos descubre una situación </a:t>
            </a:r>
          </a:p>
          <a:p>
            <a:pPr marL="285750" indent="-285750">
              <a:buFont typeface="Arial" panose="020B0604020202020204" pitchFamily="34" charset="0"/>
              <a:buChar char="•"/>
            </a:pPr>
            <a:r>
              <a:rPr lang="es-ES" dirty="0" smtClean="0"/>
              <a:t>enormemente </a:t>
            </a:r>
            <a:r>
              <a:rPr lang="es-ES" b="1" dirty="0" smtClean="0"/>
              <a:t>PLURAL</a:t>
            </a:r>
            <a:r>
              <a:rPr lang="es-ES" dirty="0" smtClean="0"/>
              <a:t>,</a:t>
            </a:r>
          </a:p>
          <a:p>
            <a:pPr marL="285750" indent="-285750">
              <a:buFont typeface="Arial" panose="020B0604020202020204" pitchFamily="34" charset="0"/>
              <a:buChar char="•"/>
            </a:pPr>
            <a:r>
              <a:rPr lang="es-ES" b="1" dirty="0" smtClean="0"/>
              <a:t>DINÁMICA</a:t>
            </a:r>
          </a:p>
          <a:p>
            <a:pPr marL="285750" indent="-285750">
              <a:buFont typeface="Arial" panose="020B0604020202020204" pitchFamily="34" charset="0"/>
              <a:buChar char="•"/>
            </a:pPr>
            <a:r>
              <a:rPr lang="es-ES" dirty="0" smtClean="0"/>
              <a:t>y atravesada por graves </a:t>
            </a:r>
            <a:r>
              <a:rPr lang="es-ES" b="1" dirty="0" smtClean="0"/>
              <a:t>CONFLICTOS</a:t>
            </a:r>
            <a:r>
              <a:rPr lang="es-ES" dirty="0" smtClean="0"/>
              <a:t>”</a:t>
            </a:r>
          </a:p>
          <a:p>
            <a:endParaRPr lang="es-ES" dirty="0" smtClean="0"/>
          </a:p>
          <a:p>
            <a:endParaRPr lang="es-ES" dirty="0" smtClean="0"/>
          </a:p>
          <a:p>
            <a:endParaRPr lang="es-ES" dirty="0"/>
          </a:p>
          <a:p>
            <a:r>
              <a:rPr lang="es-ES" dirty="0" smtClean="0"/>
              <a:t>“… la visión cabal de los orígenes propicia </a:t>
            </a:r>
            <a:r>
              <a:rPr lang="es-ES" b="1" i="1" dirty="0" smtClean="0">
                <a:solidFill>
                  <a:srgbClr val="FF0000"/>
                </a:solidFill>
              </a:rPr>
              <a:t>comportamientos</a:t>
            </a:r>
          </a:p>
          <a:p>
            <a:r>
              <a:rPr lang="es-ES" b="1" i="1" dirty="0" smtClean="0">
                <a:solidFill>
                  <a:srgbClr val="FF0000"/>
                </a:solidFill>
              </a:rPr>
              <a:t> MÁS SENSATOS Y MADUROS</a:t>
            </a:r>
            <a:r>
              <a:rPr lang="es-ES" dirty="0" smtClean="0"/>
              <a:t> en el presente, que eviten </a:t>
            </a:r>
          </a:p>
          <a:p>
            <a:pPr marL="742950" lvl="1" indent="-285750">
              <a:buFont typeface="Arial" panose="020B0604020202020204" pitchFamily="34" charset="0"/>
              <a:buChar char="•"/>
            </a:pPr>
            <a:r>
              <a:rPr lang="es-ES" dirty="0" smtClean="0"/>
              <a:t>tanto la </a:t>
            </a:r>
            <a:r>
              <a:rPr lang="es-ES" b="1" dirty="0" smtClean="0">
                <a:solidFill>
                  <a:srgbClr val="FF0000"/>
                </a:solidFill>
              </a:rPr>
              <a:t>RESIGNACIÓN fatalista</a:t>
            </a:r>
            <a:r>
              <a:rPr lang="es-ES" dirty="0" smtClean="0"/>
              <a:t>, hija de la frustración</a:t>
            </a:r>
          </a:p>
          <a:p>
            <a:pPr marL="742950" lvl="1" indent="-285750">
              <a:buFont typeface="Arial" panose="020B0604020202020204" pitchFamily="34" charset="0"/>
              <a:buChar char="•"/>
            </a:pPr>
            <a:r>
              <a:rPr lang="es-ES" dirty="0" smtClean="0"/>
              <a:t>como la </a:t>
            </a:r>
            <a:r>
              <a:rPr lang="es-ES" b="1" dirty="0" smtClean="0">
                <a:solidFill>
                  <a:srgbClr val="FF0000"/>
                </a:solidFill>
              </a:rPr>
              <a:t>QUIMERA imposible</a:t>
            </a:r>
            <a:r>
              <a:rPr lang="es-ES" dirty="0" smtClean="0"/>
              <a:t>, que es una alienación ineficaz”</a:t>
            </a:r>
            <a:endParaRPr lang="es-ES" dirty="0"/>
          </a:p>
        </p:txBody>
      </p:sp>
      <p:sp>
        <p:nvSpPr>
          <p:cNvPr id="5" name="4 CuadroTexto"/>
          <p:cNvSpPr txBox="1"/>
          <p:nvPr/>
        </p:nvSpPr>
        <p:spPr>
          <a:xfrm>
            <a:off x="6588224" y="2507796"/>
            <a:ext cx="2061051" cy="369332"/>
          </a:xfrm>
          <a:prstGeom prst="rect">
            <a:avLst/>
          </a:prstGeom>
          <a:noFill/>
          <a:ln w="25400">
            <a:solidFill>
              <a:srgbClr val="F1BAF4"/>
            </a:solidFill>
          </a:ln>
        </p:spPr>
        <p:txBody>
          <a:bodyPr wrap="square" rtlCol="0">
            <a:spAutoFit/>
          </a:bodyPr>
          <a:lstStyle/>
          <a:p>
            <a:r>
              <a:rPr lang="es-ES" dirty="0" smtClean="0"/>
              <a:t>(Cfr. Aguirre 1, 13)</a:t>
            </a:r>
            <a:endParaRPr lang="es-ES" dirty="0"/>
          </a:p>
        </p:txBody>
      </p:sp>
      <p:sp>
        <p:nvSpPr>
          <p:cNvPr id="3" name="2 CuadroTexto"/>
          <p:cNvSpPr txBox="1"/>
          <p:nvPr/>
        </p:nvSpPr>
        <p:spPr>
          <a:xfrm>
            <a:off x="431732" y="736825"/>
            <a:ext cx="4176464" cy="461665"/>
          </a:xfrm>
          <a:prstGeom prst="rect">
            <a:avLst/>
          </a:prstGeom>
          <a:solidFill>
            <a:schemeClr val="bg1"/>
          </a:solid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UNA PRIMERA IMPRESIÓN </a:t>
            </a:r>
            <a:endParaRPr lang="es-ES" sz="2400" b="1" dirty="0">
              <a:latin typeface="Arial" panose="020B0604020202020204" pitchFamily="34" charset="0"/>
              <a:cs typeface="Arial" panose="020B0604020202020204" pitchFamily="34" charset="0"/>
            </a:endParaRPr>
          </a:p>
        </p:txBody>
      </p:sp>
      <p:sp>
        <p:nvSpPr>
          <p:cNvPr id="6" name="5 CuadroTexto"/>
          <p:cNvSpPr txBox="1"/>
          <p:nvPr/>
        </p:nvSpPr>
        <p:spPr>
          <a:xfrm>
            <a:off x="6874354" y="3675686"/>
            <a:ext cx="1728192"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“no podemos ser como ellos”</a:t>
            </a:r>
            <a:endParaRPr lang="es-ES" dirty="0"/>
          </a:p>
        </p:txBody>
      </p:sp>
      <p:sp>
        <p:nvSpPr>
          <p:cNvPr id="7" name="6 CuadroTexto"/>
          <p:cNvSpPr txBox="1"/>
          <p:nvPr/>
        </p:nvSpPr>
        <p:spPr>
          <a:xfrm>
            <a:off x="6084168" y="4757088"/>
            <a:ext cx="230425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“tenemos que volver a ser como ellos”</a:t>
            </a:r>
            <a:endParaRPr lang="es-ES" dirty="0"/>
          </a:p>
        </p:txBody>
      </p:sp>
      <p:sp>
        <p:nvSpPr>
          <p:cNvPr id="8" name="7 Flecha derecha"/>
          <p:cNvSpPr/>
          <p:nvPr/>
        </p:nvSpPr>
        <p:spPr>
          <a:xfrm rot="20013326">
            <a:off x="6403732" y="4047697"/>
            <a:ext cx="368982" cy="20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derecha"/>
          <p:cNvSpPr/>
          <p:nvPr/>
        </p:nvSpPr>
        <p:spPr>
          <a:xfrm rot="414311">
            <a:off x="5345435" y="4691279"/>
            <a:ext cx="648072" cy="224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499310" y="5461798"/>
            <a:ext cx="7709286" cy="7078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t>SE IMPONE, PUES, TENER  PRESENTE  HOY EL SENTIDO HISTÓRICO  PARA  </a:t>
            </a:r>
            <a:r>
              <a:rPr lang="es-ES" sz="2000" b="1" dirty="0" smtClean="0">
                <a:solidFill>
                  <a:srgbClr val="FF0000"/>
                </a:solidFill>
              </a:rPr>
              <a:t>ACTUALIZAR EL NÚCLEO DEL MENSAJE DE JESÚS DE NAZARET</a:t>
            </a:r>
            <a:endParaRPr lang="es-ES" sz="2000" b="1" dirty="0">
              <a:solidFill>
                <a:srgbClr val="FF0000"/>
              </a:solidFill>
            </a:endParaRPr>
          </a:p>
        </p:txBody>
      </p:sp>
      <p:sp>
        <p:nvSpPr>
          <p:cNvPr id="12" name="11 CuadroTexto"/>
          <p:cNvSpPr txBox="1"/>
          <p:nvPr/>
        </p:nvSpPr>
        <p:spPr>
          <a:xfrm>
            <a:off x="539552" y="2962029"/>
            <a:ext cx="7669044" cy="461665"/>
          </a:xfrm>
          <a:prstGeom prst="rect">
            <a:avLst/>
          </a:prstGeom>
          <a:solidFill>
            <a:schemeClr val="bg1"/>
          </a:solidFill>
        </p:spPr>
        <p:txBody>
          <a:bodyPr wrap="square" rtlCol="0">
            <a:spAutoFit/>
          </a:bodyPr>
          <a:lstStyle/>
          <a:p>
            <a:r>
              <a:rPr lang="es-ES" sz="2400" b="1" dirty="0">
                <a:latin typeface="Arial" panose="020B0604020202020204" pitchFamily="34" charset="0"/>
                <a:cs typeface="Arial" panose="020B0604020202020204" pitchFamily="34" charset="0"/>
              </a:rPr>
              <a:t>POSIBLES ACTITUDES  de </a:t>
            </a:r>
            <a:r>
              <a:rPr lang="es-ES" sz="2400" b="1" dirty="0" smtClean="0">
                <a:latin typeface="Arial" panose="020B0604020202020204" pitchFamily="34" charset="0"/>
                <a:cs typeface="Arial" panose="020B0604020202020204" pitchFamily="34" charset="0"/>
              </a:rPr>
              <a:t>fondo e implicaciones</a:t>
            </a:r>
            <a:endParaRPr lang="es-ES" sz="2400" dirty="0">
              <a:latin typeface="Arial" panose="020B0604020202020204" pitchFamily="34" charset="0"/>
              <a:cs typeface="Arial" panose="020B0604020202020204" pitchFamily="34" charset="0"/>
            </a:endParaRPr>
          </a:p>
        </p:txBody>
      </p:sp>
      <p:sp>
        <p:nvSpPr>
          <p:cNvPr id="2" name="1 Marcador de número de diapositiva"/>
          <p:cNvSpPr>
            <a:spLocks noGrp="1"/>
          </p:cNvSpPr>
          <p:nvPr>
            <p:ph type="sldNum" sz="quarter" idx="12"/>
          </p:nvPr>
        </p:nvSpPr>
        <p:spPr>
          <a:xfrm>
            <a:off x="7738450" y="6046240"/>
            <a:ext cx="758952" cy="246888"/>
          </a:xfrm>
        </p:spPr>
        <p:txBody>
          <a:bodyPr/>
          <a:lstStyle/>
          <a:p>
            <a:fld id="{636E3AB4-97AD-4389-A1F4-096199C2DEE3}" type="slidenum">
              <a:rPr lang="es-ES" b="1" smtClean="0">
                <a:solidFill>
                  <a:schemeClr val="tx1"/>
                </a:solidFill>
              </a:rPr>
              <a:t>14</a:t>
            </a:fld>
            <a:endParaRPr lang="es-ES" b="1" dirty="0">
              <a:solidFill>
                <a:schemeClr val="tx1"/>
              </a:solidFill>
            </a:endParaRPr>
          </a:p>
        </p:txBody>
      </p:sp>
      <p:sp>
        <p:nvSpPr>
          <p:cNvPr id="11" name="10 CuadroTexto"/>
          <p:cNvSpPr txBox="1"/>
          <p:nvPr/>
        </p:nvSpPr>
        <p:spPr>
          <a:xfrm>
            <a:off x="5759413" y="536770"/>
            <a:ext cx="2449183" cy="1015663"/>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EA96EE"/>
            </a:solidFill>
          </a:ln>
        </p:spPr>
        <p:txBody>
          <a:bodyPr wrap="square" rtlCol="0">
            <a:spAutoFit/>
          </a:bodyPr>
          <a:lstStyle/>
          <a:p>
            <a:pPr algn="ctr"/>
            <a:r>
              <a:rPr lang="es-ES" sz="2000" b="1" dirty="0" smtClean="0">
                <a:solidFill>
                  <a:schemeClr val="accent5">
                    <a:lumMod val="75000"/>
                  </a:schemeClr>
                </a:solidFill>
              </a:rPr>
              <a:t>AL ACERCARNOS AL CRISTIANISMO PRIMERO…</a:t>
            </a:r>
            <a:endParaRPr lang="es-ES" sz="2000" b="1" dirty="0">
              <a:solidFill>
                <a:schemeClr val="accent5">
                  <a:lumMod val="75000"/>
                </a:schemeClr>
              </a:solidFill>
            </a:endParaRPr>
          </a:p>
        </p:txBody>
      </p:sp>
      <p:sp>
        <p:nvSpPr>
          <p:cNvPr id="13" name="12 Flecha izquierda"/>
          <p:cNvSpPr/>
          <p:nvPr/>
        </p:nvSpPr>
        <p:spPr>
          <a:xfrm>
            <a:off x="4621311" y="794720"/>
            <a:ext cx="1048160" cy="499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bajo"/>
          <p:cNvSpPr/>
          <p:nvPr/>
        </p:nvSpPr>
        <p:spPr>
          <a:xfrm rot="2538400">
            <a:off x="6213086" y="1626679"/>
            <a:ext cx="499810" cy="14431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bajo"/>
          <p:cNvSpPr/>
          <p:nvPr/>
        </p:nvSpPr>
        <p:spPr>
          <a:xfrm>
            <a:off x="2843808" y="4757088"/>
            <a:ext cx="576064" cy="501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4678272" y="856346"/>
            <a:ext cx="1081141" cy="338554"/>
          </a:xfrm>
          <a:prstGeom prst="rect">
            <a:avLst/>
          </a:prstGeom>
          <a:noFill/>
        </p:spPr>
        <p:txBody>
          <a:bodyPr wrap="square" rtlCol="0">
            <a:spAutoFit/>
          </a:bodyPr>
          <a:lstStyle/>
          <a:p>
            <a:r>
              <a:rPr lang="es-ES" sz="1600" b="1" dirty="0" smtClean="0"/>
              <a:t>recibimos</a:t>
            </a:r>
            <a:endParaRPr lang="es-ES" sz="1600" b="1" dirty="0">
              <a:solidFill>
                <a:srgbClr val="FF0000"/>
              </a:solidFill>
            </a:endParaRPr>
          </a:p>
        </p:txBody>
      </p:sp>
      <p:sp>
        <p:nvSpPr>
          <p:cNvPr id="19" name="18 CuadroTexto"/>
          <p:cNvSpPr txBox="1"/>
          <p:nvPr/>
        </p:nvSpPr>
        <p:spPr>
          <a:xfrm rot="18740597">
            <a:off x="5758190" y="2146143"/>
            <a:ext cx="1368152" cy="369332"/>
          </a:xfrm>
          <a:prstGeom prst="rect">
            <a:avLst/>
          </a:prstGeom>
          <a:noFill/>
        </p:spPr>
        <p:txBody>
          <a:bodyPr wrap="square" rtlCol="0">
            <a:spAutoFit/>
          </a:bodyPr>
          <a:lstStyle/>
          <a:p>
            <a:r>
              <a:rPr lang="es-ES" b="1" dirty="0" smtClean="0"/>
              <a:t>analizamos</a:t>
            </a:r>
            <a:endParaRPr lang="es-ES" b="1" dirty="0"/>
          </a:p>
        </p:txBody>
      </p:sp>
    </p:spTree>
    <p:extLst>
      <p:ext uri="{BB962C8B-B14F-4D97-AF65-F5344CB8AC3E}">
        <p14:creationId xmlns:p14="http://schemas.microsoft.com/office/powerpoint/2010/main" val="2794279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Flecha abajo"/>
          <p:cNvSpPr/>
          <p:nvPr/>
        </p:nvSpPr>
        <p:spPr>
          <a:xfrm>
            <a:off x="7182036" y="1217077"/>
            <a:ext cx="288032" cy="4430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Flecha derecha"/>
          <p:cNvSpPr/>
          <p:nvPr/>
        </p:nvSpPr>
        <p:spPr>
          <a:xfrm>
            <a:off x="3762105" y="1688461"/>
            <a:ext cx="1779679" cy="492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491537" y="411381"/>
            <a:ext cx="4728535" cy="923330"/>
          </a:xfrm>
          <a:prstGeom prst="rect">
            <a:avLst/>
          </a:prstGeom>
          <a:noFill/>
        </p:spPr>
        <p:txBody>
          <a:bodyPr wrap="square" rtlCol="0">
            <a:spAutoFit/>
          </a:bodyPr>
          <a:lstStyle/>
          <a:p>
            <a:pPr algn="ctr"/>
            <a:r>
              <a:rPr lang="es-ES" b="1" dirty="0" smtClean="0">
                <a:solidFill>
                  <a:schemeClr val="accent6">
                    <a:lumMod val="50000"/>
                  </a:schemeClr>
                </a:solidFill>
              </a:rPr>
              <a:t>ALGUNAS POSIBLES  POSTURAS Y SUS IMPLICACIONES</a:t>
            </a:r>
          </a:p>
          <a:p>
            <a:pPr algn="ctr"/>
            <a:r>
              <a:rPr lang="es-ES" b="1" dirty="0" smtClean="0">
                <a:solidFill>
                  <a:schemeClr val="accent6">
                    <a:lumMod val="50000"/>
                  </a:schemeClr>
                </a:solidFill>
              </a:rPr>
              <a:t>Ante el Cristianismo de los orígenes…</a:t>
            </a:r>
            <a:endParaRPr lang="es-ES" b="1" dirty="0">
              <a:solidFill>
                <a:schemeClr val="accent6">
                  <a:lumMod val="50000"/>
                </a:schemeClr>
              </a:solidFill>
            </a:endParaRPr>
          </a:p>
        </p:txBody>
      </p:sp>
      <p:sp>
        <p:nvSpPr>
          <p:cNvPr id="3" name="2 CuadroTexto"/>
          <p:cNvSpPr txBox="1"/>
          <p:nvPr/>
        </p:nvSpPr>
        <p:spPr>
          <a:xfrm>
            <a:off x="797468" y="1660158"/>
            <a:ext cx="2629833" cy="646331"/>
          </a:xfrm>
          <a:prstGeom prst="rect">
            <a:avLst/>
          </a:prstGeom>
          <a:noFill/>
        </p:spPr>
        <p:txBody>
          <a:bodyPr wrap="square" rtlCol="0">
            <a:spAutoFit/>
          </a:bodyPr>
          <a:lstStyle/>
          <a:p>
            <a:r>
              <a:rPr lang="es-ES" dirty="0" smtClean="0"/>
              <a:t>Mezclan la historia</a:t>
            </a:r>
          </a:p>
          <a:p>
            <a:r>
              <a:rPr lang="es-ES" dirty="0" smtClean="0"/>
              <a:t>con la ficción</a:t>
            </a:r>
            <a:endParaRPr lang="es-ES" dirty="0"/>
          </a:p>
        </p:txBody>
      </p:sp>
      <p:sp>
        <p:nvSpPr>
          <p:cNvPr id="4" name="3 CuadroTexto"/>
          <p:cNvSpPr txBox="1"/>
          <p:nvPr/>
        </p:nvSpPr>
        <p:spPr>
          <a:xfrm>
            <a:off x="767479" y="2780578"/>
            <a:ext cx="3312368" cy="923330"/>
          </a:xfrm>
          <a:prstGeom prst="rect">
            <a:avLst/>
          </a:prstGeom>
          <a:noFill/>
        </p:spPr>
        <p:txBody>
          <a:bodyPr wrap="square" rtlCol="0">
            <a:spAutoFit/>
          </a:bodyPr>
          <a:lstStyle/>
          <a:p>
            <a:r>
              <a:rPr lang="es-ES" dirty="0" smtClean="0"/>
              <a:t>Afirman que la Iglesia y su estructura fueron  directa-</a:t>
            </a:r>
          </a:p>
          <a:p>
            <a:r>
              <a:rPr lang="es-ES" dirty="0" smtClean="0"/>
              <a:t>mente fundadas por Jesús</a:t>
            </a:r>
            <a:endParaRPr lang="es-ES" dirty="0"/>
          </a:p>
        </p:txBody>
      </p:sp>
      <p:sp>
        <p:nvSpPr>
          <p:cNvPr id="5" name="4 CuadroTexto"/>
          <p:cNvSpPr txBox="1"/>
          <p:nvPr/>
        </p:nvSpPr>
        <p:spPr>
          <a:xfrm>
            <a:off x="767479" y="4051747"/>
            <a:ext cx="4248472" cy="2031325"/>
          </a:xfrm>
          <a:prstGeom prst="rect">
            <a:avLst/>
          </a:prstGeom>
          <a:noFill/>
        </p:spPr>
        <p:txBody>
          <a:bodyPr wrap="square" rtlCol="0">
            <a:spAutoFit/>
          </a:bodyPr>
          <a:lstStyle/>
          <a:p>
            <a:r>
              <a:rPr lang="es-ES" dirty="0" smtClean="0"/>
              <a:t>El Cristianismo de los orígenes</a:t>
            </a:r>
          </a:p>
          <a:p>
            <a:pPr marL="285750" indent="-285750">
              <a:buFont typeface="Arial" panose="020B0604020202020204" pitchFamily="34" charset="0"/>
              <a:buChar char="•"/>
            </a:pPr>
            <a:r>
              <a:rPr lang="es-ES" dirty="0"/>
              <a:t>e</a:t>
            </a:r>
            <a:r>
              <a:rPr lang="es-ES" dirty="0" smtClean="0"/>
              <a:t>s un proceso histórico contingente</a:t>
            </a:r>
          </a:p>
          <a:p>
            <a:pPr marL="285750" indent="-285750">
              <a:buFont typeface="Arial" panose="020B0604020202020204" pitchFamily="34" charset="0"/>
              <a:buChar char="•"/>
            </a:pPr>
            <a:r>
              <a:rPr lang="es-ES" dirty="0" smtClean="0"/>
              <a:t>que tiene su punto de partida en Jesús y sus discípulos</a:t>
            </a:r>
          </a:p>
          <a:p>
            <a:pPr marL="285750" indent="-285750">
              <a:buFont typeface="Arial" panose="020B0604020202020204" pitchFamily="34" charset="0"/>
              <a:buChar char="•"/>
            </a:pPr>
            <a:r>
              <a:rPr lang="es-ES" dirty="0" smtClean="0"/>
              <a:t>que fue muy plural </a:t>
            </a:r>
          </a:p>
          <a:p>
            <a:pPr marL="285750" indent="-285750">
              <a:buFont typeface="Arial" panose="020B0604020202020204" pitchFamily="34" charset="0"/>
              <a:buChar char="•"/>
            </a:pPr>
            <a:r>
              <a:rPr lang="es-ES" dirty="0" smtClean="0"/>
              <a:t>y que se fue desarrollando en medio de múltiples factores</a:t>
            </a:r>
            <a:endParaRPr lang="es-ES" dirty="0"/>
          </a:p>
        </p:txBody>
      </p:sp>
      <p:sp>
        <p:nvSpPr>
          <p:cNvPr id="7" name="6 Flecha derecha"/>
          <p:cNvSpPr/>
          <p:nvPr/>
        </p:nvSpPr>
        <p:spPr>
          <a:xfrm>
            <a:off x="3673256" y="2996048"/>
            <a:ext cx="1779679" cy="492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5796136" y="1567825"/>
            <a:ext cx="2952328" cy="923330"/>
          </a:xfrm>
          <a:prstGeom prst="rect">
            <a:avLst/>
          </a:prstGeom>
          <a:noFill/>
        </p:spPr>
        <p:txBody>
          <a:bodyPr wrap="square" rtlCol="0">
            <a:spAutoFit/>
          </a:bodyPr>
          <a:lstStyle/>
          <a:p>
            <a:r>
              <a:rPr lang="es-ES" dirty="0"/>
              <a:t>a</a:t>
            </a:r>
            <a:r>
              <a:rPr lang="es-ES" dirty="0" smtClean="0"/>
              <a:t> pensar que el cristianismo actual  está montado sobre un monumental </a:t>
            </a:r>
            <a:r>
              <a:rPr lang="es-ES" b="1" i="1" dirty="0" smtClean="0">
                <a:solidFill>
                  <a:srgbClr val="C00000"/>
                </a:solidFill>
              </a:rPr>
              <a:t>fraude</a:t>
            </a:r>
            <a:endParaRPr lang="es-ES" b="1" i="1" dirty="0">
              <a:solidFill>
                <a:srgbClr val="C00000"/>
              </a:solidFill>
            </a:endParaRPr>
          </a:p>
        </p:txBody>
      </p:sp>
      <p:sp>
        <p:nvSpPr>
          <p:cNvPr id="10" name="9 CuadroTexto"/>
          <p:cNvSpPr txBox="1"/>
          <p:nvPr/>
        </p:nvSpPr>
        <p:spPr>
          <a:xfrm>
            <a:off x="5608678" y="2611276"/>
            <a:ext cx="3139786" cy="1754326"/>
          </a:xfrm>
          <a:prstGeom prst="rect">
            <a:avLst/>
          </a:prstGeom>
          <a:noFill/>
        </p:spPr>
        <p:txBody>
          <a:bodyPr wrap="square" rtlCol="0">
            <a:spAutoFit/>
          </a:bodyPr>
          <a:lstStyle/>
          <a:p>
            <a:r>
              <a:rPr lang="es-ES" dirty="0" smtClean="0"/>
              <a:t>a defender que</a:t>
            </a:r>
          </a:p>
          <a:p>
            <a:pPr marL="285750" indent="-285750">
              <a:buFont typeface="Arial" panose="020B0604020202020204" pitchFamily="34" charset="0"/>
              <a:buChar char="•"/>
            </a:pPr>
            <a:r>
              <a:rPr lang="es-ES" dirty="0" smtClean="0"/>
              <a:t> sus estructuras son </a:t>
            </a:r>
            <a:r>
              <a:rPr lang="es-ES" b="1" i="1" dirty="0" smtClean="0">
                <a:solidFill>
                  <a:srgbClr val="C00000"/>
                </a:solidFill>
              </a:rPr>
              <a:t>inmutables</a:t>
            </a:r>
            <a:r>
              <a:rPr lang="es-ES" dirty="0" smtClean="0"/>
              <a:t> </a:t>
            </a:r>
          </a:p>
          <a:p>
            <a:pPr marL="285750" indent="-285750">
              <a:buFont typeface="Arial" panose="020B0604020202020204" pitchFamily="34" charset="0"/>
              <a:buChar char="•"/>
            </a:pPr>
            <a:r>
              <a:rPr lang="es-ES" dirty="0" smtClean="0"/>
              <a:t>el futuro tiene que ser la mera reproducción del modelo del pasado</a:t>
            </a:r>
            <a:endParaRPr lang="es-ES" dirty="0"/>
          </a:p>
        </p:txBody>
      </p:sp>
      <p:sp>
        <p:nvSpPr>
          <p:cNvPr id="11" name="10 CuadroTexto"/>
          <p:cNvSpPr txBox="1"/>
          <p:nvPr/>
        </p:nvSpPr>
        <p:spPr>
          <a:xfrm>
            <a:off x="5768377" y="4374570"/>
            <a:ext cx="2820388" cy="1754326"/>
          </a:xfrm>
          <a:prstGeom prst="rect">
            <a:avLst/>
          </a:prstGeom>
          <a:noFill/>
        </p:spPr>
        <p:txBody>
          <a:bodyPr wrap="square" rtlCol="0">
            <a:spAutoFit/>
          </a:bodyPr>
          <a:lstStyle/>
          <a:p>
            <a:r>
              <a:rPr lang="es-ES" dirty="0" smtClean="0"/>
              <a:t>a vivir </a:t>
            </a:r>
          </a:p>
          <a:p>
            <a:pPr marL="285750" indent="-285750">
              <a:buFont typeface="Arial" panose="020B0604020202020204" pitchFamily="34" charset="0"/>
              <a:buChar char="•"/>
            </a:pPr>
            <a:r>
              <a:rPr lang="es-ES" dirty="0"/>
              <a:t>u</a:t>
            </a:r>
            <a:r>
              <a:rPr lang="es-ES" dirty="0" smtClean="0"/>
              <a:t>na mayor flexibilidad ante las estructuras eclesiales actuales</a:t>
            </a:r>
          </a:p>
          <a:p>
            <a:pPr marL="285750" indent="-285750">
              <a:buFont typeface="Arial" panose="020B0604020202020204" pitchFamily="34" charset="0"/>
              <a:buChar char="•"/>
            </a:pPr>
            <a:r>
              <a:rPr lang="es-ES" dirty="0" smtClean="0"/>
              <a:t>y una mayor </a:t>
            </a:r>
            <a:r>
              <a:rPr lang="es-ES" b="1" i="1" dirty="0" smtClean="0">
                <a:solidFill>
                  <a:srgbClr val="C00000"/>
                </a:solidFill>
              </a:rPr>
              <a:t>apertura</a:t>
            </a:r>
            <a:r>
              <a:rPr lang="es-ES" dirty="0" smtClean="0"/>
              <a:t> hacia un futuro creativo</a:t>
            </a:r>
            <a:endParaRPr lang="es-ES" dirty="0"/>
          </a:p>
        </p:txBody>
      </p:sp>
      <p:sp>
        <p:nvSpPr>
          <p:cNvPr id="12" name="11 CuadroTexto"/>
          <p:cNvSpPr txBox="1"/>
          <p:nvPr/>
        </p:nvSpPr>
        <p:spPr>
          <a:xfrm>
            <a:off x="967068" y="2183378"/>
            <a:ext cx="2460233" cy="307777"/>
          </a:xfrm>
          <a:prstGeom prst="rect">
            <a:avLst/>
          </a:prstGeom>
          <a:noFill/>
        </p:spPr>
        <p:txBody>
          <a:bodyPr wrap="square" rtlCol="0">
            <a:spAutoFit/>
          </a:bodyPr>
          <a:lstStyle/>
          <a:p>
            <a:r>
              <a:rPr lang="es-ES" sz="1400" b="1" dirty="0" smtClean="0"/>
              <a:t>(</a:t>
            </a:r>
            <a:r>
              <a:rPr lang="es-ES" sz="1400" b="1" dirty="0" err="1" smtClean="0"/>
              <a:t>P.e</a:t>
            </a:r>
            <a:r>
              <a:rPr lang="es-ES" sz="1400" b="1" dirty="0" smtClean="0"/>
              <a:t>: Novelas de Dan Brown)</a:t>
            </a:r>
            <a:endParaRPr lang="es-ES" sz="1400" b="1" dirty="0"/>
          </a:p>
        </p:txBody>
      </p:sp>
      <p:sp>
        <p:nvSpPr>
          <p:cNvPr id="13" name="12 CuadroTexto"/>
          <p:cNvSpPr txBox="1"/>
          <p:nvPr/>
        </p:nvSpPr>
        <p:spPr>
          <a:xfrm>
            <a:off x="5452934" y="546321"/>
            <a:ext cx="2935489" cy="646331"/>
          </a:xfrm>
          <a:prstGeom prst="rect">
            <a:avLst/>
          </a:prstGeom>
          <a:solidFill>
            <a:schemeClr val="accent1"/>
          </a:solidFill>
        </p:spPr>
        <p:txBody>
          <a:bodyPr wrap="square" rtlCol="0">
            <a:spAutoFit/>
          </a:bodyPr>
          <a:lstStyle/>
          <a:p>
            <a:pPr algn="ctr"/>
            <a:r>
              <a:rPr lang="es-ES" b="1" dirty="0" smtClean="0"/>
              <a:t>POSIBLES IMPLICACIONES  para HOY</a:t>
            </a:r>
            <a:endParaRPr lang="es-ES" b="1" dirty="0"/>
          </a:p>
        </p:txBody>
      </p:sp>
      <p:sp>
        <p:nvSpPr>
          <p:cNvPr id="15" name="14 CuadroTexto"/>
          <p:cNvSpPr txBox="1"/>
          <p:nvPr/>
        </p:nvSpPr>
        <p:spPr>
          <a:xfrm>
            <a:off x="3880436" y="5770846"/>
            <a:ext cx="2051719" cy="369332"/>
          </a:xfrm>
          <a:prstGeom prst="rect">
            <a:avLst/>
          </a:prstGeom>
          <a:noFill/>
        </p:spPr>
        <p:txBody>
          <a:bodyPr wrap="square" rtlCol="0">
            <a:spAutoFit/>
          </a:bodyPr>
          <a:lstStyle/>
          <a:p>
            <a:r>
              <a:rPr lang="es-ES" dirty="0" smtClean="0"/>
              <a:t>(</a:t>
            </a:r>
            <a:r>
              <a:rPr lang="es-ES" dirty="0" err="1" smtClean="0"/>
              <a:t>Bibliog</a:t>
            </a:r>
            <a:r>
              <a:rPr lang="es-ES" dirty="0" smtClean="0"/>
              <a:t>. 2, 24-25)</a:t>
            </a:r>
            <a:endParaRPr lang="es-ES" dirty="0"/>
          </a:p>
        </p:txBody>
      </p:sp>
      <p:sp>
        <p:nvSpPr>
          <p:cNvPr id="16" name="15 CuadroTexto"/>
          <p:cNvSpPr txBox="1"/>
          <p:nvPr/>
        </p:nvSpPr>
        <p:spPr>
          <a:xfrm rot="21048564">
            <a:off x="822853" y="1265039"/>
            <a:ext cx="936104" cy="369332"/>
          </a:xfrm>
          <a:prstGeom prst="rect">
            <a:avLst/>
          </a:prstGeom>
          <a:noFill/>
        </p:spPr>
        <p:txBody>
          <a:bodyPr wrap="square" rtlCol="0">
            <a:spAutoFit/>
          </a:bodyPr>
          <a:lstStyle/>
          <a:p>
            <a:r>
              <a:rPr lang="es-ES" b="1" dirty="0" smtClean="0">
                <a:solidFill>
                  <a:schemeClr val="accent2"/>
                </a:solidFill>
              </a:rPr>
              <a:t>UNOS</a:t>
            </a:r>
            <a:endParaRPr lang="es-ES" b="1" dirty="0">
              <a:solidFill>
                <a:schemeClr val="accent2"/>
              </a:solidFill>
            </a:endParaRPr>
          </a:p>
        </p:txBody>
      </p:sp>
      <p:sp>
        <p:nvSpPr>
          <p:cNvPr id="17" name="16 CuadroTexto"/>
          <p:cNvSpPr txBox="1"/>
          <p:nvPr/>
        </p:nvSpPr>
        <p:spPr>
          <a:xfrm rot="21048564">
            <a:off x="788771" y="2436945"/>
            <a:ext cx="1277872" cy="369332"/>
          </a:xfrm>
          <a:prstGeom prst="rect">
            <a:avLst/>
          </a:prstGeom>
          <a:noFill/>
        </p:spPr>
        <p:txBody>
          <a:bodyPr wrap="square" rtlCol="0">
            <a:spAutoFit/>
          </a:bodyPr>
          <a:lstStyle/>
          <a:p>
            <a:r>
              <a:rPr lang="es-ES" b="1" dirty="0" smtClean="0">
                <a:solidFill>
                  <a:schemeClr val="accent2"/>
                </a:solidFill>
              </a:rPr>
              <a:t>OTROS</a:t>
            </a:r>
            <a:endParaRPr lang="es-ES" b="1" dirty="0">
              <a:solidFill>
                <a:schemeClr val="accent2"/>
              </a:solidFill>
            </a:endParaRPr>
          </a:p>
        </p:txBody>
      </p:sp>
      <p:sp>
        <p:nvSpPr>
          <p:cNvPr id="18" name="17 CuadroTexto"/>
          <p:cNvSpPr txBox="1"/>
          <p:nvPr/>
        </p:nvSpPr>
        <p:spPr>
          <a:xfrm>
            <a:off x="758027" y="3698371"/>
            <a:ext cx="3273090" cy="369332"/>
          </a:xfrm>
          <a:prstGeom prst="rect">
            <a:avLst/>
          </a:prstGeom>
          <a:noFill/>
        </p:spPr>
        <p:txBody>
          <a:bodyPr wrap="square" rtlCol="0">
            <a:spAutoFit/>
          </a:bodyPr>
          <a:lstStyle/>
          <a:p>
            <a:r>
              <a:rPr lang="es-ES" b="1" dirty="0" smtClean="0">
                <a:solidFill>
                  <a:schemeClr val="accent2"/>
                </a:solidFill>
              </a:rPr>
              <a:t>PERO PARECE QUE …</a:t>
            </a:r>
            <a:endParaRPr lang="es-ES" b="1" dirty="0">
              <a:solidFill>
                <a:schemeClr val="accent2"/>
              </a:solidFill>
            </a:endParaRPr>
          </a:p>
        </p:txBody>
      </p:sp>
      <p:sp>
        <p:nvSpPr>
          <p:cNvPr id="20" name="19 CuadroTexto"/>
          <p:cNvSpPr txBox="1"/>
          <p:nvPr/>
        </p:nvSpPr>
        <p:spPr>
          <a:xfrm>
            <a:off x="3584407" y="3057577"/>
            <a:ext cx="1957375" cy="369332"/>
          </a:xfrm>
          <a:prstGeom prst="rect">
            <a:avLst/>
          </a:prstGeom>
          <a:noFill/>
        </p:spPr>
        <p:txBody>
          <a:bodyPr wrap="square" rtlCol="0">
            <a:spAutoFit/>
          </a:bodyPr>
          <a:lstStyle/>
          <a:p>
            <a:r>
              <a:rPr lang="es-ES" dirty="0" smtClean="0">
                <a:solidFill>
                  <a:schemeClr val="bg1"/>
                </a:solidFill>
              </a:rPr>
              <a:t>Nos puede llevar</a:t>
            </a:r>
            <a:endParaRPr lang="es-ES" dirty="0">
              <a:solidFill>
                <a:schemeClr val="bg1"/>
              </a:solidFill>
            </a:endParaRPr>
          </a:p>
        </p:txBody>
      </p:sp>
      <p:sp>
        <p:nvSpPr>
          <p:cNvPr id="23" name="22 Marcador de número de diapositiva"/>
          <p:cNvSpPr>
            <a:spLocks noGrp="1"/>
          </p:cNvSpPr>
          <p:nvPr>
            <p:ph type="sldNum" sz="quarter" idx="12"/>
          </p:nvPr>
        </p:nvSpPr>
        <p:spPr>
          <a:xfrm>
            <a:off x="7590070" y="6016734"/>
            <a:ext cx="758952" cy="246888"/>
          </a:xfrm>
        </p:spPr>
        <p:txBody>
          <a:bodyPr/>
          <a:lstStyle/>
          <a:p>
            <a:fld id="{636E3AB4-97AD-4389-A1F4-096199C2DEE3}" type="slidenum">
              <a:rPr lang="es-ES" b="1" smtClean="0">
                <a:solidFill>
                  <a:schemeClr val="tx1"/>
                </a:solidFill>
              </a:rPr>
              <a:t>15</a:t>
            </a:fld>
            <a:endParaRPr lang="es-ES" b="1" dirty="0">
              <a:solidFill>
                <a:schemeClr val="tx1"/>
              </a:solidFill>
            </a:endParaRPr>
          </a:p>
        </p:txBody>
      </p:sp>
      <p:sp>
        <p:nvSpPr>
          <p:cNvPr id="24" name="23 CuadroTexto"/>
          <p:cNvSpPr txBox="1"/>
          <p:nvPr/>
        </p:nvSpPr>
        <p:spPr>
          <a:xfrm>
            <a:off x="3673256" y="1749989"/>
            <a:ext cx="1935422" cy="369332"/>
          </a:xfrm>
          <a:prstGeom prst="rect">
            <a:avLst/>
          </a:prstGeom>
          <a:noFill/>
        </p:spPr>
        <p:txBody>
          <a:bodyPr wrap="square" rtlCol="0">
            <a:spAutoFit/>
          </a:bodyPr>
          <a:lstStyle/>
          <a:p>
            <a:r>
              <a:rPr lang="es-ES" dirty="0" smtClean="0">
                <a:solidFill>
                  <a:schemeClr val="bg1"/>
                </a:solidFill>
              </a:rPr>
              <a:t>Nos puede llevar</a:t>
            </a:r>
            <a:endParaRPr lang="es-ES" dirty="0">
              <a:solidFill>
                <a:schemeClr val="bg1"/>
              </a:solidFill>
            </a:endParaRPr>
          </a:p>
        </p:txBody>
      </p:sp>
      <p:sp>
        <p:nvSpPr>
          <p:cNvPr id="26" name="25 Flecha derecha"/>
          <p:cNvSpPr/>
          <p:nvPr/>
        </p:nvSpPr>
        <p:spPr>
          <a:xfrm>
            <a:off x="4016457" y="5085184"/>
            <a:ext cx="1779679" cy="492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CuadroTexto"/>
          <p:cNvSpPr txBox="1"/>
          <p:nvPr/>
        </p:nvSpPr>
        <p:spPr>
          <a:xfrm>
            <a:off x="3927608" y="5146713"/>
            <a:ext cx="1957375" cy="369332"/>
          </a:xfrm>
          <a:prstGeom prst="rect">
            <a:avLst/>
          </a:prstGeom>
          <a:noFill/>
        </p:spPr>
        <p:txBody>
          <a:bodyPr wrap="square" rtlCol="0">
            <a:spAutoFit/>
          </a:bodyPr>
          <a:lstStyle/>
          <a:p>
            <a:r>
              <a:rPr lang="es-ES" dirty="0" smtClean="0">
                <a:solidFill>
                  <a:schemeClr val="bg1"/>
                </a:solidFill>
              </a:rPr>
              <a:t>Nos puede llevar</a:t>
            </a:r>
            <a:endParaRPr lang="es-ES" dirty="0">
              <a:solidFill>
                <a:schemeClr val="bg1"/>
              </a:solidFill>
            </a:endParaRPr>
          </a:p>
        </p:txBody>
      </p:sp>
    </p:spTree>
    <p:extLst>
      <p:ext uri="{BB962C8B-B14F-4D97-AF65-F5344CB8AC3E}">
        <p14:creationId xmlns:p14="http://schemas.microsoft.com/office/powerpoint/2010/main" val="3014495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oblada hacia arriba"/>
          <p:cNvSpPr/>
          <p:nvPr/>
        </p:nvSpPr>
        <p:spPr>
          <a:xfrm rot="5400000">
            <a:off x="1171405" y="3996603"/>
            <a:ext cx="499442" cy="36004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509844" y="4736990"/>
            <a:ext cx="8673282" cy="1754326"/>
          </a:xfrm>
          <a:prstGeom prst="rect">
            <a:avLst/>
          </a:prstGeom>
          <a:noFill/>
        </p:spPr>
        <p:txBody>
          <a:bodyPr wrap="square" rtlCol="0">
            <a:spAutoFit/>
          </a:bodyPr>
          <a:lstStyle/>
          <a:p>
            <a:r>
              <a:rPr lang="es-ES" dirty="0" smtClean="0"/>
              <a:t>“</a:t>
            </a:r>
            <a:r>
              <a:rPr lang="es-ES" b="1" dirty="0" smtClean="0"/>
              <a:t>CADA GENERACIÓN  </a:t>
            </a:r>
            <a:r>
              <a:rPr lang="es-ES" dirty="0" smtClean="0"/>
              <a:t>tiene que volver sobre las grandes </a:t>
            </a:r>
          </a:p>
          <a:p>
            <a:r>
              <a:rPr lang="es-ES" dirty="0" smtClean="0"/>
              <a:t>cuestiones  históricas, porque, aunque no haya fuentes</a:t>
            </a:r>
          </a:p>
          <a:p>
            <a:r>
              <a:rPr lang="es-ES" dirty="0" smtClean="0"/>
              <a:t> nuevas, puede haber  novedad  * en las preguntas, * en </a:t>
            </a:r>
          </a:p>
          <a:p>
            <a:r>
              <a:rPr lang="es-ES" dirty="0"/>
              <a:t>l</a:t>
            </a:r>
            <a:r>
              <a:rPr lang="es-ES" dirty="0" smtClean="0"/>
              <a:t>as  perspectivas que se adopten, * en las valoraciones </a:t>
            </a:r>
          </a:p>
          <a:p>
            <a:r>
              <a:rPr lang="es-ES" dirty="0" smtClean="0"/>
              <a:t>que se hagan, * en la forma de organizar y comprender </a:t>
            </a:r>
          </a:p>
          <a:p>
            <a:r>
              <a:rPr lang="es-ES" dirty="0" smtClean="0"/>
              <a:t>los datos”, </a:t>
            </a:r>
            <a:endParaRPr lang="es-ES" dirty="0"/>
          </a:p>
        </p:txBody>
      </p:sp>
      <p:sp>
        <p:nvSpPr>
          <p:cNvPr id="4" name="3 CuadroTexto"/>
          <p:cNvSpPr txBox="1"/>
          <p:nvPr/>
        </p:nvSpPr>
        <p:spPr>
          <a:xfrm>
            <a:off x="908475" y="544481"/>
            <a:ext cx="6975894" cy="369332"/>
          </a:xfrm>
          <a:prstGeom prst="rect">
            <a:avLst/>
          </a:prstGeom>
          <a:noFill/>
        </p:spPr>
        <p:txBody>
          <a:bodyPr wrap="square" rtlCol="0">
            <a:spAutoFit/>
          </a:bodyPr>
          <a:lstStyle/>
          <a:p>
            <a:r>
              <a:rPr lang="es-ES" b="1" dirty="0" smtClean="0"/>
              <a:t>ALGUNAS </a:t>
            </a:r>
            <a:r>
              <a:rPr lang="es-ES" b="1" i="1" dirty="0" smtClean="0">
                <a:solidFill>
                  <a:schemeClr val="accent6">
                    <a:lumMod val="50000"/>
                  </a:schemeClr>
                </a:solidFill>
                <a:latin typeface="Arial" panose="020B0604020202020204" pitchFamily="34" charset="0"/>
                <a:cs typeface="Arial" panose="020B0604020202020204" pitchFamily="34" charset="0"/>
              </a:rPr>
              <a:t>LIMITACIONES</a:t>
            </a:r>
            <a:r>
              <a:rPr lang="es-ES" b="1" dirty="0" smtClean="0"/>
              <a:t>  del estudio del CRISTIANISMO PRIMITIVO</a:t>
            </a:r>
            <a:endParaRPr lang="es-ES" b="1" dirty="0"/>
          </a:p>
        </p:txBody>
      </p:sp>
      <p:sp>
        <p:nvSpPr>
          <p:cNvPr id="5" name="4 CuadroTexto"/>
          <p:cNvSpPr txBox="1"/>
          <p:nvPr/>
        </p:nvSpPr>
        <p:spPr>
          <a:xfrm>
            <a:off x="902857" y="858795"/>
            <a:ext cx="763284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Pretender hablar del origen y del proceso evolutivo del Cristianismo primero puede parecer un tanto </a:t>
            </a:r>
            <a:r>
              <a:rPr lang="es-ES" b="1" dirty="0" smtClean="0">
                <a:solidFill>
                  <a:srgbClr val="C00000"/>
                </a:solidFill>
              </a:rPr>
              <a:t>ambicioso</a:t>
            </a:r>
            <a:r>
              <a:rPr lang="es-ES" dirty="0" smtClean="0"/>
              <a:t>, por eso… </a:t>
            </a:r>
          </a:p>
          <a:p>
            <a:r>
              <a:rPr lang="es-ES" dirty="0" smtClean="0"/>
              <a:t>no </a:t>
            </a:r>
            <a:r>
              <a:rPr lang="es-ES" dirty="0"/>
              <a:t>olvidaremos  algunas </a:t>
            </a:r>
            <a:r>
              <a:rPr lang="es-ES" b="1" i="1" dirty="0"/>
              <a:t>LIMITACIONES </a:t>
            </a:r>
            <a:r>
              <a:rPr lang="es-ES" b="1" i="1" dirty="0" smtClean="0"/>
              <a:t> </a:t>
            </a:r>
            <a:r>
              <a:rPr lang="es-ES" dirty="0" smtClean="0"/>
              <a:t>de nuestra tarea. Entre ellas…</a:t>
            </a:r>
            <a:endParaRPr lang="es-ES" dirty="0"/>
          </a:p>
        </p:txBody>
      </p:sp>
      <p:sp>
        <p:nvSpPr>
          <p:cNvPr id="8" name="7 CuadroTexto"/>
          <p:cNvSpPr txBox="1"/>
          <p:nvPr/>
        </p:nvSpPr>
        <p:spPr>
          <a:xfrm>
            <a:off x="1359097" y="1791417"/>
            <a:ext cx="6975895" cy="369332"/>
          </a:xfrm>
          <a:prstGeom prst="rect">
            <a:avLst/>
          </a:prstGeom>
          <a:noFill/>
        </p:spPr>
        <p:txBody>
          <a:bodyPr wrap="square" rtlCol="0">
            <a:spAutoFit/>
          </a:bodyPr>
          <a:lstStyle/>
          <a:p>
            <a:r>
              <a:rPr lang="es-ES" dirty="0" smtClean="0"/>
              <a:t>El carácter FRAGMENTARIO y PARCIAL de las FUENTES que tenemos</a:t>
            </a:r>
            <a:endParaRPr lang="es-ES" dirty="0"/>
          </a:p>
        </p:txBody>
      </p:sp>
      <p:sp>
        <p:nvSpPr>
          <p:cNvPr id="9" name="8 CuadroTexto"/>
          <p:cNvSpPr txBox="1"/>
          <p:nvPr/>
        </p:nvSpPr>
        <p:spPr>
          <a:xfrm>
            <a:off x="1304547" y="2137139"/>
            <a:ext cx="7083877" cy="923330"/>
          </a:xfrm>
          <a:prstGeom prst="rect">
            <a:avLst/>
          </a:prstGeom>
          <a:noFill/>
        </p:spPr>
        <p:txBody>
          <a:bodyPr wrap="square" rtlCol="0">
            <a:spAutoFit/>
          </a:bodyPr>
          <a:lstStyle/>
          <a:p>
            <a:r>
              <a:rPr lang="es-ES" dirty="0" smtClean="0"/>
              <a:t>La INMENSA LAGUNA que hay en lo que respecta al conocimiento del cristianismo de los orígenes  más allá de las fronteras orientales del </a:t>
            </a:r>
          </a:p>
          <a:p>
            <a:r>
              <a:rPr lang="es-ES" dirty="0" smtClean="0"/>
              <a:t>Imperio romano  y en el norte de África</a:t>
            </a:r>
            <a:endParaRPr lang="es-ES" dirty="0"/>
          </a:p>
        </p:txBody>
      </p:sp>
      <p:sp>
        <p:nvSpPr>
          <p:cNvPr id="10" name="9 CuadroTexto"/>
          <p:cNvSpPr txBox="1"/>
          <p:nvPr/>
        </p:nvSpPr>
        <p:spPr>
          <a:xfrm>
            <a:off x="1012045" y="3015242"/>
            <a:ext cx="7670001" cy="646331"/>
          </a:xfrm>
          <a:prstGeom prst="rect">
            <a:avLst/>
          </a:prstGeom>
          <a:noFill/>
        </p:spPr>
        <p:txBody>
          <a:bodyPr wrap="square" rtlCol="0">
            <a:spAutoFit/>
          </a:bodyPr>
          <a:lstStyle/>
          <a:p>
            <a:r>
              <a:rPr lang="es-ES" dirty="0" smtClean="0"/>
              <a:t>Contemplar e interrogarnos sobre el pasado desde la  PERSPECTIVA ACTUAL (nuestra situación sociocultural) . Podemos tener una visión muy sesgada.</a:t>
            </a:r>
            <a:endParaRPr lang="es-ES" dirty="0"/>
          </a:p>
        </p:txBody>
      </p:sp>
      <p:sp>
        <p:nvSpPr>
          <p:cNvPr id="11" name="10 Estrella de 7 puntas"/>
          <p:cNvSpPr/>
          <p:nvPr/>
        </p:nvSpPr>
        <p:spPr>
          <a:xfrm>
            <a:off x="881066" y="1782125"/>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strella de 7 puntas"/>
          <p:cNvSpPr/>
          <p:nvPr/>
        </p:nvSpPr>
        <p:spPr>
          <a:xfrm>
            <a:off x="935596" y="2274674"/>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strella de 7 puntas"/>
          <p:cNvSpPr/>
          <p:nvPr/>
        </p:nvSpPr>
        <p:spPr>
          <a:xfrm>
            <a:off x="652005" y="3024209"/>
            <a:ext cx="360040" cy="378624"/>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652005" y="3713583"/>
            <a:ext cx="589206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Por eso, nos parecen muy válidas estas </a:t>
            </a:r>
            <a:r>
              <a:rPr lang="es-ES" b="1" i="1" dirty="0" smtClean="0">
                <a:solidFill>
                  <a:schemeClr val="accent6">
                    <a:lumMod val="75000"/>
                  </a:schemeClr>
                </a:solidFill>
              </a:rPr>
              <a:t>dos afirmaciones:</a:t>
            </a:r>
            <a:endParaRPr lang="es-ES" dirty="0"/>
          </a:p>
        </p:txBody>
      </p:sp>
      <p:sp>
        <p:nvSpPr>
          <p:cNvPr id="15" name="14 CuadroTexto"/>
          <p:cNvSpPr txBox="1"/>
          <p:nvPr/>
        </p:nvSpPr>
        <p:spPr>
          <a:xfrm>
            <a:off x="1757155" y="4090659"/>
            <a:ext cx="7044182" cy="646331"/>
          </a:xfrm>
          <a:prstGeom prst="rect">
            <a:avLst/>
          </a:prstGeom>
          <a:noFill/>
        </p:spPr>
        <p:txBody>
          <a:bodyPr wrap="square" rtlCol="0">
            <a:spAutoFit/>
          </a:bodyPr>
          <a:lstStyle/>
          <a:p>
            <a:r>
              <a:rPr lang="es-ES" dirty="0" smtClean="0"/>
              <a:t>“El </a:t>
            </a:r>
            <a:r>
              <a:rPr lang="es-ES" b="1" dirty="0" smtClean="0"/>
              <a:t>ESPÍRITU CRÍTICO  </a:t>
            </a:r>
            <a:r>
              <a:rPr lang="es-ES" dirty="0" smtClean="0"/>
              <a:t>implica siempre un esfuerzo por ampliar el horizonte, pero este no deja nunca de ser limitado” </a:t>
            </a:r>
            <a:endParaRPr lang="es-ES" dirty="0"/>
          </a:p>
        </p:txBody>
      </p:sp>
      <p:sp>
        <p:nvSpPr>
          <p:cNvPr id="16" name="15 CuadroTexto"/>
          <p:cNvSpPr txBox="1"/>
          <p:nvPr/>
        </p:nvSpPr>
        <p:spPr>
          <a:xfrm>
            <a:off x="6539002" y="3713583"/>
            <a:ext cx="1996703"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2"/>
            </a:solidFill>
          </a:ln>
        </p:spPr>
        <p:txBody>
          <a:bodyPr wrap="square" rtlCol="0">
            <a:spAutoFit/>
          </a:bodyPr>
          <a:lstStyle/>
          <a:p>
            <a:r>
              <a:rPr lang="es-ES" dirty="0" smtClean="0"/>
              <a:t>(</a:t>
            </a:r>
            <a:r>
              <a:rPr lang="es-ES" sz="1400" dirty="0" smtClean="0"/>
              <a:t>Cfr. </a:t>
            </a:r>
            <a:r>
              <a:rPr lang="es-ES" sz="1400" dirty="0" err="1" smtClean="0"/>
              <a:t>Bibliog</a:t>
            </a:r>
            <a:r>
              <a:rPr lang="es-ES" sz="1400" dirty="0" smtClean="0"/>
              <a:t>. 2, pág. 19)</a:t>
            </a:r>
            <a:endParaRPr lang="es-ES" sz="1400" dirty="0"/>
          </a:p>
        </p:txBody>
      </p:sp>
      <p:sp>
        <p:nvSpPr>
          <p:cNvPr id="2" name="1 CuadroTexto"/>
          <p:cNvSpPr txBox="1"/>
          <p:nvPr/>
        </p:nvSpPr>
        <p:spPr>
          <a:xfrm>
            <a:off x="6152547" y="4736990"/>
            <a:ext cx="2529499" cy="1354217"/>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EA96EE"/>
            </a:solidFill>
          </a:ln>
        </p:spPr>
        <p:txBody>
          <a:bodyPr wrap="square" rtlCol="0">
            <a:spAutoFit/>
          </a:bodyPr>
          <a:lstStyle/>
          <a:p>
            <a:r>
              <a:rPr lang="es-ES" sz="1600" b="1" dirty="0" smtClean="0"/>
              <a:t>De ahí </a:t>
            </a:r>
          </a:p>
          <a:p>
            <a:pPr marL="285750" indent="-285750">
              <a:buFont typeface="Arial" panose="020B0604020202020204" pitchFamily="34" charset="0"/>
              <a:buChar char="•"/>
            </a:pPr>
            <a:r>
              <a:rPr lang="es-ES" sz="1600" b="1" dirty="0" smtClean="0"/>
              <a:t>el sentido, </a:t>
            </a:r>
          </a:p>
          <a:p>
            <a:pPr marL="285750" indent="-285750">
              <a:buFont typeface="Arial" panose="020B0604020202020204" pitchFamily="34" charset="0"/>
              <a:buChar char="•"/>
            </a:pPr>
            <a:r>
              <a:rPr lang="es-ES" sz="1600" b="1" dirty="0" smtClean="0"/>
              <a:t>las limitaciones  y </a:t>
            </a:r>
          </a:p>
          <a:p>
            <a:pPr marL="285750" indent="-285750">
              <a:buFont typeface="Arial" panose="020B0604020202020204" pitchFamily="34" charset="0"/>
              <a:buChar char="•"/>
            </a:pPr>
            <a:r>
              <a:rPr lang="es-ES" sz="1600" b="1" dirty="0" smtClean="0"/>
              <a:t>la importancia de este</a:t>
            </a:r>
          </a:p>
          <a:p>
            <a:r>
              <a:rPr lang="es-ES" sz="1600" b="1" dirty="0" smtClean="0"/>
              <a:t>estudio de los orígenes</a:t>
            </a:r>
            <a:endParaRPr lang="es-ES" sz="1600" b="1" dirty="0"/>
          </a:p>
        </p:txBody>
      </p:sp>
      <p:sp>
        <p:nvSpPr>
          <p:cNvPr id="3" name="2 Marcador de número de diapositiva"/>
          <p:cNvSpPr>
            <a:spLocks noGrp="1"/>
          </p:cNvSpPr>
          <p:nvPr>
            <p:ph type="sldNum" sz="quarter" idx="12"/>
          </p:nvPr>
        </p:nvSpPr>
        <p:spPr>
          <a:xfrm>
            <a:off x="8042385" y="6104721"/>
            <a:ext cx="758952" cy="246888"/>
          </a:xfrm>
        </p:spPr>
        <p:txBody>
          <a:bodyPr/>
          <a:lstStyle/>
          <a:p>
            <a:fld id="{636E3AB4-97AD-4389-A1F4-096199C2DEE3}" type="slidenum">
              <a:rPr lang="es-ES" b="1" smtClean="0">
                <a:solidFill>
                  <a:schemeClr val="tx1"/>
                </a:solidFill>
              </a:rPr>
              <a:t>16</a:t>
            </a:fld>
            <a:endParaRPr lang="es-ES" b="1" dirty="0">
              <a:solidFill>
                <a:schemeClr val="tx1"/>
              </a:solidFill>
            </a:endParaRPr>
          </a:p>
        </p:txBody>
      </p:sp>
      <p:sp>
        <p:nvSpPr>
          <p:cNvPr id="7" name="6 Flecha abajo"/>
          <p:cNvSpPr/>
          <p:nvPr/>
        </p:nvSpPr>
        <p:spPr>
          <a:xfrm>
            <a:off x="908474" y="4086364"/>
            <a:ext cx="207142" cy="6799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5705" y="918928"/>
            <a:ext cx="608295" cy="19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725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64088" y="4509120"/>
            <a:ext cx="3384376" cy="954107"/>
          </a:xfrm>
          <a:prstGeom prst="rect">
            <a:avLst/>
          </a:prstGeom>
          <a:noFill/>
        </p:spPr>
        <p:txBody>
          <a:bodyPr wrap="square" rtlCol="0">
            <a:spAutoFit/>
          </a:bodyPr>
          <a:lstStyle/>
          <a:p>
            <a:r>
              <a:rPr lang="es-ES" sz="2800" b="1" dirty="0" smtClean="0">
                <a:solidFill>
                  <a:schemeClr val="accent6">
                    <a:lumMod val="75000"/>
                  </a:schemeClr>
                </a:solidFill>
              </a:rPr>
              <a:t>ALGUNOS DETALLES</a:t>
            </a:r>
          </a:p>
          <a:p>
            <a:r>
              <a:rPr lang="es-ES" sz="2800" b="1" dirty="0" smtClean="0">
                <a:solidFill>
                  <a:schemeClr val="accent6">
                    <a:lumMod val="75000"/>
                  </a:schemeClr>
                </a:solidFill>
              </a:rPr>
              <a:t>DE INFORMACIÓN</a:t>
            </a:r>
            <a:endParaRPr lang="es-ES" sz="2800" b="1" dirty="0">
              <a:solidFill>
                <a:schemeClr val="accent6">
                  <a:lumMod val="75000"/>
                </a:schemeClr>
              </a:solidFill>
            </a:endParaRPr>
          </a:p>
        </p:txBody>
      </p:sp>
      <p:sp>
        <p:nvSpPr>
          <p:cNvPr id="2" name="1 Rectángulo"/>
          <p:cNvSpPr/>
          <p:nvPr/>
        </p:nvSpPr>
        <p:spPr>
          <a:xfrm>
            <a:off x="5292080" y="4221088"/>
            <a:ext cx="324036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5321594" y="5586202"/>
            <a:ext cx="321084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a:xfrm>
            <a:off x="7812360" y="6094621"/>
            <a:ext cx="758952" cy="246888"/>
          </a:xfrm>
        </p:spPr>
        <p:txBody>
          <a:bodyPr/>
          <a:lstStyle/>
          <a:p>
            <a:fld id="{636E3AB4-97AD-4389-A1F4-096199C2DEE3}" type="slidenum">
              <a:rPr lang="es-ES" b="1" smtClean="0">
                <a:solidFill>
                  <a:schemeClr val="tx1"/>
                </a:solidFill>
              </a:rPr>
              <a:t>17</a:t>
            </a:fld>
            <a:endParaRPr lang="es-ES" b="1" dirty="0">
              <a:solidFill>
                <a:schemeClr val="tx1"/>
              </a:solidFill>
            </a:endParaRPr>
          </a:p>
        </p:txBody>
      </p:sp>
      <p:sp>
        <p:nvSpPr>
          <p:cNvPr id="6" name="5 Rectángulo"/>
          <p:cNvSpPr/>
          <p:nvPr/>
        </p:nvSpPr>
        <p:spPr>
          <a:xfrm>
            <a:off x="6588224" y="342900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1</a:t>
            </a:r>
            <a:endParaRPr lang="es-ES" sz="28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64704"/>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c.wallhere.com/photos/f4/a8/nature_landscape-135791.jpg!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667616"/>
            <a:ext cx="3607185" cy="267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04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8643" y="375647"/>
            <a:ext cx="5472608" cy="7386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ALGUNAS  </a:t>
            </a:r>
            <a:r>
              <a:rPr lang="es-ES" sz="2400" b="1" i="1" dirty="0" smtClean="0">
                <a:solidFill>
                  <a:srgbClr val="7030A0"/>
                </a:solidFill>
              </a:rPr>
              <a:t>INFORMACIONES</a:t>
            </a:r>
            <a:r>
              <a:rPr lang="es-ES" b="1" dirty="0" smtClean="0"/>
              <a:t> QUE NOS PUEDEN  AYUDAR  A  SITUARNOS  Y  A   COMPRENDER</a:t>
            </a:r>
            <a:endParaRPr lang="es-ES" b="1" dirty="0"/>
          </a:p>
        </p:txBody>
      </p:sp>
      <p:sp>
        <p:nvSpPr>
          <p:cNvPr id="3" name="2 CuadroTexto"/>
          <p:cNvSpPr txBox="1"/>
          <p:nvPr/>
        </p:nvSpPr>
        <p:spPr>
          <a:xfrm>
            <a:off x="651787" y="1085260"/>
            <a:ext cx="8492213" cy="52168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457200" indent="-457200">
              <a:buFont typeface="+mj-lt"/>
              <a:buAutoNum type="arabicPeriod"/>
            </a:pPr>
            <a:r>
              <a:rPr lang="es-ES" b="1" dirty="0"/>
              <a:t>El mito de los </a:t>
            </a:r>
            <a:r>
              <a:rPr lang="es-ES" b="1" dirty="0" smtClean="0"/>
              <a:t>orígenes</a:t>
            </a:r>
            <a:endParaRPr lang="es-ES" b="1" dirty="0"/>
          </a:p>
          <a:p>
            <a:pPr marL="457200" indent="-457200">
              <a:lnSpc>
                <a:spcPct val="150000"/>
              </a:lnSpc>
              <a:buFont typeface="+mj-lt"/>
              <a:buAutoNum type="arabicPeriod"/>
            </a:pPr>
            <a:r>
              <a:rPr lang="es-ES" b="1" dirty="0"/>
              <a:t>Base científica e </a:t>
            </a:r>
            <a:r>
              <a:rPr lang="es-ES" b="1" dirty="0" smtClean="0"/>
              <a:t>interdisciplinariedad</a:t>
            </a:r>
            <a:endParaRPr lang="es-ES" b="1" dirty="0"/>
          </a:p>
          <a:p>
            <a:pPr marL="457200" indent="-457200">
              <a:buFont typeface="+mj-lt"/>
              <a:buAutoNum type="arabicPeriod"/>
            </a:pPr>
            <a:r>
              <a:rPr lang="es-ES" b="1" dirty="0" smtClean="0"/>
              <a:t>El </a:t>
            </a:r>
            <a:r>
              <a:rPr lang="es-ES" b="1" dirty="0"/>
              <a:t>asunto de los </a:t>
            </a:r>
            <a:r>
              <a:rPr lang="es-ES" b="1" dirty="0" smtClean="0"/>
              <a:t>prejuicios sobre el pasado</a:t>
            </a:r>
          </a:p>
          <a:p>
            <a:pPr marL="457200" indent="-457200">
              <a:lnSpc>
                <a:spcPct val="150000"/>
              </a:lnSpc>
              <a:buFont typeface="+mj-lt"/>
              <a:buAutoNum type="arabicPeriod"/>
            </a:pPr>
            <a:r>
              <a:rPr lang="es-ES" b="1" dirty="0" smtClean="0"/>
              <a:t>Límites temporales de los orígenes del </a:t>
            </a:r>
            <a:r>
              <a:rPr lang="es-ES" b="1" dirty="0" err="1" smtClean="0"/>
              <a:t>Xmo</a:t>
            </a:r>
            <a:r>
              <a:rPr lang="es-ES" b="1" dirty="0" smtClean="0"/>
              <a:t>. </a:t>
            </a:r>
          </a:p>
          <a:p>
            <a:pPr marL="457200" indent="-457200">
              <a:buFont typeface="+mj-lt"/>
              <a:buAutoNum type="arabicPeriod"/>
            </a:pPr>
            <a:r>
              <a:rPr lang="es-ES" b="1" dirty="0" smtClean="0"/>
              <a:t>Cuatro generaciones de  seguidores </a:t>
            </a:r>
          </a:p>
          <a:p>
            <a:pPr marL="457200" indent="-457200">
              <a:buFont typeface="+mj-lt"/>
              <a:buAutoNum type="arabicPeriod"/>
            </a:pPr>
            <a:r>
              <a:rPr lang="es-ES" b="1" dirty="0" smtClean="0"/>
              <a:t>Límites geográficos de los orígenes </a:t>
            </a:r>
          </a:p>
          <a:p>
            <a:pPr marL="457200" indent="-457200">
              <a:buFont typeface="+mj-lt"/>
              <a:buAutoNum type="arabicPeriod"/>
            </a:pPr>
            <a:r>
              <a:rPr lang="es-ES" b="1" dirty="0" smtClean="0"/>
              <a:t>Conceptos socio-religiosos claves</a:t>
            </a:r>
          </a:p>
          <a:p>
            <a:pPr marL="457200" indent="-457200">
              <a:lnSpc>
                <a:spcPct val="150000"/>
              </a:lnSpc>
              <a:buFont typeface="+mj-lt"/>
              <a:buAutoNum type="arabicPeriod"/>
            </a:pPr>
            <a:r>
              <a:rPr lang="es-ES" b="1" dirty="0" smtClean="0"/>
              <a:t>Factores  del desarrollo del </a:t>
            </a:r>
            <a:r>
              <a:rPr lang="es-ES" b="1" dirty="0" err="1" smtClean="0"/>
              <a:t>Xmo.primero</a:t>
            </a:r>
            <a:endParaRPr lang="es-ES" b="1" dirty="0" smtClean="0"/>
          </a:p>
          <a:p>
            <a:pPr marL="457200" indent="-457200">
              <a:lnSpc>
                <a:spcPct val="150000"/>
              </a:lnSpc>
              <a:buFont typeface="+mj-lt"/>
              <a:buAutoNum type="arabicPeriod"/>
            </a:pPr>
            <a:r>
              <a:rPr lang="es-ES" b="1" dirty="0" smtClean="0"/>
              <a:t>Reacciones del pueblo judío ante la situación </a:t>
            </a:r>
          </a:p>
          <a:p>
            <a:pPr marL="457200" indent="-457200">
              <a:lnSpc>
                <a:spcPct val="150000"/>
              </a:lnSpc>
              <a:buFont typeface="+mj-lt"/>
              <a:buAutoNum type="arabicPeriod"/>
            </a:pPr>
            <a:r>
              <a:rPr lang="es-ES" b="1" dirty="0" smtClean="0"/>
              <a:t>Literatura cristiana primitiva</a:t>
            </a:r>
          </a:p>
          <a:p>
            <a:pPr marL="457200" indent="-457200">
              <a:lnSpc>
                <a:spcPct val="150000"/>
              </a:lnSpc>
              <a:buFont typeface="+mj-lt"/>
              <a:buAutoNum type="arabicPeriod"/>
            </a:pPr>
            <a:r>
              <a:rPr lang="es-ES" b="1" dirty="0" smtClean="0"/>
              <a:t>Datación de los textos del N.T.</a:t>
            </a:r>
          </a:p>
          <a:p>
            <a:pPr marL="457200" indent="-457200">
              <a:lnSpc>
                <a:spcPct val="150000"/>
              </a:lnSpc>
              <a:buFont typeface="+mj-lt"/>
              <a:buAutoNum type="arabicPeriod"/>
            </a:pPr>
            <a:r>
              <a:rPr lang="es-ES" b="1" dirty="0" smtClean="0"/>
              <a:t>Datación de las copias del N.T. que tenemos</a:t>
            </a:r>
          </a:p>
          <a:p>
            <a:pPr marL="457200" indent="-457200">
              <a:lnSpc>
                <a:spcPct val="150000"/>
              </a:lnSpc>
              <a:buFont typeface="+mj-lt"/>
              <a:buAutoNum type="arabicPeriod"/>
            </a:pPr>
            <a:r>
              <a:rPr lang="es-ES" b="1" dirty="0" smtClean="0"/>
              <a:t>Idioma e inculturación</a:t>
            </a:r>
          </a:p>
          <a:p>
            <a:pPr marL="457200" indent="-457200">
              <a:lnSpc>
                <a:spcPct val="150000"/>
              </a:lnSpc>
              <a:buFont typeface="+mj-lt"/>
              <a:buAutoNum type="arabicPeriod"/>
            </a:pPr>
            <a:r>
              <a:rPr lang="es-ES" b="1" dirty="0" smtClean="0"/>
              <a:t>Para </a:t>
            </a:r>
            <a:r>
              <a:rPr lang="es-ES" b="1" dirty="0"/>
              <a:t>afinar un poco en los análisis </a:t>
            </a:r>
            <a:r>
              <a:rPr lang="es-ES" b="1" dirty="0" smtClean="0"/>
              <a:t>históricos</a:t>
            </a:r>
          </a:p>
        </p:txBody>
      </p:sp>
      <p:sp>
        <p:nvSpPr>
          <p:cNvPr id="4" name="3 CuadroTexto"/>
          <p:cNvSpPr txBox="1"/>
          <p:nvPr/>
        </p:nvSpPr>
        <p:spPr>
          <a:xfrm rot="758614">
            <a:off x="6437826" y="669761"/>
            <a:ext cx="2088232"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pPr algn="ctr"/>
            <a:r>
              <a:rPr lang="es-ES" sz="2400" b="1" dirty="0" smtClean="0">
                <a:solidFill>
                  <a:schemeClr val="accent6">
                    <a:lumMod val="75000"/>
                  </a:schemeClr>
                </a:solidFill>
              </a:rPr>
              <a:t>DETALLES de INFORMACIÓN</a:t>
            </a:r>
            <a:endParaRPr lang="es-ES" sz="2400" b="1" dirty="0">
              <a:solidFill>
                <a:schemeClr val="accent6">
                  <a:lumMod val="75000"/>
                </a:schemeClr>
              </a:solidFill>
            </a:endParaRPr>
          </a:p>
        </p:txBody>
      </p:sp>
      <p:sp>
        <p:nvSpPr>
          <p:cNvPr id="5" name="4 Marcador de número de diapositiva"/>
          <p:cNvSpPr>
            <a:spLocks noGrp="1"/>
          </p:cNvSpPr>
          <p:nvPr>
            <p:ph type="sldNum" sz="quarter" idx="12"/>
          </p:nvPr>
        </p:nvSpPr>
        <p:spPr>
          <a:xfrm>
            <a:off x="7740352" y="6148974"/>
            <a:ext cx="758952" cy="246888"/>
          </a:xfrm>
        </p:spPr>
        <p:txBody>
          <a:bodyPr/>
          <a:lstStyle/>
          <a:p>
            <a:fld id="{636E3AB4-97AD-4389-A1F4-096199C2DEE3}" type="slidenum">
              <a:rPr lang="es-ES" b="1" smtClean="0">
                <a:solidFill>
                  <a:schemeClr val="tx1"/>
                </a:solidFill>
              </a:rPr>
              <a:t>18</a:t>
            </a:fld>
            <a:endParaRPr lang="es-ES" b="1" dirty="0">
              <a:solidFill>
                <a:schemeClr val="tx1"/>
              </a:solidFill>
            </a:endParaRPr>
          </a:p>
        </p:txBody>
      </p:sp>
      <p:sp>
        <p:nvSpPr>
          <p:cNvPr id="6" name="5 CuadroTexto"/>
          <p:cNvSpPr txBox="1"/>
          <p:nvPr/>
        </p:nvSpPr>
        <p:spPr>
          <a:xfrm>
            <a:off x="5667176" y="1556792"/>
            <a:ext cx="3175710" cy="4616648"/>
          </a:xfrm>
          <a:prstGeom prst="rect">
            <a:avLst/>
          </a:prstGeom>
          <a:noFill/>
        </p:spPr>
        <p:txBody>
          <a:bodyPr wrap="square" rtlCol="0">
            <a:spAutoFit/>
          </a:bodyPr>
          <a:lstStyle/>
          <a:p>
            <a:pPr>
              <a:lnSpc>
                <a:spcPts val="2000"/>
              </a:lnSpc>
              <a:spcAft>
                <a:spcPts val="600"/>
              </a:spcAft>
            </a:pPr>
            <a:r>
              <a:rPr lang="es-ES" b="1" dirty="0" smtClean="0"/>
              <a:t>15. Transmisión </a:t>
            </a:r>
            <a:r>
              <a:rPr lang="es-ES" b="1" dirty="0"/>
              <a:t>de los recuerdos de Jesús </a:t>
            </a:r>
          </a:p>
          <a:p>
            <a:pPr>
              <a:lnSpc>
                <a:spcPts val="2000"/>
              </a:lnSpc>
              <a:spcAft>
                <a:spcPts val="600"/>
              </a:spcAft>
            </a:pPr>
            <a:r>
              <a:rPr lang="es-ES" b="1" dirty="0" smtClean="0"/>
              <a:t>16. Códigos domésticos     patriarcales</a:t>
            </a:r>
          </a:p>
          <a:p>
            <a:pPr>
              <a:lnSpc>
                <a:spcPts val="2000"/>
              </a:lnSpc>
              <a:spcBef>
                <a:spcPts val="600"/>
              </a:spcBef>
              <a:spcAft>
                <a:spcPts val="600"/>
              </a:spcAft>
            </a:pPr>
            <a:r>
              <a:rPr lang="es-ES" b="1" dirty="0" smtClean="0"/>
              <a:t>17. “Cartas de San Pablo” y postura sobre la mujer</a:t>
            </a:r>
          </a:p>
          <a:p>
            <a:pPr marL="342900" indent="-342900">
              <a:buAutoNum type="arabicPeriod" startAt="18"/>
            </a:pPr>
            <a:r>
              <a:rPr lang="es-ES" b="1" dirty="0" smtClean="0"/>
              <a:t> Establecimiento del  canon y pluralismo</a:t>
            </a:r>
          </a:p>
          <a:p>
            <a:pPr marL="342900" indent="-342900">
              <a:spcBef>
                <a:spcPts val="600"/>
              </a:spcBef>
              <a:spcAft>
                <a:spcPts val="600"/>
              </a:spcAft>
              <a:buAutoNum type="arabicPeriod" startAt="18"/>
            </a:pPr>
            <a:r>
              <a:rPr lang="es-ES" b="1" dirty="0" smtClean="0"/>
              <a:t> Una fecha clave</a:t>
            </a:r>
          </a:p>
          <a:p>
            <a:pPr marL="342900" indent="-342900">
              <a:spcAft>
                <a:spcPts val="600"/>
              </a:spcAft>
              <a:buAutoNum type="arabicPeriod" startAt="18"/>
            </a:pPr>
            <a:r>
              <a:rPr lang="es-ES" b="1" dirty="0"/>
              <a:t> </a:t>
            </a:r>
            <a:r>
              <a:rPr lang="es-ES" b="1" dirty="0" smtClean="0"/>
              <a:t>Dos comunidades</a:t>
            </a:r>
          </a:p>
          <a:p>
            <a:pPr marL="342900" indent="-342900">
              <a:buAutoNum type="arabicPeriod" startAt="18"/>
            </a:pPr>
            <a:r>
              <a:rPr lang="es-ES" b="1" dirty="0" smtClean="0"/>
              <a:t> Línea del tiempo</a:t>
            </a:r>
          </a:p>
          <a:p>
            <a:pPr marL="342900" indent="-342900">
              <a:spcBef>
                <a:spcPts val="600"/>
              </a:spcBef>
              <a:buAutoNum type="arabicPeriod" startAt="18"/>
            </a:pPr>
            <a:r>
              <a:rPr lang="es-ES" b="1" dirty="0"/>
              <a:t> </a:t>
            </a:r>
            <a:r>
              <a:rPr lang="es-ES" b="1" dirty="0" smtClean="0"/>
              <a:t>Situaciones sociales</a:t>
            </a:r>
          </a:p>
          <a:p>
            <a:pPr marL="342900" indent="-342900">
              <a:spcBef>
                <a:spcPts val="600"/>
              </a:spcBef>
              <a:buAutoNum type="arabicPeriod" startAt="18"/>
            </a:pPr>
            <a:r>
              <a:rPr lang="es-ES" b="1" dirty="0"/>
              <a:t> </a:t>
            </a:r>
            <a:r>
              <a:rPr lang="es-ES" b="1" dirty="0" smtClean="0"/>
              <a:t>Los nombres</a:t>
            </a:r>
          </a:p>
          <a:p>
            <a:pPr marL="342900" indent="-342900">
              <a:spcBef>
                <a:spcPts val="600"/>
              </a:spcBef>
              <a:buAutoNum type="arabicPeriod" startAt="18"/>
            </a:pPr>
            <a:r>
              <a:rPr lang="es-ES" b="1" dirty="0"/>
              <a:t> </a:t>
            </a:r>
            <a:r>
              <a:rPr lang="es-ES" b="1" dirty="0" smtClean="0"/>
              <a:t>Visión del Apocalipsis</a:t>
            </a:r>
          </a:p>
        </p:txBody>
      </p:sp>
    </p:spTree>
    <p:extLst>
      <p:ext uri="{BB962C8B-B14F-4D97-AF65-F5344CB8AC3E}">
        <p14:creationId xmlns:p14="http://schemas.microsoft.com/office/powerpoint/2010/main" val="718835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66031"/>
            <a:ext cx="4752526"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26956" y="5025303"/>
            <a:ext cx="3863206" cy="107721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Parece que los cristianos nunca se </a:t>
            </a:r>
            <a:r>
              <a:rPr lang="es-ES" sz="1600" dirty="0" err="1" smtClean="0"/>
              <a:t>escon</a:t>
            </a:r>
            <a:r>
              <a:rPr lang="es-ES" sz="1600" dirty="0" smtClean="0"/>
              <a:t>-dieron ni vivieron en catacumbas. Eran ce- </a:t>
            </a:r>
            <a:r>
              <a:rPr lang="es-ES" sz="1600" dirty="0" err="1" smtClean="0"/>
              <a:t>menterios</a:t>
            </a:r>
            <a:r>
              <a:rPr lang="es-ES" sz="1600" dirty="0" smtClean="0"/>
              <a:t>. Ni se daban a conocer discreta-mente mediante el dibujo de un pez.</a:t>
            </a:r>
            <a:endParaRPr lang="es-ES" sz="16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541" y="4555946"/>
            <a:ext cx="1915437" cy="166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39551" y="3012259"/>
            <a:ext cx="4229167" cy="2062103"/>
          </a:xfrm>
          <a:prstGeom prst="rect">
            <a:avLst/>
          </a:prstGeom>
          <a:noFill/>
        </p:spPr>
        <p:txBody>
          <a:bodyPr wrap="square" rtlCol="0">
            <a:spAutoFit/>
          </a:bodyPr>
          <a:lstStyle/>
          <a:p>
            <a:pPr algn="just"/>
            <a:r>
              <a:rPr lang="es-ES" sz="1600" dirty="0" smtClean="0"/>
              <a:t>Hay una leyenda, ampliamente extendida, que afirma que la vida de los primeros cristianos, durante los siglos I y II, les obligaba a ocultarse en las catacumbas y comunicar su presencia a los demás sólo a través del uso de símbolos secretos, como el pez. (Películas)</a:t>
            </a:r>
          </a:p>
          <a:p>
            <a:pPr algn="just"/>
            <a:r>
              <a:rPr lang="es-ES" sz="1600" dirty="0" smtClean="0"/>
              <a:t>Esta leyenda no es más que un mito que se desarrolló y difundió entre los siglos XVII y XIX</a:t>
            </a:r>
            <a:endParaRPr lang="es-ES" sz="1600" dirty="0"/>
          </a:p>
        </p:txBody>
      </p:sp>
      <p:pic>
        <p:nvPicPr>
          <p:cNvPr id="1028" name="Picture 4" descr="https://tse3.mm.bing.net/th?id=OIP.eq4C0_OjJAnNM0DZzSfN7wHaJQ&amp;pid=Api&amp;P=0&amp;h=1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818" y="4575529"/>
            <a:ext cx="359819" cy="4497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tse3.mm.bing.net/th?id=OIP.eq4C0_OjJAnNM0DZzSfN7wHaJQ&amp;pid=Api&amp;P=0&amp;h=1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737550" y="5686843"/>
            <a:ext cx="431275" cy="53909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042984" y="584715"/>
            <a:ext cx="2606482" cy="255454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   Está muy arraigada la </a:t>
            </a:r>
            <a:r>
              <a:rPr lang="es-ES" sz="1600" b="1" i="1" dirty="0">
                <a:solidFill>
                  <a:schemeClr val="accent6">
                    <a:lumMod val="50000"/>
                  </a:schemeClr>
                </a:solidFill>
              </a:rPr>
              <a:t>creencia popular</a:t>
            </a:r>
            <a:r>
              <a:rPr lang="es-ES" sz="1600" b="1" dirty="0">
                <a:solidFill>
                  <a:schemeClr val="accent6">
                    <a:lumMod val="50000"/>
                  </a:schemeClr>
                </a:solidFill>
              </a:rPr>
              <a:t> </a:t>
            </a:r>
            <a:r>
              <a:rPr lang="es-ES" sz="1600" dirty="0"/>
              <a:t>de que existía una Iglesia pura y radical en los orígenes y </a:t>
            </a:r>
            <a:r>
              <a:rPr lang="es-ES" sz="1600" dirty="0" smtClean="0"/>
              <a:t>que con Constantino se rompió </a:t>
            </a:r>
            <a:r>
              <a:rPr lang="es-ES" sz="1600" dirty="0"/>
              <a:t>ese estilo y </a:t>
            </a:r>
            <a:r>
              <a:rPr lang="es-ES" sz="1600" dirty="0" smtClean="0"/>
              <a:t>se </a:t>
            </a:r>
            <a:r>
              <a:rPr lang="es-ES" sz="1600" dirty="0" err="1" smtClean="0"/>
              <a:t>acep</a:t>
            </a:r>
            <a:r>
              <a:rPr lang="es-ES" sz="1600" dirty="0" smtClean="0"/>
              <a:t>- </a:t>
            </a:r>
            <a:r>
              <a:rPr lang="es-ES" sz="1600" dirty="0" err="1" smtClean="0"/>
              <a:t>tó</a:t>
            </a:r>
            <a:r>
              <a:rPr lang="es-ES" sz="1600" dirty="0" smtClean="0"/>
              <a:t> </a:t>
            </a:r>
            <a:r>
              <a:rPr lang="es-ES" sz="1600" dirty="0"/>
              <a:t>adaptarse  al mundo y someterse </a:t>
            </a:r>
            <a:r>
              <a:rPr lang="es-ES" sz="1600" dirty="0" smtClean="0"/>
              <a:t>interesadamente </a:t>
            </a:r>
            <a:r>
              <a:rPr lang="es-ES" sz="1600" dirty="0"/>
              <a:t>a la autoridad </a:t>
            </a:r>
            <a:r>
              <a:rPr lang="es-ES" sz="1600" dirty="0" smtClean="0"/>
              <a:t>imperial</a:t>
            </a:r>
            <a:r>
              <a:rPr lang="es-ES" dirty="0" smtClean="0"/>
              <a:t>. </a:t>
            </a:r>
          </a:p>
          <a:p>
            <a:pPr algn="r"/>
            <a:r>
              <a:rPr lang="es-ES" sz="1400" i="1" dirty="0" smtClean="0"/>
              <a:t>(Mito de los orígenes)</a:t>
            </a:r>
            <a:endParaRPr lang="es-ES" sz="1400" i="1" dirty="0"/>
          </a:p>
        </p:txBody>
      </p:sp>
      <p:sp>
        <p:nvSpPr>
          <p:cNvPr id="6" name="5 CuadroTexto"/>
          <p:cNvSpPr txBox="1"/>
          <p:nvPr/>
        </p:nvSpPr>
        <p:spPr>
          <a:xfrm>
            <a:off x="5351443" y="3642073"/>
            <a:ext cx="3253005" cy="861774"/>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a:t>“El mito de los orígenes </a:t>
            </a:r>
            <a:r>
              <a:rPr lang="es-ES" sz="1600" b="1" dirty="0" smtClean="0"/>
              <a:t>es una simplificación que </a:t>
            </a:r>
            <a:r>
              <a:rPr lang="es-ES" sz="1600" b="1" dirty="0"/>
              <a:t>falsifica la </a:t>
            </a:r>
            <a:endParaRPr lang="es-ES" sz="1600" b="1" dirty="0" smtClean="0"/>
          </a:p>
          <a:p>
            <a:r>
              <a:rPr lang="es-ES" sz="1600" b="1" dirty="0" smtClean="0"/>
              <a:t>realidad histórica” </a:t>
            </a:r>
            <a:r>
              <a:rPr lang="es-ES" sz="1600" b="1" dirty="0" smtClean="0">
                <a:solidFill>
                  <a:schemeClr val="accent6">
                    <a:lumMod val="75000"/>
                  </a:schemeClr>
                </a:solidFill>
              </a:rPr>
              <a:t>(R. Aguirre)</a:t>
            </a:r>
            <a:endParaRPr lang="es-ES" sz="1600" dirty="0"/>
          </a:p>
        </p:txBody>
      </p:sp>
      <p:sp>
        <p:nvSpPr>
          <p:cNvPr id="7" name="6 CuadroTexto"/>
          <p:cNvSpPr txBox="1"/>
          <p:nvPr/>
        </p:nvSpPr>
        <p:spPr>
          <a:xfrm>
            <a:off x="4917680" y="3200816"/>
            <a:ext cx="3686768" cy="369332"/>
          </a:xfrm>
          <a:prstGeom prst="rect">
            <a:avLst/>
          </a:prstGeom>
          <a:solidFill>
            <a:schemeClr val="accent1"/>
          </a:solidFill>
        </p:spPr>
        <p:txBody>
          <a:bodyPr wrap="square" rtlCol="0">
            <a:spAutoFit/>
          </a:bodyPr>
          <a:lstStyle/>
          <a:p>
            <a:pPr algn="ctr"/>
            <a:r>
              <a:rPr lang="es-ES" b="1" dirty="0" smtClean="0">
                <a:solidFill>
                  <a:schemeClr val="accent6">
                    <a:lumMod val="75000"/>
                  </a:schemeClr>
                </a:solidFill>
              </a:rPr>
              <a:t>M  I   T   O   S         y</a:t>
            </a:r>
            <a:endParaRPr lang="es-ES" sz="1400" dirty="0"/>
          </a:p>
        </p:txBody>
      </p:sp>
      <p:sp>
        <p:nvSpPr>
          <p:cNvPr id="9" name="8 CuadroTexto"/>
          <p:cNvSpPr txBox="1"/>
          <p:nvPr/>
        </p:nvSpPr>
        <p:spPr>
          <a:xfrm>
            <a:off x="4917680" y="3662481"/>
            <a:ext cx="504056" cy="2308324"/>
          </a:xfrm>
          <a:prstGeom prst="rect">
            <a:avLst/>
          </a:prstGeom>
          <a:solidFill>
            <a:schemeClr val="accent1"/>
          </a:solidFill>
        </p:spPr>
        <p:txBody>
          <a:bodyPr wrap="square" rtlCol="0">
            <a:spAutoFit/>
          </a:bodyPr>
          <a:lstStyle/>
          <a:p>
            <a:pPr algn="ctr"/>
            <a:r>
              <a:rPr lang="es-ES" b="1" dirty="0" smtClean="0">
                <a:solidFill>
                  <a:schemeClr val="accent6">
                    <a:lumMod val="75000"/>
                  </a:schemeClr>
                </a:solidFill>
              </a:rPr>
              <a:t>L  </a:t>
            </a:r>
          </a:p>
          <a:p>
            <a:pPr algn="ctr"/>
            <a:r>
              <a:rPr lang="es-ES" b="1" dirty="0" smtClean="0">
                <a:solidFill>
                  <a:schemeClr val="accent6">
                    <a:lumMod val="75000"/>
                  </a:schemeClr>
                </a:solidFill>
              </a:rPr>
              <a:t>E   </a:t>
            </a:r>
          </a:p>
          <a:p>
            <a:pPr algn="ctr"/>
            <a:r>
              <a:rPr lang="es-ES" b="1" dirty="0" smtClean="0">
                <a:solidFill>
                  <a:schemeClr val="accent6">
                    <a:lumMod val="75000"/>
                  </a:schemeClr>
                </a:solidFill>
              </a:rPr>
              <a:t>Y   </a:t>
            </a:r>
          </a:p>
          <a:p>
            <a:pPr algn="ctr"/>
            <a:r>
              <a:rPr lang="es-ES" b="1" dirty="0" smtClean="0">
                <a:solidFill>
                  <a:schemeClr val="accent6">
                    <a:lumMod val="75000"/>
                  </a:schemeClr>
                </a:solidFill>
              </a:rPr>
              <a:t>E   </a:t>
            </a:r>
          </a:p>
          <a:p>
            <a:pPr algn="ctr"/>
            <a:r>
              <a:rPr lang="es-ES" b="1" dirty="0" smtClean="0">
                <a:solidFill>
                  <a:schemeClr val="accent6">
                    <a:lumMod val="75000"/>
                  </a:schemeClr>
                </a:solidFill>
              </a:rPr>
              <a:t>N   </a:t>
            </a:r>
          </a:p>
          <a:p>
            <a:pPr algn="ctr"/>
            <a:r>
              <a:rPr lang="es-ES" b="1" dirty="0" smtClean="0">
                <a:solidFill>
                  <a:schemeClr val="accent6">
                    <a:lumMod val="75000"/>
                  </a:schemeClr>
                </a:solidFill>
              </a:rPr>
              <a:t>D   </a:t>
            </a:r>
          </a:p>
          <a:p>
            <a:pPr algn="ctr"/>
            <a:r>
              <a:rPr lang="es-ES" b="1" dirty="0" smtClean="0">
                <a:solidFill>
                  <a:schemeClr val="accent6">
                    <a:lumMod val="75000"/>
                  </a:schemeClr>
                </a:solidFill>
              </a:rPr>
              <a:t>A   </a:t>
            </a:r>
          </a:p>
          <a:p>
            <a:pPr algn="ctr"/>
            <a:r>
              <a:rPr lang="es-ES" b="1" dirty="0" smtClean="0">
                <a:solidFill>
                  <a:schemeClr val="accent6">
                    <a:lumMod val="75000"/>
                  </a:schemeClr>
                </a:solidFill>
              </a:rPr>
              <a:t>S</a:t>
            </a:r>
            <a:endParaRPr lang="es-ES" sz="1600" b="1" dirty="0">
              <a:solidFill>
                <a:schemeClr val="accent6">
                  <a:lumMod val="75000"/>
                </a:schemeClr>
              </a:solidFill>
            </a:endParaRPr>
          </a:p>
        </p:txBody>
      </p:sp>
      <p:sp>
        <p:nvSpPr>
          <p:cNvPr id="10" name="9 CuadroTexto"/>
          <p:cNvSpPr txBox="1"/>
          <p:nvPr/>
        </p:nvSpPr>
        <p:spPr>
          <a:xfrm>
            <a:off x="5511727" y="892492"/>
            <a:ext cx="538621" cy="2308324"/>
          </a:xfrm>
          <a:prstGeom prst="rect">
            <a:avLst/>
          </a:prstGeom>
          <a:solidFill>
            <a:schemeClr val="accent1"/>
          </a:solidFill>
        </p:spPr>
        <p:txBody>
          <a:bodyPr wrap="square" rtlCol="0">
            <a:spAutoFit/>
          </a:bodyPr>
          <a:lstStyle/>
          <a:p>
            <a:pPr algn="ctr"/>
            <a:r>
              <a:rPr lang="es-ES" b="1" dirty="0" smtClean="0">
                <a:solidFill>
                  <a:schemeClr val="accent6">
                    <a:lumMod val="75000"/>
                  </a:schemeClr>
                </a:solidFill>
              </a:rPr>
              <a:t>S</a:t>
            </a:r>
          </a:p>
          <a:p>
            <a:pPr algn="ctr"/>
            <a:r>
              <a:rPr lang="es-ES" b="1" dirty="0" smtClean="0">
                <a:solidFill>
                  <a:schemeClr val="accent6">
                    <a:lumMod val="75000"/>
                  </a:schemeClr>
                </a:solidFill>
              </a:rPr>
              <a:t>U</a:t>
            </a:r>
          </a:p>
          <a:p>
            <a:pPr algn="ctr"/>
            <a:r>
              <a:rPr lang="es-ES" b="1" dirty="0" smtClean="0">
                <a:solidFill>
                  <a:schemeClr val="accent6">
                    <a:lumMod val="75000"/>
                  </a:schemeClr>
                </a:solidFill>
              </a:rPr>
              <a:t>P</a:t>
            </a:r>
          </a:p>
          <a:p>
            <a:pPr algn="ctr"/>
            <a:r>
              <a:rPr lang="es-ES" b="1" dirty="0" smtClean="0">
                <a:solidFill>
                  <a:schemeClr val="accent6">
                    <a:lumMod val="75000"/>
                  </a:schemeClr>
                </a:solidFill>
              </a:rPr>
              <a:t>E</a:t>
            </a:r>
          </a:p>
          <a:p>
            <a:pPr algn="ctr"/>
            <a:r>
              <a:rPr lang="es-ES" b="1" dirty="0" smtClean="0">
                <a:solidFill>
                  <a:schemeClr val="accent6">
                    <a:lumMod val="75000"/>
                  </a:schemeClr>
                </a:solidFill>
              </a:rPr>
              <a:t>R</a:t>
            </a:r>
          </a:p>
          <a:p>
            <a:pPr algn="ctr"/>
            <a:r>
              <a:rPr lang="es-ES" b="1" dirty="0" smtClean="0">
                <a:solidFill>
                  <a:schemeClr val="accent6">
                    <a:lumMod val="75000"/>
                  </a:schemeClr>
                </a:solidFill>
              </a:rPr>
              <a:t>A</a:t>
            </a:r>
          </a:p>
          <a:p>
            <a:pPr algn="ctr"/>
            <a:r>
              <a:rPr lang="es-ES" b="1" dirty="0" smtClean="0">
                <a:solidFill>
                  <a:schemeClr val="accent6">
                    <a:lumMod val="75000"/>
                  </a:schemeClr>
                </a:solidFill>
              </a:rPr>
              <a:t>R</a:t>
            </a:r>
          </a:p>
          <a:p>
            <a:pPr algn="ctr"/>
            <a:endParaRPr lang="es-ES" b="1" dirty="0">
              <a:solidFill>
                <a:schemeClr val="accent6">
                  <a:lumMod val="75000"/>
                </a:schemeClr>
              </a:solidFill>
            </a:endParaRPr>
          </a:p>
        </p:txBody>
      </p:sp>
      <p:sp>
        <p:nvSpPr>
          <p:cNvPr id="11" name="10 CuadroTexto"/>
          <p:cNvSpPr txBox="1"/>
          <p:nvPr/>
        </p:nvSpPr>
        <p:spPr>
          <a:xfrm>
            <a:off x="1520816" y="6069103"/>
            <a:ext cx="3005031" cy="338554"/>
          </a:xfrm>
          <a:prstGeom prst="rect">
            <a:avLst/>
          </a:prstGeom>
          <a:noFill/>
        </p:spPr>
        <p:txBody>
          <a:bodyPr wrap="square" rtlCol="0">
            <a:spAutoFit/>
          </a:bodyPr>
          <a:lstStyle/>
          <a:p>
            <a:r>
              <a:rPr lang="es-ES" sz="1600" dirty="0" smtClean="0"/>
              <a:t>(</a:t>
            </a:r>
            <a:r>
              <a:rPr lang="es-ES" sz="1400" dirty="0" smtClean="0"/>
              <a:t>Cfr</a:t>
            </a:r>
            <a:r>
              <a:rPr lang="es-ES" sz="1600" dirty="0" smtClean="0"/>
              <a:t>. </a:t>
            </a:r>
            <a:r>
              <a:rPr lang="es-ES" sz="1600" dirty="0" err="1" smtClean="0"/>
              <a:t>Webgrafía</a:t>
            </a:r>
            <a:r>
              <a:rPr lang="es-ES" sz="1600" dirty="0" smtClean="0"/>
              <a:t> 2, pág. 24ss)</a:t>
            </a:r>
            <a:endParaRPr lang="es-ES" sz="1600" dirty="0"/>
          </a:p>
        </p:txBody>
      </p:sp>
      <p:sp>
        <p:nvSpPr>
          <p:cNvPr id="14" name="13 CuadroTexto"/>
          <p:cNvSpPr txBox="1"/>
          <p:nvPr/>
        </p:nvSpPr>
        <p:spPr>
          <a:xfrm>
            <a:off x="8289426" y="707826"/>
            <a:ext cx="36004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1</a:t>
            </a:r>
            <a:endParaRPr lang="es-ES" b="1" dirty="0">
              <a:solidFill>
                <a:schemeClr val="accent6">
                  <a:lumMod val="75000"/>
                </a:schemeClr>
              </a:solidFill>
            </a:endParaRPr>
          </a:p>
        </p:txBody>
      </p:sp>
      <p:cxnSp>
        <p:nvCxnSpPr>
          <p:cNvPr id="13" name="12 Conector recto"/>
          <p:cNvCxnSpPr/>
          <p:nvPr/>
        </p:nvCxnSpPr>
        <p:spPr>
          <a:xfrm>
            <a:off x="2710335" y="1340768"/>
            <a:ext cx="2396813" cy="36004"/>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1865952" y="4166421"/>
            <a:ext cx="115212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2959182" y="4688197"/>
            <a:ext cx="50405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5474101" y="4653136"/>
            <a:ext cx="734440" cy="646331"/>
          </a:xfrm>
          <a:prstGeom prst="rect">
            <a:avLst/>
          </a:prstGeom>
          <a:solidFill>
            <a:schemeClr val="accent1"/>
          </a:solidFill>
        </p:spPr>
        <p:txBody>
          <a:bodyPr wrap="square" rtlCol="0">
            <a:spAutoFit/>
          </a:bodyPr>
          <a:lstStyle/>
          <a:p>
            <a:r>
              <a:rPr lang="es-ES" dirty="0" err="1"/>
              <a:t>i</a:t>
            </a:r>
            <a:r>
              <a:rPr lang="es-ES" dirty="0" err="1" smtClean="0"/>
              <a:t>jzís</a:t>
            </a:r>
            <a:r>
              <a:rPr lang="es-ES" dirty="0" smtClean="0"/>
              <a:t> = pez</a:t>
            </a:r>
            <a:endParaRPr lang="es-ES" dirty="0"/>
          </a:p>
        </p:txBody>
      </p:sp>
      <p:sp>
        <p:nvSpPr>
          <p:cNvPr id="17" name="16 Marcador de número de diapositiva"/>
          <p:cNvSpPr>
            <a:spLocks noGrp="1"/>
          </p:cNvSpPr>
          <p:nvPr>
            <p:ph type="sldNum" sz="quarter" idx="12"/>
          </p:nvPr>
        </p:nvSpPr>
        <p:spPr>
          <a:xfrm>
            <a:off x="7811342" y="6008583"/>
            <a:ext cx="758952" cy="246888"/>
          </a:xfrm>
        </p:spPr>
        <p:txBody>
          <a:bodyPr/>
          <a:lstStyle/>
          <a:p>
            <a:fld id="{636E3AB4-97AD-4389-A1F4-096199C2DEE3}" type="slidenum">
              <a:rPr lang="es-ES" b="1" smtClean="0">
                <a:solidFill>
                  <a:schemeClr val="tx1"/>
                </a:solidFill>
              </a:rPr>
              <a:t>19</a:t>
            </a:fld>
            <a:endParaRPr lang="es-ES" b="1" dirty="0">
              <a:solidFill>
                <a:schemeClr val="tx1"/>
              </a:solidFill>
            </a:endParaRPr>
          </a:p>
        </p:txBody>
      </p:sp>
      <p:sp>
        <p:nvSpPr>
          <p:cNvPr id="19" name="18 CuadroTexto"/>
          <p:cNvSpPr txBox="1"/>
          <p:nvPr/>
        </p:nvSpPr>
        <p:spPr>
          <a:xfrm>
            <a:off x="827584" y="527477"/>
            <a:ext cx="5178360"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CC3399"/>
            </a:solidFill>
          </a:ln>
        </p:spPr>
        <p:txBody>
          <a:bodyPr wrap="square" rtlCol="0">
            <a:spAutoFit/>
          </a:bodyPr>
          <a:lstStyle/>
          <a:p>
            <a:pPr algn="ctr"/>
            <a:r>
              <a:rPr lang="es-ES" sz="1600" b="1" dirty="0" smtClean="0">
                <a:solidFill>
                  <a:schemeClr val="accent6">
                    <a:lumMod val="75000"/>
                  </a:schemeClr>
                </a:solidFill>
              </a:rPr>
              <a:t>NO FALTAN  MITOS Y LEYENDAS SOBRE LOS ORÍGENES</a:t>
            </a:r>
            <a:endParaRPr lang="es-ES" sz="1600" b="1" dirty="0">
              <a:solidFill>
                <a:schemeClr val="accent6">
                  <a:lumMod val="75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803" y="2132856"/>
            <a:ext cx="39243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467" y="981908"/>
            <a:ext cx="494534" cy="15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022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95" y="948851"/>
            <a:ext cx="8305800" cy="22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713213" y="6135661"/>
            <a:ext cx="758952" cy="246888"/>
          </a:xfrm>
        </p:spPr>
        <p:txBody>
          <a:bodyPr/>
          <a:lstStyle/>
          <a:p>
            <a:fld id="{636E3AB4-97AD-4389-A1F4-096199C2DEE3}" type="slidenum">
              <a:rPr lang="es-ES" b="1" smtClean="0">
                <a:solidFill>
                  <a:schemeClr val="tx1"/>
                </a:solidFill>
              </a:rPr>
              <a:t>2</a:t>
            </a:fld>
            <a:endParaRPr lang="es-ES" b="1" dirty="0">
              <a:solidFill>
                <a:schemeClr val="tx1"/>
              </a:solidFill>
            </a:endParaRPr>
          </a:p>
        </p:txBody>
      </p:sp>
      <p:sp>
        <p:nvSpPr>
          <p:cNvPr id="5" name="4 CuadroTexto"/>
          <p:cNvSpPr txBox="1"/>
          <p:nvPr/>
        </p:nvSpPr>
        <p:spPr>
          <a:xfrm>
            <a:off x="3364365" y="579519"/>
            <a:ext cx="3532518" cy="369332"/>
          </a:xfrm>
          <a:prstGeom prst="rect">
            <a:avLst/>
          </a:prstGeom>
          <a:noFill/>
        </p:spPr>
        <p:txBody>
          <a:bodyPr wrap="square" rtlCol="0">
            <a:spAutoFit/>
          </a:bodyPr>
          <a:lstStyle/>
          <a:p>
            <a:r>
              <a:rPr lang="es-ES" b="1" dirty="0" smtClean="0">
                <a:solidFill>
                  <a:schemeClr val="accent6">
                    <a:lumMod val="75000"/>
                  </a:schemeClr>
                </a:solidFill>
                <a:latin typeface="Arial" panose="020B0604020202020204" pitchFamily="34" charset="0"/>
                <a:cs typeface="Arial" panose="020B0604020202020204" pitchFamily="34" charset="0"/>
              </a:rPr>
              <a:t>”Siguiendo el CAMINO”</a:t>
            </a:r>
            <a:endParaRPr lang="es-ES" b="1" dirty="0">
              <a:solidFill>
                <a:schemeClr val="accent6">
                  <a:lumMod val="75000"/>
                </a:schemeClr>
              </a:solidFill>
              <a:latin typeface="Arial" panose="020B0604020202020204" pitchFamily="34" charset="0"/>
              <a:cs typeface="Arial" panose="020B0604020202020204" pitchFamily="34" charset="0"/>
            </a:endParaRPr>
          </a:p>
        </p:txBody>
      </p:sp>
      <p:sp>
        <p:nvSpPr>
          <p:cNvPr id="6" name="5 CuadroTexto"/>
          <p:cNvSpPr txBox="1"/>
          <p:nvPr/>
        </p:nvSpPr>
        <p:spPr>
          <a:xfrm>
            <a:off x="2272183" y="1239688"/>
            <a:ext cx="864096"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TEMA</a:t>
            </a:r>
            <a:endParaRPr lang="es-ES" dirty="0"/>
          </a:p>
        </p:txBody>
      </p:sp>
      <p:sp>
        <p:nvSpPr>
          <p:cNvPr id="7" name="6 CuadroTexto"/>
          <p:cNvSpPr txBox="1"/>
          <p:nvPr/>
        </p:nvSpPr>
        <p:spPr>
          <a:xfrm>
            <a:off x="827583" y="2627620"/>
            <a:ext cx="2308696"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ESTILO REDACCIONAL</a:t>
            </a:r>
            <a:endParaRPr lang="es-ES" dirty="0"/>
          </a:p>
        </p:txBody>
      </p:sp>
      <p:sp>
        <p:nvSpPr>
          <p:cNvPr id="9" name="8 CuadroTexto"/>
          <p:cNvSpPr txBox="1"/>
          <p:nvPr/>
        </p:nvSpPr>
        <p:spPr>
          <a:xfrm>
            <a:off x="1708091" y="1918406"/>
            <a:ext cx="1440160"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CONTENIDO</a:t>
            </a:r>
            <a:endParaRPr lang="es-ES" dirty="0"/>
          </a:p>
        </p:txBody>
      </p:sp>
      <p:sp>
        <p:nvSpPr>
          <p:cNvPr id="10" name="9 CuadroTexto"/>
          <p:cNvSpPr txBox="1"/>
          <p:nvPr/>
        </p:nvSpPr>
        <p:spPr>
          <a:xfrm>
            <a:off x="1391078" y="3305500"/>
            <a:ext cx="1728192"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METODOLOGÍA</a:t>
            </a:r>
            <a:endParaRPr lang="es-ES" dirty="0"/>
          </a:p>
        </p:txBody>
      </p:sp>
      <p:sp>
        <p:nvSpPr>
          <p:cNvPr id="11" name="10 CuadroTexto"/>
          <p:cNvSpPr txBox="1"/>
          <p:nvPr/>
        </p:nvSpPr>
        <p:spPr>
          <a:xfrm>
            <a:off x="2215221" y="5229200"/>
            <a:ext cx="881828"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AUTOR</a:t>
            </a:r>
            <a:endParaRPr lang="es-ES" dirty="0"/>
          </a:p>
        </p:txBody>
      </p:sp>
      <p:sp>
        <p:nvSpPr>
          <p:cNvPr id="12" name="11 CuadroTexto"/>
          <p:cNvSpPr txBox="1"/>
          <p:nvPr/>
        </p:nvSpPr>
        <p:spPr>
          <a:xfrm>
            <a:off x="1967142" y="4561832"/>
            <a:ext cx="1152128"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LICENCIA</a:t>
            </a:r>
            <a:endParaRPr lang="es-ES" dirty="0"/>
          </a:p>
        </p:txBody>
      </p:sp>
      <p:sp>
        <p:nvSpPr>
          <p:cNvPr id="13" name="12 CuadroTexto"/>
          <p:cNvSpPr txBox="1"/>
          <p:nvPr/>
        </p:nvSpPr>
        <p:spPr>
          <a:xfrm>
            <a:off x="3419872" y="1809227"/>
            <a:ext cx="4925002" cy="646331"/>
          </a:xfrm>
          <a:prstGeom prst="rect">
            <a:avLst/>
          </a:prstGeom>
          <a:noFill/>
        </p:spPr>
        <p:txBody>
          <a:bodyPr wrap="square" rtlCol="0">
            <a:spAutoFit/>
          </a:bodyPr>
          <a:lstStyle/>
          <a:p>
            <a:r>
              <a:rPr lang="es-ES" b="1" dirty="0" smtClean="0">
                <a:solidFill>
                  <a:schemeClr val="accent6">
                    <a:lumMod val="75000"/>
                  </a:schemeClr>
                </a:solidFill>
              </a:rPr>
              <a:t>Los primeros 120 años del Cristianismo vistos desde la Historia, la Sociología y algo de Teología</a:t>
            </a:r>
            <a:endParaRPr lang="es-ES" b="1" dirty="0">
              <a:solidFill>
                <a:schemeClr val="accent6">
                  <a:lumMod val="75000"/>
                </a:schemeClr>
              </a:solidFill>
            </a:endParaRPr>
          </a:p>
        </p:txBody>
      </p:sp>
      <p:sp>
        <p:nvSpPr>
          <p:cNvPr id="14" name="13 CuadroTexto"/>
          <p:cNvSpPr txBox="1"/>
          <p:nvPr/>
        </p:nvSpPr>
        <p:spPr>
          <a:xfrm>
            <a:off x="3390996" y="2564904"/>
            <a:ext cx="4226737" cy="369332"/>
          </a:xfrm>
          <a:prstGeom prst="rect">
            <a:avLst/>
          </a:prstGeom>
          <a:noFill/>
        </p:spPr>
        <p:txBody>
          <a:bodyPr wrap="square" rtlCol="0">
            <a:spAutoFit/>
          </a:bodyPr>
          <a:lstStyle/>
          <a:p>
            <a:r>
              <a:rPr lang="es-ES" b="1" dirty="0" smtClean="0">
                <a:solidFill>
                  <a:schemeClr val="accent6">
                    <a:lumMod val="75000"/>
                  </a:schemeClr>
                </a:solidFill>
              </a:rPr>
              <a:t>Resumido, sintético y esquemático</a:t>
            </a:r>
            <a:endParaRPr lang="es-ES" b="1" dirty="0">
              <a:solidFill>
                <a:schemeClr val="accent6">
                  <a:lumMod val="75000"/>
                </a:schemeClr>
              </a:solidFill>
            </a:endParaRPr>
          </a:p>
        </p:txBody>
      </p:sp>
      <p:sp>
        <p:nvSpPr>
          <p:cNvPr id="15" name="14 CuadroTexto"/>
          <p:cNvSpPr txBox="1"/>
          <p:nvPr/>
        </p:nvSpPr>
        <p:spPr>
          <a:xfrm>
            <a:off x="3268171" y="5229200"/>
            <a:ext cx="1656184" cy="369332"/>
          </a:xfrm>
          <a:prstGeom prst="rect">
            <a:avLst/>
          </a:prstGeom>
          <a:noFill/>
        </p:spPr>
        <p:txBody>
          <a:bodyPr wrap="square" rtlCol="0">
            <a:spAutoFit/>
          </a:bodyPr>
          <a:lstStyle/>
          <a:p>
            <a:r>
              <a:rPr lang="es-ES" b="1" dirty="0" smtClean="0">
                <a:solidFill>
                  <a:schemeClr val="accent6">
                    <a:lumMod val="75000"/>
                  </a:schemeClr>
                </a:solidFill>
              </a:rPr>
              <a:t>Teófilo Portillo</a:t>
            </a:r>
            <a:endParaRPr lang="es-ES" b="1" dirty="0">
              <a:solidFill>
                <a:schemeClr val="accent6">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92575"/>
            <a:ext cx="927725" cy="50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3364365" y="3212976"/>
            <a:ext cx="4925002" cy="1200329"/>
          </a:xfrm>
          <a:prstGeom prst="rect">
            <a:avLst/>
          </a:prstGeom>
          <a:noFill/>
        </p:spPr>
        <p:txBody>
          <a:bodyPr wrap="square" rtlCol="0">
            <a:spAutoFit/>
          </a:bodyPr>
          <a:lstStyle/>
          <a:p>
            <a:r>
              <a:rPr lang="es-ES" b="1" dirty="0" smtClean="0">
                <a:solidFill>
                  <a:schemeClr val="accent6">
                    <a:lumMod val="75000"/>
                  </a:schemeClr>
                </a:solidFill>
              </a:rPr>
              <a:t>Recopilación de los resultados de las últimas investigaciones sobre el tema y reflexión  socio-histórica y teológica sobre ellos con vistas al hoy del cristianismo</a:t>
            </a:r>
            <a:endParaRPr lang="es-ES" b="1" dirty="0">
              <a:solidFill>
                <a:schemeClr val="accent6">
                  <a:lumMod val="75000"/>
                </a:schemeClr>
              </a:solidFill>
            </a:endParaRPr>
          </a:p>
        </p:txBody>
      </p:sp>
      <p:sp>
        <p:nvSpPr>
          <p:cNvPr id="18" name="17 CuadroTexto"/>
          <p:cNvSpPr txBox="1"/>
          <p:nvPr/>
        </p:nvSpPr>
        <p:spPr>
          <a:xfrm>
            <a:off x="3419872" y="1101188"/>
            <a:ext cx="4752528" cy="646331"/>
          </a:xfrm>
          <a:prstGeom prst="rect">
            <a:avLst/>
          </a:prstGeom>
          <a:noFill/>
        </p:spPr>
        <p:txBody>
          <a:bodyPr wrap="square" rtlCol="0">
            <a:spAutoFit/>
          </a:bodyPr>
          <a:lstStyle/>
          <a:p>
            <a:r>
              <a:rPr lang="es-ES" b="1" dirty="0" smtClean="0">
                <a:solidFill>
                  <a:schemeClr val="accent6">
                    <a:lumMod val="75000"/>
                  </a:schemeClr>
                </a:solidFill>
              </a:rPr>
              <a:t>Orígenes del cristianismo y cristianismos </a:t>
            </a:r>
          </a:p>
          <a:p>
            <a:r>
              <a:rPr lang="es-ES" b="1" dirty="0" smtClean="0">
                <a:solidFill>
                  <a:schemeClr val="accent6">
                    <a:lumMod val="75000"/>
                  </a:schemeClr>
                </a:solidFill>
              </a:rPr>
              <a:t>de los orígenes</a:t>
            </a:r>
            <a:endParaRPr lang="es-ES" b="1" dirty="0">
              <a:solidFill>
                <a:schemeClr val="accent6">
                  <a:lumMod val="75000"/>
                </a:schemeClr>
              </a:solidFill>
            </a:endParaRPr>
          </a:p>
        </p:txBody>
      </p:sp>
      <p:sp>
        <p:nvSpPr>
          <p:cNvPr id="19" name="18 CuadroTexto"/>
          <p:cNvSpPr txBox="1"/>
          <p:nvPr/>
        </p:nvSpPr>
        <p:spPr>
          <a:xfrm>
            <a:off x="1903264" y="5937323"/>
            <a:ext cx="1184950"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¡GRACIAS!</a:t>
            </a:r>
            <a:endParaRPr lang="es-ES" dirty="0"/>
          </a:p>
        </p:txBody>
      </p:sp>
      <p:sp>
        <p:nvSpPr>
          <p:cNvPr id="20" name="19 CuadroTexto"/>
          <p:cNvSpPr txBox="1"/>
          <p:nvPr/>
        </p:nvSpPr>
        <p:spPr>
          <a:xfrm>
            <a:off x="3268171" y="5798823"/>
            <a:ext cx="4824518" cy="646331"/>
          </a:xfrm>
          <a:prstGeom prst="rect">
            <a:avLst/>
          </a:prstGeom>
          <a:noFill/>
        </p:spPr>
        <p:txBody>
          <a:bodyPr wrap="square" rtlCol="0">
            <a:spAutoFit/>
          </a:bodyPr>
          <a:lstStyle/>
          <a:p>
            <a:r>
              <a:rPr lang="es-ES" b="1" dirty="0" smtClean="0">
                <a:solidFill>
                  <a:schemeClr val="accent6">
                    <a:lumMod val="75000"/>
                  </a:schemeClr>
                </a:solidFill>
              </a:rPr>
              <a:t>A los autores citados y, de modo  muy especial, al Equipo de Orígenes del Cristianismo</a:t>
            </a:r>
            <a:endParaRPr lang="es-ES" b="1" dirty="0">
              <a:solidFill>
                <a:schemeClr val="accent6">
                  <a:lumMod val="75000"/>
                </a:schemeClr>
              </a:solidFill>
            </a:endParaRPr>
          </a:p>
        </p:txBody>
      </p:sp>
      <p:sp>
        <p:nvSpPr>
          <p:cNvPr id="21" name="20 CuadroTexto"/>
          <p:cNvSpPr txBox="1"/>
          <p:nvPr/>
        </p:nvSpPr>
        <p:spPr>
          <a:xfrm>
            <a:off x="2228871" y="579519"/>
            <a:ext cx="890399"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38100">
            <a:solidFill>
              <a:srgbClr val="008000"/>
            </a:solidFill>
          </a:ln>
        </p:spPr>
        <p:txBody>
          <a:bodyPr wrap="square" rtlCol="0">
            <a:spAutoFit/>
          </a:bodyPr>
          <a:lstStyle/>
          <a:p>
            <a:r>
              <a:rPr lang="es-ES" dirty="0" smtClean="0"/>
              <a:t>TÍTULO</a:t>
            </a:r>
            <a:endParaRPr lang="es-ES" dirty="0"/>
          </a:p>
        </p:txBody>
      </p:sp>
      <p:sp>
        <p:nvSpPr>
          <p:cNvPr id="8" name="7 CuadroTexto"/>
          <p:cNvSpPr txBox="1"/>
          <p:nvPr/>
        </p:nvSpPr>
        <p:spPr>
          <a:xfrm>
            <a:off x="4396732" y="4492575"/>
            <a:ext cx="3986009" cy="615553"/>
          </a:xfrm>
          <a:prstGeom prst="rect">
            <a:avLst/>
          </a:prstGeom>
          <a:noFill/>
        </p:spPr>
        <p:txBody>
          <a:bodyPr wrap="square" rtlCol="0">
            <a:spAutoFit/>
          </a:bodyPr>
          <a:lstStyle/>
          <a:p>
            <a:r>
              <a:rPr lang="es-ES" sz="1600" b="1" dirty="0" err="1">
                <a:solidFill>
                  <a:schemeClr val="accent6">
                    <a:lumMod val="60000"/>
                    <a:lumOff val="40000"/>
                  </a:schemeClr>
                </a:solidFill>
                <a:hlinkClick r:id="rId4"/>
              </a:rPr>
              <a:t>Creative</a:t>
            </a:r>
            <a:r>
              <a:rPr lang="es-ES" sz="1600" b="1" dirty="0">
                <a:solidFill>
                  <a:schemeClr val="accent6">
                    <a:lumMod val="60000"/>
                    <a:lumOff val="40000"/>
                  </a:schemeClr>
                </a:solidFill>
                <a:hlinkClick r:id="rId4"/>
              </a:rPr>
              <a:t> </a:t>
            </a:r>
            <a:r>
              <a:rPr lang="es-ES" sz="1600" b="1" dirty="0" err="1">
                <a:solidFill>
                  <a:schemeClr val="accent6">
                    <a:lumMod val="60000"/>
                    <a:lumOff val="40000"/>
                  </a:schemeClr>
                </a:solidFill>
                <a:hlinkClick r:id="rId4"/>
              </a:rPr>
              <a:t>Commons</a:t>
            </a:r>
            <a:r>
              <a:rPr lang="es-ES" sz="1600" b="1" dirty="0">
                <a:solidFill>
                  <a:schemeClr val="accent6">
                    <a:lumMod val="60000"/>
                    <a:lumOff val="40000"/>
                  </a:schemeClr>
                </a:solidFill>
                <a:hlinkClick r:id="rId4"/>
              </a:rPr>
              <a:t> </a:t>
            </a:r>
            <a:r>
              <a:rPr lang="es-ES" sz="1600" b="1" dirty="0" smtClean="0">
                <a:solidFill>
                  <a:schemeClr val="accent6">
                    <a:lumMod val="60000"/>
                    <a:lumOff val="40000"/>
                  </a:schemeClr>
                </a:solidFill>
                <a:hlinkClick r:id="rId4"/>
              </a:rPr>
              <a:t>Reconocimiento-No</a:t>
            </a:r>
          </a:p>
          <a:p>
            <a:r>
              <a:rPr lang="es-ES" sz="1600" b="1" dirty="0" smtClean="0">
                <a:solidFill>
                  <a:schemeClr val="accent6">
                    <a:lumMod val="60000"/>
                    <a:lumOff val="40000"/>
                  </a:schemeClr>
                </a:solidFill>
                <a:hlinkClick r:id="rId4"/>
              </a:rPr>
              <a:t>Comercial-</a:t>
            </a:r>
            <a:r>
              <a:rPr lang="es-ES" sz="1600" b="1" dirty="0" err="1" smtClean="0">
                <a:solidFill>
                  <a:schemeClr val="accent6">
                    <a:lumMod val="60000"/>
                    <a:lumOff val="40000"/>
                  </a:schemeClr>
                </a:solidFill>
                <a:hlinkClick r:id="rId4"/>
              </a:rPr>
              <a:t>CompartirIgual</a:t>
            </a:r>
            <a:r>
              <a:rPr lang="es-ES" sz="1600" b="1" dirty="0" smtClean="0">
                <a:solidFill>
                  <a:schemeClr val="accent6">
                    <a:lumMod val="60000"/>
                    <a:lumOff val="40000"/>
                  </a:schemeClr>
                </a:solidFill>
                <a:hlinkClick r:id="rId4"/>
              </a:rPr>
              <a:t> </a:t>
            </a:r>
            <a:r>
              <a:rPr lang="es-ES" sz="1600" b="1" dirty="0">
                <a:solidFill>
                  <a:schemeClr val="accent6">
                    <a:lumMod val="60000"/>
                    <a:lumOff val="40000"/>
                  </a:schemeClr>
                </a:solidFill>
                <a:hlinkClick r:id="rId4"/>
              </a:rPr>
              <a:t>4.0 Internacional</a:t>
            </a:r>
            <a:r>
              <a:rPr lang="es-ES" b="1" dirty="0">
                <a:solidFill>
                  <a:schemeClr val="accent6">
                    <a:lumMod val="60000"/>
                    <a:lumOff val="40000"/>
                  </a:schemeClr>
                </a:solidFill>
              </a:rPr>
              <a:t>.</a:t>
            </a:r>
            <a:endParaRPr lang="es-ES" dirty="0">
              <a:solidFill>
                <a:schemeClr val="accent6">
                  <a:lumMod val="60000"/>
                  <a:lumOff val="40000"/>
                </a:schemeClr>
              </a:solidFill>
            </a:endParaRPr>
          </a:p>
        </p:txBody>
      </p:sp>
    </p:spTree>
    <p:extLst>
      <p:ext uri="{BB962C8B-B14F-4D97-AF65-F5344CB8AC3E}">
        <p14:creationId xmlns:p14="http://schemas.microsoft.com/office/powerpoint/2010/main" val="4207838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075127" y="432566"/>
            <a:ext cx="1518046" cy="1384995"/>
          </a:xfrm>
          <a:prstGeom prst="rect">
            <a:avLst/>
          </a:prstGeom>
          <a:gradFill>
            <a:gsLst>
              <a:gs pos="0">
                <a:srgbClr val="00B0F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dirty="0" smtClean="0"/>
              <a:t>“…cómo</a:t>
            </a:r>
            <a:r>
              <a:rPr lang="es-ES" sz="1400" dirty="0"/>
              <a:t>, a nuestro </a:t>
            </a:r>
            <a:r>
              <a:rPr lang="es-ES" sz="1400" dirty="0" smtClean="0"/>
              <a:t>parecer</a:t>
            </a:r>
            <a:r>
              <a:rPr lang="es-ES" sz="1400" dirty="0"/>
              <a:t>,</a:t>
            </a:r>
            <a:br>
              <a:rPr lang="es-ES" sz="1400" dirty="0"/>
            </a:br>
            <a:r>
              <a:rPr lang="es-ES" sz="1400" dirty="0" smtClean="0"/>
              <a:t>cualquiera </a:t>
            </a:r>
            <a:r>
              <a:rPr lang="es-ES" sz="1400" dirty="0"/>
              <a:t>tiempo </a:t>
            </a:r>
            <a:r>
              <a:rPr lang="es-ES" sz="1400" dirty="0" smtClean="0"/>
              <a:t>pasado</a:t>
            </a:r>
            <a:r>
              <a:rPr lang="es-ES" sz="1400" dirty="0"/>
              <a:t/>
            </a:r>
            <a:br>
              <a:rPr lang="es-ES" sz="1400" dirty="0"/>
            </a:br>
            <a:r>
              <a:rPr lang="es-ES" sz="1400" dirty="0"/>
              <a:t>fue mejor</a:t>
            </a:r>
            <a:r>
              <a:rPr lang="es-ES" sz="1400" dirty="0" smtClean="0"/>
              <a:t>.”</a:t>
            </a:r>
          </a:p>
          <a:p>
            <a:pPr algn="r"/>
            <a:r>
              <a:rPr lang="es-ES" sz="1400" dirty="0" smtClean="0"/>
              <a:t>Jorge Manrique</a:t>
            </a:r>
            <a:endParaRPr lang="es-ES" sz="1400" dirty="0"/>
          </a:p>
        </p:txBody>
      </p:sp>
      <p:sp>
        <p:nvSpPr>
          <p:cNvPr id="6" name="5 CuadroTexto"/>
          <p:cNvSpPr txBox="1"/>
          <p:nvPr/>
        </p:nvSpPr>
        <p:spPr>
          <a:xfrm>
            <a:off x="7362172" y="2847397"/>
            <a:ext cx="943955" cy="369332"/>
          </a:xfrm>
          <a:prstGeom prst="rect">
            <a:avLst/>
          </a:prstGeom>
          <a:noFill/>
        </p:spPr>
        <p:txBody>
          <a:bodyPr wrap="square" rtlCol="0">
            <a:spAutoFit/>
          </a:bodyPr>
          <a:lstStyle/>
          <a:p>
            <a:r>
              <a:rPr lang="es-ES" dirty="0" smtClean="0"/>
              <a:t>(A 1,11)</a:t>
            </a:r>
            <a:endParaRPr lang="es-ES" dirty="0"/>
          </a:p>
        </p:txBody>
      </p:sp>
      <p:sp>
        <p:nvSpPr>
          <p:cNvPr id="7" name="6 CuadroTexto"/>
          <p:cNvSpPr txBox="1"/>
          <p:nvPr/>
        </p:nvSpPr>
        <p:spPr>
          <a:xfrm>
            <a:off x="531585" y="536369"/>
            <a:ext cx="6476424" cy="646331"/>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Cualquier movimiento social tiende a idealizar sus orígenes, </a:t>
            </a:r>
          </a:p>
          <a:p>
            <a:r>
              <a:rPr lang="es-ES" dirty="0" smtClean="0"/>
              <a:t>creando así lo que se conoce como EL MITO DE LOS ORÍGENES. </a:t>
            </a:r>
            <a:endParaRPr lang="es-ES" dirty="0"/>
          </a:p>
        </p:txBody>
      </p:sp>
      <p:sp>
        <p:nvSpPr>
          <p:cNvPr id="8" name="7 CuadroTexto"/>
          <p:cNvSpPr txBox="1"/>
          <p:nvPr/>
        </p:nvSpPr>
        <p:spPr>
          <a:xfrm>
            <a:off x="951435" y="1782223"/>
            <a:ext cx="7056784" cy="1107996"/>
          </a:xfrm>
          <a:prstGeom prst="rect">
            <a:avLst/>
          </a:prstGeom>
          <a:noFill/>
        </p:spPr>
        <p:txBody>
          <a:bodyPr wrap="square" rtlCol="0">
            <a:spAutoFit/>
          </a:bodyPr>
          <a:lstStyle/>
          <a:p>
            <a:r>
              <a:rPr lang="es-ES" sz="1600" b="1" i="1" dirty="0" smtClean="0">
                <a:solidFill>
                  <a:schemeClr val="accent6">
                    <a:lumMod val="75000"/>
                  </a:schemeClr>
                </a:solidFill>
              </a:rPr>
              <a:t>Ejemplo:</a:t>
            </a:r>
            <a:r>
              <a:rPr lang="es-ES" sz="1600" dirty="0" smtClean="0"/>
              <a:t> 1- los nacionalismos suelen representar una  época gloriosa en el pasado corrompida por influjos externos y a la que sueñan con volver. </a:t>
            </a:r>
          </a:p>
          <a:p>
            <a:r>
              <a:rPr lang="es-ES" sz="1600" dirty="0" smtClean="0"/>
              <a:t>2- los orígenes de las órdenes religiosas y sus fundadores. </a:t>
            </a:r>
          </a:p>
          <a:p>
            <a:r>
              <a:rPr lang="es-ES" sz="1600" dirty="0" smtClean="0"/>
              <a:t>Estos mitos se traducen y transmiten  en “</a:t>
            </a:r>
            <a:r>
              <a:rPr lang="es-ES" sz="1600" dirty="0" smtClean="0">
                <a:solidFill>
                  <a:srgbClr val="C00000"/>
                </a:solidFill>
              </a:rPr>
              <a:t>relatos sobre los orígenes</a:t>
            </a:r>
            <a:r>
              <a:rPr lang="es-ES" sz="1600" dirty="0" smtClean="0"/>
              <a:t>”.</a:t>
            </a:r>
            <a:endParaRPr lang="es-ES" sz="1600" dirty="0"/>
          </a:p>
        </p:txBody>
      </p:sp>
      <p:sp>
        <p:nvSpPr>
          <p:cNvPr id="9" name="8 CuadroTexto"/>
          <p:cNvSpPr txBox="1"/>
          <p:nvPr/>
        </p:nvSpPr>
        <p:spPr>
          <a:xfrm>
            <a:off x="827584" y="1217741"/>
            <a:ext cx="6405950" cy="584775"/>
          </a:xfrm>
          <a:prstGeom prst="rect">
            <a:avLst/>
          </a:prstGeom>
          <a:noFill/>
        </p:spPr>
        <p:txBody>
          <a:bodyPr wrap="square" rtlCol="0">
            <a:spAutoFit/>
          </a:bodyPr>
          <a:lstStyle/>
          <a:p>
            <a:r>
              <a:rPr lang="es-ES" sz="1600" dirty="0"/>
              <a:t> </a:t>
            </a:r>
            <a:r>
              <a:rPr lang="es-ES" sz="1600" dirty="0" smtClean="0"/>
              <a:t>Este mito es CLAVE para configurar la identidad del GRUPO y de cada MIEMBRO. “Nuestro futuro es recuperar ese pasado idealizado”</a:t>
            </a:r>
            <a:endParaRPr lang="es-ES" sz="1600" dirty="0"/>
          </a:p>
        </p:txBody>
      </p:sp>
      <p:sp>
        <p:nvSpPr>
          <p:cNvPr id="10" name="9 CuadroTexto"/>
          <p:cNvSpPr txBox="1"/>
          <p:nvPr/>
        </p:nvSpPr>
        <p:spPr>
          <a:xfrm>
            <a:off x="880827" y="2847397"/>
            <a:ext cx="6447857" cy="369332"/>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TAMBIÉN  existe el MITO DE LOS ORÍGENES DEL CRISTIANISMO</a:t>
            </a:r>
            <a:endParaRPr lang="es-ES" b="1" dirty="0">
              <a:solidFill>
                <a:schemeClr val="accent6">
                  <a:lumMod val="75000"/>
                </a:schemeClr>
              </a:solidFill>
            </a:endParaRPr>
          </a:p>
        </p:txBody>
      </p:sp>
      <p:sp>
        <p:nvSpPr>
          <p:cNvPr id="11" name="10 CuadroTexto"/>
          <p:cNvSpPr txBox="1"/>
          <p:nvPr/>
        </p:nvSpPr>
        <p:spPr>
          <a:xfrm>
            <a:off x="827584" y="3160405"/>
            <a:ext cx="7765589" cy="584775"/>
          </a:xfrm>
          <a:prstGeom prst="rect">
            <a:avLst/>
          </a:prstGeom>
          <a:noFill/>
        </p:spPr>
        <p:txBody>
          <a:bodyPr wrap="square" rtlCol="0">
            <a:spAutoFit/>
          </a:bodyPr>
          <a:lstStyle/>
          <a:p>
            <a:r>
              <a:rPr lang="es-ES" sz="1600" dirty="0" smtClean="0"/>
              <a:t>Reflejado, por ejemplo, en los relatos del libro de los </a:t>
            </a:r>
            <a:r>
              <a:rPr lang="es-ES" sz="1600" i="1" dirty="0" smtClean="0"/>
              <a:t>Hechos de los Apóstoles</a:t>
            </a:r>
            <a:r>
              <a:rPr lang="es-ES" sz="1600" dirty="0" smtClean="0"/>
              <a:t>, atribuido a Lucas, y en la </a:t>
            </a:r>
            <a:r>
              <a:rPr lang="es-ES" sz="1600" i="1" dirty="0" smtClean="0"/>
              <a:t>Historia de la Iglesia</a:t>
            </a:r>
            <a:r>
              <a:rPr lang="es-ES" sz="1600" dirty="0" smtClean="0"/>
              <a:t> de Eusebio de </a:t>
            </a:r>
            <a:r>
              <a:rPr lang="es-ES" sz="1600" dirty="0" err="1" smtClean="0"/>
              <a:t>Cesarea</a:t>
            </a:r>
            <a:r>
              <a:rPr lang="es-ES" sz="1600" dirty="0" smtClean="0"/>
              <a:t>.</a:t>
            </a:r>
            <a:endParaRPr lang="es-ES" sz="1600" dirty="0"/>
          </a:p>
        </p:txBody>
      </p:sp>
      <p:sp>
        <p:nvSpPr>
          <p:cNvPr id="12" name="11 CuadroTexto"/>
          <p:cNvSpPr txBox="1"/>
          <p:nvPr/>
        </p:nvSpPr>
        <p:spPr>
          <a:xfrm>
            <a:off x="854204" y="3642073"/>
            <a:ext cx="7712347" cy="861774"/>
          </a:xfrm>
          <a:prstGeom prst="rect">
            <a:avLst/>
          </a:prstGeom>
          <a:noFill/>
        </p:spPr>
        <p:txBody>
          <a:bodyPr wrap="square" rtlCol="0">
            <a:spAutoFit/>
          </a:bodyPr>
          <a:lstStyle/>
          <a:p>
            <a:r>
              <a:rPr lang="es-ES" dirty="0" smtClean="0"/>
              <a:t>     </a:t>
            </a:r>
            <a:r>
              <a:rPr lang="es-ES" sz="1600" dirty="0" smtClean="0"/>
              <a:t>Este mito está muy arraigado en la </a:t>
            </a:r>
            <a:r>
              <a:rPr lang="es-ES" sz="1600" b="1" i="1" dirty="0" smtClean="0">
                <a:solidFill>
                  <a:schemeClr val="accent6">
                    <a:lumMod val="50000"/>
                  </a:schemeClr>
                </a:solidFill>
              </a:rPr>
              <a:t>creencia popular</a:t>
            </a:r>
            <a:r>
              <a:rPr lang="es-ES" sz="1600" b="1" dirty="0" smtClean="0">
                <a:solidFill>
                  <a:schemeClr val="accent6">
                    <a:lumMod val="50000"/>
                  </a:schemeClr>
                </a:solidFill>
              </a:rPr>
              <a:t> </a:t>
            </a:r>
            <a:r>
              <a:rPr lang="es-ES" sz="1600" dirty="0" smtClean="0"/>
              <a:t>de que existía una Iglesia pura, uniforme  y radical en los orígenes y que con Constantino se rompió ese estilo y se aceptó adaptarse  al mundo y someterse interesadamente a la autoridad imperial</a:t>
            </a:r>
            <a:endParaRPr lang="es-ES" sz="1600" dirty="0"/>
          </a:p>
        </p:txBody>
      </p:sp>
      <p:sp>
        <p:nvSpPr>
          <p:cNvPr id="13" name="12 CuadroTexto"/>
          <p:cNvSpPr txBox="1"/>
          <p:nvPr/>
        </p:nvSpPr>
        <p:spPr>
          <a:xfrm>
            <a:off x="854204" y="4425648"/>
            <a:ext cx="2952327" cy="1477328"/>
          </a:xfrm>
          <a:prstGeom prst="rect">
            <a:avLst/>
          </a:prstGeom>
          <a:noFill/>
        </p:spPr>
        <p:txBody>
          <a:bodyPr wrap="square" rtlCol="0">
            <a:spAutoFit/>
          </a:bodyPr>
          <a:lstStyle/>
          <a:p>
            <a:r>
              <a:rPr lang="es-ES" dirty="0" smtClean="0"/>
              <a:t>   Según Aguirre y otros </a:t>
            </a:r>
          </a:p>
          <a:p>
            <a:r>
              <a:rPr lang="es-ES" b="1" dirty="0" smtClean="0">
                <a:solidFill>
                  <a:schemeClr val="accent6">
                    <a:lumMod val="75000"/>
                  </a:schemeClr>
                </a:solidFill>
              </a:rPr>
              <a:t>“El mito de los orígenes </a:t>
            </a:r>
          </a:p>
          <a:p>
            <a:r>
              <a:rPr lang="es-ES" b="1" dirty="0">
                <a:solidFill>
                  <a:schemeClr val="accent6">
                    <a:lumMod val="75000"/>
                  </a:schemeClr>
                </a:solidFill>
              </a:rPr>
              <a:t>e</a:t>
            </a:r>
            <a:r>
              <a:rPr lang="es-ES" b="1" dirty="0" smtClean="0">
                <a:solidFill>
                  <a:schemeClr val="accent6">
                    <a:lumMod val="75000"/>
                  </a:schemeClr>
                </a:solidFill>
              </a:rPr>
              <a:t>s una simplificación</a:t>
            </a:r>
          </a:p>
          <a:p>
            <a:r>
              <a:rPr lang="es-ES" b="1" dirty="0">
                <a:solidFill>
                  <a:schemeClr val="accent6">
                    <a:lumMod val="75000"/>
                  </a:schemeClr>
                </a:solidFill>
              </a:rPr>
              <a:t>q</a:t>
            </a:r>
            <a:r>
              <a:rPr lang="es-ES" b="1" dirty="0" smtClean="0">
                <a:solidFill>
                  <a:schemeClr val="accent6">
                    <a:lumMod val="75000"/>
                  </a:schemeClr>
                </a:solidFill>
              </a:rPr>
              <a:t>ue </a:t>
            </a:r>
            <a:r>
              <a:rPr lang="es-ES" b="1" i="1" dirty="0" smtClean="0">
                <a:solidFill>
                  <a:schemeClr val="accent6">
                    <a:lumMod val="50000"/>
                  </a:schemeClr>
                </a:solidFill>
              </a:rPr>
              <a:t>falsifica la realidad histórica </a:t>
            </a:r>
            <a:r>
              <a:rPr lang="es-ES" b="1" dirty="0" smtClean="0">
                <a:solidFill>
                  <a:schemeClr val="accent6">
                    <a:lumMod val="75000"/>
                  </a:schemeClr>
                </a:solidFill>
              </a:rPr>
              <a:t>y puede llevar a…”</a:t>
            </a:r>
            <a:endParaRPr lang="es-ES" b="1" dirty="0">
              <a:solidFill>
                <a:schemeClr val="accent6">
                  <a:lumMod val="75000"/>
                </a:schemeClr>
              </a:solidFill>
            </a:endParaRPr>
          </a:p>
        </p:txBody>
      </p:sp>
      <p:sp>
        <p:nvSpPr>
          <p:cNvPr id="14" name="13 CuadroTexto"/>
          <p:cNvSpPr txBox="1"/>
          <p:nvPr/>
        </p:nvSpPr>
        <p:spPr>
          <a:xfrm>
            <a:off x="3858177" y="4503294"/>
            <a:ext cx="5261603" cy="830997"/>
          </a:xfrm>
          <a:prstGeom prst="rect">
            <a:avLst/>
          </a:prstGeom>
          <a:noFill/>
        </p:spPr>
        <p:txBody>
          <a:bodyPr wrap="square" rtlCol="0">
            <a:spAutoFit/>
          </a:bodyPr>
          <a:lstStyle/>
          <a:p>
            <a:r>
              <a:rPr lang="es-ES" sz="1600" b="1" dirty="0" smtClean="0">
                <a:solidFill>
                  <a:schemeClr val="accent6">
                    <a:lumMod val="75000"/>
                  </a:schemeClr>
                </a:solidFill>
              </a:rPr>
              <a:t>Un VOLUNTARISMO IMPOSIBLE</a:t>
            </a:r>
            <a:r>
              <a:rPr lang="es-ES" sz="1600" dirty="0" smtClean="0"/>
              <a:t>: querer volver a como éramos en los orígenes &gt;&gt;&gt; </a:t>
            </a:r>
            <a:r>
              <a:rPr lang="es-ES" sz="1600" b="1" dirty="0" smtClean="0">
                <a:solidFill>
                  <a:schemeClr val="accent6">
                    <a:lumMod val="75000"/>
                  </a:schemeClr>
                </a:solidFill>
              </a:rPr>
              <a:t>FRUSTRACIÓN &gt;&gt;&gt; RESIGNACIÓN FATALISTA</a:t>
            </a:r>
            <a:endParaRPr lang="es-ES" sz="1600" b="1" dirty="0">
              <a:solidFill>
                <a:schemeClr val="accent6">
                  <a:lumMod val="75000"/>
                </a:schemeClr>
              </a:solidFill>
            </a:endParaRPr>
          </a:p>
        </p:txBody>
      </p:sp>
      <p:sp>
        <p:nvSpPr>
          <p:cNvPr id="15" name="14 CuadroTexto"/>
          <p:cNvSpPr txBox="1"/>
          <p:nvPr/>
        </p:nvSpPr>
        <p:spPr>
          <a:xfrm>
            <a:off x="4043727" y="5280973"/>
            <a:ext cx="4824536" cy="584775"/>
          </a:xfrm>
          <a:prstGeom prst="rect">
            <a:avLst/>
          </a:prstGeom>
          <a:noFill/>
        </p:spPr>
        <p:txBody>
          <a:bodyPr wrap="square" rtlCol="0">
            <a:spAutoFit/>
          </a:bodyPr>
          <a:lstStyle/>
          <a:p>
            <a:r>
              <a:rPr lang="es-ES" sz="1600" b="1" dirty="0" smtClean="0">
                <a:solidFill>
                  <a:schemeClr val="accent6">
                    <a:lumMod val="75000"/>
                  </a:schemeClr>
                </a:solidFill>
              </a:rPr>
              <a:t>Una CRÍTICA NEGATIVA </a:t>
            </a:r>
            <a:r>
              <a:rPr lang="es-ES" sz="1600" dirty="0" smtClean="0"/>
              <a:t>de la realidad eclesial actual &gt;&gt;&gt;</a:t>
            </a:r>
            <a:r>
              <a:rPr lang="es-ES" sz="1600" b="1" dirty="0" smtClean="0">
                <a:solidFill>
                  <a:schemeClr val="accent6">
                    <a:lumMod val="75000"/>
                  </a:schemeClr>
                </a:solidFill>
              </a:rPr>
              <a:t>AGRESIVIDAD</a:t>
            </a:r>
            <a:r>
              <a:rPr lang="es-ES" sz="1600" dirty="0" smtClean="0"/>
              <a:t>  contra la institución</a:t>
            </a:r>
            <a:endParaRPr lang="es-ES" sz="1600" dirty="0"/>
          </a:p>
        </p:txBody>
      </p:sp>
      <p:sp>
        <p:nvSpPr>
          <p:cNvPr id="16" name="15 Flecha derecha"/>
          <p:cNvSpPr/>
          <p:nvPr/>
        </p:nvSpPr>
        <p:spPr>
          <a:xfrm rot="18989305">
            <a:off x="3381850" y="4818276"/>
            <a:ext cx="501446" cy="201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derecha"/>
          <p:cNvSpPr/>
          <p:nvPr/>
        </p:nvSpPr>
        <p:spPr>
          <a:xfrm>
            <a:off x="3402482" y="5388737"/>
            <a:ext cx="477247" cy="231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1325259" y="5865748"/>
            <a:ext cx="682285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DE AHÍ  LA  NECESIDAD DE UN ESTUDIO CRÍTICO DE LOS ORÍGENES </a:t>
            </a:r>
          </a:p>
          <a:p>
            <a:pPr algn="ctr"/>
            <a:r>
              <a:rPr lang="es-ES" b="1" dirty="0" smtClean="0">
                <a:solidFill>
                  <a:schemeClr val="accent6">
                    <a:lumMod val="75000"/>
                  </a:schemeClr>
                </a:solidFill>
              </a:rPr>
              <a:t>DEL CRISTIANISMO Y DE SU EVOLUCIÓN</a:t>
            </a:r>
            <a:endParaRPr lang="es-ES" b="1" dirty="0">
              <a:solidFill>
                <a:schemeClr val="accent6">
                  <a:lumMod val="75000"/>
                </a:schemeClr>
              </a:solidFill>
            </a:endParaRPr>
          </a:p>
        </p:txBody>
      </p:sp>
      <p:sp>
        <p:nvSpPr>
          <p:cNvPr id="19" name="18 Flecha doblada hacia arriba"/>
          <p:cNvSpPr/>
          <p:nvPr/>
        </p:nvSpPr>
        <p:spPr>
          <a:xfrm rot="5400000">
            <a:off x="-1645700" y="3612343"/>
            <a:ext cx="4946565" cy="4034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rot="20768577">
            <a:off x="7419697" y="2033146"/>
            <a:ext cx="890418" cy="738664"/>
          </a:xfrm>
          <a:prstGeom prst="rect">
            <a:avLst/>
          </a:prstGeom>
          <a:solidFill>
            <a:srgbClr val="AEC6D2"/>
          </a:solidFill>
        </p:spPr>
        <p:txBody>
          <a:bodyPr wrap="square" rtlCol="0">
            <a:spAutoFit/>
          </a:bodyPr>
          <a:lstStyle/>
          <a:p>
            <a:r>
              <a:rPr lang="es-ES" sz="1400" dirty="0" smtClean="0"/>
              <a:t>¡Qué tiempos       </a:t>
            </a:r>
            <a:r>
              <a:rPr lang="es-ES" sz="1400" dirty="0" err="1" smtClean="0"/>
              <a:t>quellos</a:t>
            </a:r>
            <a:r>
              <a:rPr lang="es-ES" sz="1400" dirty="0" smtClean="0"/>
              <a:t>!</a:t>
            </a:r>
            <a:endParaRPr lang="es-ES" sz="1400" dirty="0"/>
          </a:p>
        </p:txBody>
      </p:sp>
      <p:sp>
        <p:nvSpPr>
          <p:cNvPr id="4" name="3 Marcador de número de diapositiva"/>
          <p:cNvSpPr>
            <a:spLocks noGrp="1"/>
          </p:cNvSpPr>
          <p:nvPr>
            <p:ph type="sldNum" sz="quarter" idx="12"/>
          </p:nvPr>
        </p:nvSpPr>
        <p:spPr>
          <a:xfrm>
            <a:off x="7764650" y="6262866"/>
            <a:ext cx="758952" cy="246888"/>
          </a:xfrm>
        </p:spPr>
        <p:txBody>
          <a:bodyPr/>
          <a:lstStyle/>
          <a:p>
            <a:fld id="{636E3AB4-97AD-4389-A1F4-096199C2DEE3}" type="slidenum">
              <a:rPr lang="es-ES" b="1" smtClean="0">
                <a:solidFill>
                  <a:schemeClr val="tx1"/>
                </a:solidFill>
              </a:rPr>
              <a:t>20</a:t>
            </a:fld>
            <a:endParaRPr lang="es-ES" b="1" dirty="0">
              <a:solidFill>
                <a:schemeClr val="tx1"/>
              </a:solidFill>
            </a:endParaRPr>
          </a:p>
        </p:txBody>
      </p:sp>
      <p:sp>
        <p:nvSpPr>
          <p:cNvPr id="5" name="4 CuadroTexto"/>
          <p:cNvSpPr txBox="1"/>
          <p:nvPr/>
        </p:nvSpPr>
        <p:spPr>
          <a:xfrm>
            <a:off x="2071574" y="247900"/>
            <a:ext cx="3004482" cy="369332"/>
          </a:xfrm>
          <a:prstGeom prst="rect">
            <a:avLst/>
          </a:prstGeom>
          <a:solidFill>
            <a:schemeClr val="bg1"/>
          </a:solidFill>
        </p:spPr>
        <p:txBody>
          <a:bodyPr wrap="square" rtlCol="0">
            <a:spAutoFit/>
          </a:bodyPr>
          <a:lstStyle/>
          <a:p>
            <a:r>
              <a:rPr lang="es-ES" b="1" dirty="0" smtClean="0">
                <a:solidFill>
                  <a:schemeClr val="accent6">
                    <a:lumMod val="75000"/>
                  </a:schemeClr>
                </a:solidFill>
              </a:rPr>
              <a:t>EL MITO DE LOS ORÍGENES</a:t>
            </a:r>
            <a:endParaRPr lang="es-ES" b="1" dirty="0">
              <a:solidFill>
                <a:schemeClr val="accent6">
                  <a:lumMod val="7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3173" y="1029813"/>
            <a:ext cx="591973" cy="18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621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740786" y="6093296"/>
            <a:ext cx="758952" cy="246888"/>
          </a:xfrm>
        </p:spPr>
        <p:txBody>
          <a:bodyPr/>
          <a:lstStyle/>
          <a:p>
            <a:fld id="{636E3AB4-97AD-4389-A1F4-096199C2DEE3}" type="slidenum">
              <a:rPr lang="es-ES" smtClean="0"/>
              <a:t>21</a:t>
            </a:fld>
            <a:endParaRPr lang="es-ES" dirty="0"/>
          </a:p>
        </p:txBody>
      </p:sp>
      <p:sp>
        <p:nvSpPr>
          <p:cNvPr id="5" name="4 CuadroTexto"/>
          <p:cNvSpPr txBox="1"/>
          <p:nvPr/>
        </p:nvSpPr>
        <p:spPr>
          <a:xfrm>
            <a:off x="568723" y="749229"/>
            <a:ext cx="7819701" cy="1877437"/>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s-ES" sz="1600" dirty="0"/>
              <a:t>Existe una </a:t>
            </a:r>
            <a:r>
              <a:rPr lang="es-ES" sz="1600" b="1" i="1" dirty="0">
                <a:solidFill>
                  <a:schemeClr val="accent6">
                    <a:lumMod val="75000"/>
                  </a:schemeClr>
                </a:solidFill>
              </a:rPr>
              <a:t>falsa imagen </a:t>
            </a:r>
            <a:r>
              <a:rPr lang="es-ES" sz="1600" dirty="0"/>
              <a:t>de los orígenes del cristianismo como </a:t>
            </a:r>
            <a:r>
              <a:rPr lang="es-ES" sz="1600" b="1" dirty="0">
                <a:solidFill>
                  <a:schemeClr val="accent6">
                    <a:lumMod val="75000"/>
                  </a:schemeClr>
                </a:solidFill>
              </a:rPr>
              <a:t>movimiento único</a:t>
            </a:r>
            <a:r>
              <a:rPr lang="es-ES" sz="1600" dirty="0"/>
              <a:t>, con una sola estructura institucional y </a:t>
            </a:r>
            <a:r>
              <a:rPr lang="es-ES" sz="1600" dirty="0" smtClean="0"/>
              <a:t>un solo cuerpo </a:t>
            </a:r>
            <a:r>
              <a:rPr lang="es-ES" sz="1600" dirty="0"/>
              <a:t>doctrinal</a:t>
            </a:r>
            <a:r>
              <a:rPr lang="es-ES" sz="1600" dirty="0" smtClean="0"/>
              <a:t>, (transmitidos </a:t>
            </a:r>
            <a:r>
              <a:rPr lang="es-ES" sz="1600" dirty="0" err="1" smtClean="0"/>
              <a:t>directamen</a:t>
            </a:r>
            <a:r>
              <a:rPr lang="es-ES" sz="1600" dirty="0" smtClean="0"/>
              <a:t>-te por Jesús) </a:t>
            </a:r>
            <a:r>
              <a:rPr lang="es-ES" sz="1600" dirty="0"/>
              <a:t>donde la </a:t>
            </a:r>
            <a:r>
              <a:rPr lang="es-ES" sz="1600" b="1" dirty="0">
                <a:solidFill>
                  <a:schemeClr val="accent6">
                    <a:lumMod val="75000"/>
                  </a:schemeClr>
                </a:solidFill>
              </a:rPr>
              <a:t>diversidad</a:t>
            </a:r>
            <a:r>
              <a:rPr lang="es-ES" sz="1600" dirty="0"/>
              <a:t> habría venido después. </a:t>
            </a:r>
            <a:r>
              <a:rPr lang="es-ES" sz="1600" dirty="0" smtClean="0"/>
              <a:t> Habría existido </a:t>
            </a:r>
            <a:r>
              <a:rPr lang="es-ES" sz="1600" dirty="0"/>
              <a:t>una unidad y </a:t>
            </a:r>
            <a:r>
              <a:rPr lang="es-ES" sz="1600" dirty="0" smtClean="0"/>
              <a:t>ortodoxia </a:t>
            </a:r>
            <a:r>
              <a:rPr lang="es-ES" sz="1600" dirty="0"/>
              <a:t>primitiva y una dispersión posterior con múltiples herejías. </a:t>
            </a:r>
            <a:r>
              <a:rPr lang="es-ES" sz="1600" dirty="0" smtClean="0"/>
              <a:t>Así se </a:t>
            </a:r>
            <a:r>
              <a:rPr lang="es-ES" sz="1600" dirty="0" err="1" smtClean="0"/>
              <a:t>identifi</a:t>
            </a:r>
            <a:r>
              <a:rPr lang="es-ES" sz="1600" dirty="0" smtClean="0"/>
              <a:t>- </a:t>
            </a:r>
            <a:r>
              <a:rPr lang="es-ES" sz="1600" dirty="0" err="1" smtClean="0"/>
              <a:t>ca</a:t>
            </a:r>
            <a:r>
              <a:rPr lang="es-ES" sz="1600" dirty="0" smtClean="0"/>
              <a:t> </a:t>
            </a:r>
            <a:r>
              <a:rPr lang="es-ES" sz="1600" dirty="0"/>
              <a:t>unidad con ortodoxia y diversidad con herejía. </a:t>
            </a:r>
          </a:p>
          <a:p>
            <a:pPr marL="285750" indent="-285750">
              <a:buFont typeface="Arial" panose="020B0604020202020204" pitchFamily="34" charset="0"/>
              <a:buChar char="•"/>
            </a:pPr>
            <a:r>
              <a:rPr lang="es-ES" sz="1600" dirty="0"/>
              <a:t>Todo esto es </a:t>
            </a:r>
            <a:r>
              <a:rPr lang="es-ES" sz="1600" b="1" i="1" dirty="0">
                <a:solidFill>
                  <a:schemeClr val="accent6">
                    <a:lumMod val="75000"/>
                  </a:schemeClr>
                </a:solidFill>
              </a:rPr>
              <a:t>contrario a la realidad histórica</a:t>
            </a:r>
            <a:r>
              <a:rPr lang="es-ES" sz="1600" dirty="0"/>
              <a:t>. Desde </a:t>
            </a:r>
            <a:r>
              <a:rPr lang="es-ES" sz="1600" dirty="0" smtClean="0"/>
              <a:t>el principio, </a:t>
            </a:r>
            <a:r>
              <a:rPr lang="es-ES" sz="1600" dirty="0"/>
              <a:t>el cristianismo </a:t>
            </a:r>
            <a:r>
              <a:rPr lang="es-ES" sz="1600" dirty="0" smtClean="0"/>
              <a:t>pre-</a:t>
            </a:r>
            <a:r>
              <a:rPr lang="es-ES" sz="1600" dirty="0" err="1" smtClean="0"/>
              <a:t>senta</a:t>
            </a:r>
            <a:r>
              <a:rPr lang="es-ES" sz="1600" dirty="0" smtClean="0"/>
              <a:t> </a:t>
            </a:r>
            <a:r>
              <a:rPr lang="es-ES" sz="1600" dirty="0"/>
              <a:t>las más variadas tendencias y surgen los más diversos modelos de </a:t>
            </a:r>
            <a:r>
              <a:rPr lang="es-ES" sz="1600" dirty="0" smtClean="0"/>
              <a:t>Iglesia.</a:t>
            </a:r>
            <a:endParaRPr lang="es-ES" sz="1600" dirty="0"/>
          </a:p>
        </p:txBody>
      </p:sp>
      <p:sp>
        <p:nvSpPr>
          <p:cNvPr id="7" name="6 CuadroTexto"/>
          <p:cNvSpPr txBox="1"/>
          <p:nvPr/>
        </p:nvSpPr>
        <p:spPr>
          <a:xfrm>
            <a:off x="2486250" y="2626666"/>
            <a:ext cx="5902174" cy="1138773"/>
          </a:xfrm>
          <a:prstGeom prst="rect">
            <a:avLst/>
          </a:prstGeom>
          <a:noFill/>
        </p:spPr>
        <p:txBody>
          <a:bodyPr wrap="square" rtlCol="0">
            <a:spAutoFit/>
          </a:bodyPr>
          <a:lstStyle/>
          <a:p>
            <a:r>
              <a:rPr lang="es-ES" sz="2000" b="1" dirty="0">
                <a:solidFill>
                  <a:schemeClr val="accent6">
                    <a:lumMod val="75000"/>
                  </a:schemeClr>
                </a:solidFill>
              </a:rPr>
              <a:t>El error cronológico </a:t>
            </a:r>
            <a:r>
              <a:rPr lang="es-ES" sz="1600" dirty="0" smtClean="0"/>
              <a:t>= imaginar </a:t>
            </a:r>
            <a:r>
              <a:rPr lang="es-ES" sz="1600" dirty="0"/>
              <a:t>la fundación de la Iglesia (con </a:t>
            </a:r>
            <a:endParaRPr lang="es-ES" sz="1600" dirty="0" smtClean="0"/>
          </a:p>
          <a:p>
            <a:r>
              <a:rPr lang="es-ES" sz="1600" dirty="0" smtClean="0"/>
              <a:t>sus </a:t>
            </a:r>
            <a:r>
              <a:rPr lang="es-ES" sz="1600" dirty="0"/>
              <a:t>estructuras y doctrinas básicas) directamente en el período </a:t>
            </a:r>
            <a:r>
              <a:rPr lang="es-ES" sz="1600" dirty="0" smtClean="0"/>
              <a:t>del  </a:t>
            </a:r>
            <a:r>
              <a:rPr lang="es-ES" sz="1600" dirty="0"/>
              <a:t>Jesús histórico o en las primeras </a:t>
            </a:r>
            <a:r>
              <a:rPr lang="es-ES" sz="1600" dirty="0" smtClean="0"/>
              <a:t>décadas tras  la </a:t>
            </a:r>
            <a:r>
              <a:rPr lang="es-ES" sz="1600" dirty="0" err="1" smtClean="0"/>
              <a:t>resurrec-ción</a:t>
            </a:r>
            <a:r>
              <a:rPr lang="es-ES" sz="1600" dirty="0" smtClean="0"/>
              <a:t>. Parece que esto no se corresponde con la historia.</a:t>
            </a:r>
            <a:endParaRPr lang="es-ES" sz="1600" dirty="0"/>
          </a:p>
        </p:txBody>
      </p:sp>
      <p:sp>
        <p:nvSpPr>
          <p:cNvPr id="8" name="7 CuadroTexto"/>
          <p:cNvSpPr txBox="1"/>
          <p:nvPr/>
        </p:nvSpPr>
        <p:spPr>
          <a:xfrm>
            <a:off x="2437212" y="3776268"/>
            <a:ext cx="5366770" cy="1169551"/>
          </a:xfrm>
          <a:prstGeom prst="rect">
            <a:avLst/>
          </a:prstGeom>
          <a:noFill/>
        </p:spPr>
        <p:txBody>
          <a:bodyPr wrap="square" rtlCol="0">
            <a:spAutoFit/>
          </a:bodyPr>
          <a:lstStyle/>
          <a:p>
            <a:r>
              <a:rPr lang="es-ES" sz="2000" b="1" dirty="0">
                <a:solidFill>
                  <a:schemeClr val="accent6">
                    <a:lumMod val="75000"/>
                  </a:schemeClr>
                </a:solidFill>
              </a:rPr>
              <a:t>El </a:t>
            </a:r>
            <a:r>
              <a:rPr lang="es-ES" sz="2000" b="1" dirty="0" smtClean="0">
                <a:solidFill>
                  <a:schemeClr val="accent6">
                    <a:lumMod val="75000"/>
                  </a:schemeClr>
                </a:solidFill>
              </a:rPr>
              <a:t>error </a:t>
            </a:r>
            <a:r>
              <a:rPr lang="es-ES" sz="2000" b="1" dirty="0">
                <a:solidFill>
                  <a:schemeClr val="accent6">
                    <a:lumMod val="75000"/>
                  </a:schemeClr>
                </a:solidFill>
              </a:rPr>
              <a:t>geográfico</a:t>
            </a:r>
            <a:r>
              <a:rPr lang="es-ES" dirty="0"/>
              <a:t>, </a:t>
            </a:r>
            <a:r>
              <a:rPr lang="es-ES" sz="1600" dirty="0" smtClean="0"/>
              <a:t>=  </a:t>
            </a:r>
            <a:r>
              <a:rPr lang="es-ES" sz="1600" dirty="0"/>
              <a:t>presentar los orígenes del cristianismo en la dirección geográfica que va desde Jerusalén a Roma, pasando por Antioquía, </a:t>
            </a:r>
            <a:r>
              <a:rPr lang="es-ES" sz="1600" dirty="0" err="1"/>
              <a:t>Galacia</a:t>
            </a:r>
            <a:r>
              <a:rPr lang="es-ES" sz="1600" dirty="0"/>
              <a:t>, </a:t>
            </a:r>
            <a:endParaRPr lang="es-ES" sz="1600" dirty="0" smtClean="0"/>
          </a:p>
          <a:p>
            <a:r>
              <a:rPr lang="es-ES" sz="1600" dirty="0" smtClean="0"/>
              <a:t>Éfeso</a:t>
            </a:r>
            <a:r>
              <a:rPr lang="es-ES" sz="1600" dirty="0"/>
              <a:t>, </a:t>
            </a:r>
            <a:r>
              <a:rPr lang="es-ES" sz="1600" dirty="0" smtClean="0"/>
              <a:t>Corinto</a:t>
            </a:r>
            <a:r>
              <a:rPr lang="es-ES" sz="1600" dirty="0"/>
              <a:t>, </a:t>
            </a:r>
            <a:r>
              <a:rPr lang="es-ES" sz="1600" dirty="0" smtClean="0"/>
              <a:t>etc. (orientada hacia occidente)</a:t>
            </a:r>
            <a:endParaRPr lang="es-ES" sz="1600" dirty="0"/>
          </a:p>
        </p:txBody>
      </p:sp>
      <p:sp>
        <p:nvSpPr>
          <p:cNvPr id="9" name="8 CuadroTexto"/>
          <p:cNvSpPr txBox="1"/>
          <p:nvPr/>
        </p:nvSpPr>
        <p:spPr>
          <a:xfrm>
            <a:off x="568723" y="4814517"/>
            <a:ext cx="7963717" cy="1631216"/>
          </a:xfrm>
          <a:prstGeom prst="rect">
            <a:avLst/>
          </a:prstGeom>
          <a:noFill/>
        </p:spPr>
        <p:txBody>
          <a:bodyPr wrap="square" rtlCol="0">
            <a:spAutoFit/>
          </a:bodyPr>
          <a:lstStyle/>
          <a:p>
            <a:r>
              <a:rPr lang="es-ES" sz="1600" dirty="0"/>
              <a:t>En esta visión </a:t>
            </a:r>
            <a:r>
              <a:rPr lang="es-ES" sz="1600" dirty="0" smtClean="0"/>
              <a:t>geográfica  errada </a:t>
            </a:r>
            <a:r>
              <a:rPr lang="es-ES" sz="1600" dirty="0"/>
              <a:t>de los orígenes del cristianismo</a:t>
            </a:r>
            <a:r>
              <a:rPr lang="es-ES" sz="1600" dirty="0" smtClean="0"/>
              <a:t>, </a:t>
            </a:r>
            <a:r>
              <a:rPr lang="es-ES" sz="1600" b="1" dirty="0">
                <a:solidFill>
                  <a:schemeClr val="accent6">
                    <a:lumMod val="75000"/>
                  </a:schemeClr>
                </a:solidFill>
              </a:rPr>
              <a:t>se dejan fuera </a:t>
            </a:r>
            <a:r>
              <a:rPr lang="es-ES" sz="1600" dirty="0"/>
              <a:t>tres áreas geográficas que son esenciales en la historia de los orígenes. </a:t>
            </a:r>
            <a:endParaRPr lang="es-ES" sz="1600" dirty="0" smtClean="0"/>
          </a:p>
          <a:p>
            <a:pPr marL="285750" indent="-285750">
              <a:buFont typeface="Arial" panose="020B0604020202020204" pitchFamily="34" charset="0"/>
              <a:buChar char="•"/>
            </a:pPr>
            <a:r>
              <a:rPr lang="es-ES" sz="1600" dirty="0" smtClean="0"/>
              <a:t> </a:t>
            </a:r>
            <a:r>
              <a:rPr lang="es-ES" sz="1600" dirty="0"/>
              <a:t>se olvida el área de </a:t>
            </a:r>
            <a:r>
              <a:rPr lang="es-ES" sz="1600" i="1" dirty="0"/>
              <a:t>Galilea, Samaria y Siria del Sur</a:t>
            </a:r>
            <a:r>
              <a:rPr lang="es-ES" sz="1600" dirty="0"/>
              <a:t>, que es la cuna más antigua y fundamental de los orígenes del cristianismo. </a:t>
            </a:r>
            <a:endParaRPr lang="es-ES" sz="1600" dirty="0" smtClean="0"/>
          </a:p>
          <a:p>
            <a:pPr marL="285750" indent="-285750">
              <a:buFont typeface="Arial" panose="020B0604020202020204" pitchFamily="34" charset="0"/>
              <a:buChar char="•"/>
            </a:pPr>
            <a:r>
              <a:rPr lang="es-ES" sz="1600" dirty="0" smtClean="0"/>
              <a:t> </a:t>
            </a:r>
            <a:r>
              <a:rPr lang="es-ES" sz="1600" dirty="0"/>
              <a:t>se deja casi fuera del horizonte el </a:t>
            </a:r>
            <a:r>
              <a:rPr lang="es-ES" sz="1600" i="1" dirty="0"/>
              <a:t>norte de África</a:t>
            </a:r>
            <a:r>
              <a:rPr lang="es-ES" sz="1600" dirty="0"/>
              <a:t>: Egipto, Etiopía, Cirenaica y Libia. </a:t>
            </a:r>
            <a:endParaRPr lang="es-ES" sz="1600" dirty="0" smtClean="0"/>
          </a:p>
          <a:p>
            <a:pPr marL="285750" indent="-285750">
              <a:buFont typeface="Arial" panose="020B0604020202020204" pitchFamily="34" charset="0"/>
              <a:buChar char="•"/>
            </a:pPr>
            <a:r>
              <a:rPr lang="es-ES" sz="1600" dirty="0" smtClean="0"/>
              <a:t> se </a:t>
            </a:r>
            <a:r>
              <a:rPr lang="es-ES" sz="1600" dirty="0"/>
              <a:t>excluye de nuestro imaginario, la expansión del cristianismo hacia </a:t>
            </a:r>
            <a:r>
              <a:rPr lang="es-ES" sz="1600" i="1" dirty="0"/>
              <a:t>el </a:t>
            </a:r>
            <a:r>
              <a:rPr lang="es-ES" sz="1600" i="1" dirty="0" smtClean="0"/>
              <a:t>oriente</a:t>
            </a:r>
            <a:endParaRPr lang="es-ES" sz="1600" i="1" dirty="0"/>
          </a:p>
        </p:txBody>
      </p:sp>
      <p:sp>
        <p:nvSpPr>
          <p:cNvPr id="10" name="9 CuadroTexto"/>
          <p:cNvSpPr txBox="1"/>
          <p:nvPr/>
        </p:nvSpPr>
        <p:spPr>
          <a:xfrm rot="20715203">
            <a:off x="7191914" y="3942633"/>
            <a:ext cx="1224136"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solidFill>
                  <a:schemeClr val="accent6">
                    <a:lumMod val="75000"/>
                  </a:schemeClr>
                </a:solidFill>
              </a:rPr>
              <a:t>(</a:t>
            </a:r>
            <a:r>
              <a:rPr lang="es-ES" dirty="0" err="1" smtClean="0">
                <a:solidFill>
                  <a:schemeClr val="accent6">
                    <a:lumMod val="75000"/>
                  </a:schemeClr>
                </a:solidFill>
              </a:rPr>
              <a:t>Biblio</a:t>
            </a:r>
            <a:r>
              <a:rPr lang="es-ES" dirty="0" smtClean="0">
                <a:solidFill>
                  <a:schemeClr val="accent6">
                    <a:lumMod val="75000"/>
                  </a:schemeClr>
                </a:solidFill>
              </a:rPr>
              <a:t>. 18</a:t>
            </a:r>
            <a:endParaRPr lang="es-ES" dirty="0">
              <a:solidFill>
                <a:schemeClr val="accent6">
                  <a:lumMod val="75000"/>
                </a:schemeClr>
              </a:solidFill>
            </a:endParaRPr>
          </a:p>
          <a:p>
            <a:r>
              <a:rPr lang="es-ES" dirty="0" smtClean="0">
                <a:solidFill>
                  <a:schemeClr val="accent6">
                    <a:lumMod val="75000"/>
                  </a:schemeClr>
                </a:solidFill>
              </a:rPr>
              <a:t>P. Richard)</a:t>
            </a:r>
            <a:endParaRPr lang="es-ES" dirty="0">
              <a:solidFill>
                <a:schemeClr val="accent6">
                  <a:lumMod val="75000"/>
                </a:schemeClr>
              </a:solidFill>
            </a:endParaRPr>
          </a:p>
        </p:txBody>
      </p:sp>
      <p:sp>
        <p:nvSpPr>
          <p:cNvPr id="11" name="10 Flecha derecha"/>
          <p:cNvSpPr/>
          <p:nvPr/>
        </p:nvSpPr>
        <p:spPr>
          <a:xfrm>
            <a:off x="2164388" y="2783836"/>
            <a:ext cx="321862" cy="233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erecha"/>
          <p:cNvSpPr/>
          <p:nvPr/>
        </p:nvSpPr>
        <p:spPr>
          <a:xfrm>
            <a:off x="2164388" y="3857772"/>
            <a:ext cx="321862" cy="233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2627782" y="404664"/>
            <a:ext cx="3182785" cy="40011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rgbClr val="CC3399"/>
                </a:solidFill>
              </a:rPr>
              <a:t>Veamos algunos DETALLES</a:t>
            </a:r>
            <a:endParaRPr lang="es-ES" sz="2000" b="1" dirty="0">
              <a:solidFill>
                <a:srgbClr val="CC3399"/>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405" y="980728"/>
            <a:ext cx="784595" cy="24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563683" y="2734387"/>
            <a:ext cx="1696844" cy="2062103"/>
          </a:xfrm>
          <a:prstGeom prst="rect">
            <a:avLst/>
          </a:prstGeom>
          <a:solidFill>
            <a:srgbClr val="F1BAF4"/>
          </a:solidFill>
          <a:ln w="25400">
            <a:solidFill>
              <a:srgbClr val="EA96EE"/>
            </a:solidFill>
          </a:ln>
        </p:spPr>
        <p:txBody>
          <a:bodyPr wrap="square" rtlCol="0">
            <a:spAutoFit/>
          </a:bodyPr>
          <a:lstStyle/>
          <a:p>
            <a:r>
              <a:rPr lang="es-ES" sz="1600" dirty="0" smtClean="0"/>
              <a:t>Según P. Richard existen </a:t>
            </a:r>
            <a:r>
              <a:rPr lang="es-ES" sz="1600" b="1" i="1" dirty="0">
                <a:solidFill>
                  <a:schemeClr val="accent6">
                    <a:lumMod val="75000"/>
                  </a:schemeClr>
                </a:solidFill>
              </a:rPr>
              <a:t>dos </a:t>
            </a:r>
            <a:r>
              <a:rPr lang="es-ES" sz="1600" b="1" i="1" dirty="0" smtClean="0">
                <a:solidFill>
                  <a:schemeClr val="accent6">
                    <a:lumMod val="75000"/>
                  </a:schemeClr>
                </a:solidFill>
              </a:rPr>
              <a:t>erro-res</a:t>
            </a:r>
            <a:r>
              <a:rPr lang="es-ES" sz="1600" dirty="0" smtClean="0"/>
              <a:t>  </a:t>
            </a:r>
            <a:r>
              <a:rPr lang="es-ES" sz="1600" dirty="0"/>
              <a:t>sobre los </a:t>
            </a:r>
            <a:r>
              <a:rPr lang="es-ES" sz="1600" dirty="0" smtClean="0"/>
              <a:t>orí-genes </a:t>
            </a:r>
            <a:r>
              <a:rPr lang="es-ES" sz="1600" dirty="0"/>
              <a:t>del </a:t>
            </a:r>
            <a:r>
              <a:rPr lang="es-ES" sz="1600" dirty="0" err="1" smtClean="0"/>
              <a:t>cristia-nismo</a:t>
            </a:r>
            <a:r>
              <a:rPr lang="es-ES" sz="1600" dirty="0" smtClean="0"/>
              <a:t> </a:t>
            </a:r>
            <a:r>
              <a:rPr lang="es-ES" sz="1600" dirty="0"/>
              <a:t>en la </a:t>
            </a:r>
            <a:r>
              <a:rPr lang="es-ES" sz="1600" dirty="0" smtClean="0"/>
              <a:t>in-</a:t>
            </a:r>
            <a:r>
              <a:rPr lang="es-ES" sz="1600" dirty="0" err="1" smtClean="0"/>
              <a:t>terpretación</a:t>
            </a:r>
            <a:r>
              <a:rPr lang="es-ES" sz="1600" dirty="0" smtClean="0"/>
              <a:t> </a:t>
            </a:r>
            <a:r>
              <a:rPr lang="es-ES" sz="1600" dirty="0"/>
              <a:t>del período que va del 30 al 70 d. </a:t>
            </a:r>
            <a:r>
              <a:rPr lang="es-ES" sz="1600" dirty="0" smtClean="0"/>
              <a:t>C.</a:t>
            </a:r>
            <a:endParaRPr lang="es-ES" sz="1600" dirty="0"/>
          </a:p>
        </p:txBody>
      </p:sp>
    </p:spTree>
    <p:extLst>
      <p:ext uri="{BB962C8B-B14F-4D97-AF65-F5344CB8AC3E}">
        <p14:creationId xmlns:p14="http://schemas.microsoft.com/office/powerpoint/2010/main" val="2852027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308304" y="6100189"/>
            <a:ext cx="758952" cy="246888"/>
          </a:xfrm>
        </p:spPr>
        <p:txBody>
          <a:bodyPr/>
          <a:lstStyle/>
          <a:p>
            <a:fld id="{636E3AB4-97AD-4389-A1F4-096199C2DEE3}" type="slidenum">
              <a:rPr lang="es-ES" b="1" smtClean="0">
                <a:solidFill>
                  <a:schemeClr val="tx1"/>
                </a:solidFill>
              </a:rPr>
              <a:t>22</a:t>
            </a:fld>
            <a:endParaRPr lang="es-ES" b="1" dirty="0">
              <a:solidFill>
                <a:schemeClr val="tx1"/>
              </a:solidFill>
            </a:endParaRPr>
          </a:p>
        </p:txBody>
      </p:sp>
      <p:sp>
        <p:nvSpPr>
          <p:cNvPr id="5" name="4 CuadroTexto"/>
          <p:cNvSpPr txBox="1"/>
          <p:nvPr/>
        </p:nvSpPr>
        <p:spPr>
          <a:xfrm>
            <a:off x="2123728" y="908720"/>
            <a:ext cx="6192688" cy="1200329"/>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mito de los orígenes  se encuentra ya  en </a:t>
            </a:r>
            <a:r>
              <a:rPr lang="es-ES" dirty="0"/>
              <a:t>los primeros historiadores del cristianismo. </a:t>
            </a:r>
            <a:r>
              <a:rPr lang="es-ES" b="1" dirty="0">
                <a:solidFill>
                  <a:schemeClr val="accent6">
                    <a:lumMod val="75000"/>
                  </a:schemeClr>
                </a:solidFill>
              </a:rPr>
              <a:t>Eusebio de Cesárea</a:t>
            </a:r>
            <a:r>
              <a:rPr lang="es-ES" dirty="0"/>
              <a:t>. citando a </a:t>
            </a:r>
            <a:r>
              <a:rPr lang="es-ES" dirty="0" err="1"/>
              <a:t>Hegesipo</a:t>
            </a:r>
            <a:r>
              <a:rPr lang="es-ES" dirty="0"/>
              <a:t>, dice que "hasta aquellas fechas la Iglesia </a:t>
            </a:r>
            <a:r>
              <a:rPr lang="es-ES" dirty="0" err="1" smtClean="0"/>
              <a:t>perma-necía</a:t>
            </a:r>
            <a:r>
              <a:rPr lang="es-ES" dirty="0" smtClean="0"/>
              <a:t> </a:t>
            </a:r>
            <a:r>
              <a:rPr lang="es-ES" dirty="0"/>
              <a:t>virgen, pura e incorrupta" (HE </a:t>
            </a:r>
            <a:r>
              <a:rPr lang="es-ES" dirty="0" err="1"/>
              <a:t>IlI</a:t>
            </a:r>
            <a:r>
              <a:rPr lang="es-ES" dirty="0"/>
              <a:t>, 32.7: ¡V,4).</a:t>
            </a:r>
          </a:p>
        </p:txBody>
      </p:sp>
      <p:sp>
        <p:nvSpPr>
          <p:cNvPr id="6" name="5 CuadroTexto"/>
          <p:cNvSpPr txBox="1"/>
          <p:nvPr/>
        </p:nvSpPr>
        <p:spPr>
          <a:xfrm>
            <a:off x="2142342" y="2356161"/>
            <a:ext cx="6174074" cy="1200329"/>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También es claro que  </a:t>
            </a:r>
            <a:r>
              <a:rPr lang="es-ES" dirty="0"/>
              <a:t>la visión que Lucas nos da en los </a:t>
            </a:r>
            <a:r>
              <a:rPr lang="es-ES" b="1" dirty="0" smtClean="0">
                <a:solidFill>
                  <a:schemeClr val="accent6">
                    <a:lumMod val="75000"/>
                  </a:schemeClr>
                </a:solidFill>
              </a:rPr>
              <a:t>He-</a:t>
            </a:r>
            <a:r>
              <a:rPr lang="es-ES" b="1" dirty="0" err="1" smtClean="0">
                <a:solidFill>
                  <a:schemeClr val="accent6">
                    <a:lumMod val="75000"/>
                  </a:schemeClr>
                </a:solidFill>
              </a:rPr>
              <a:t>chos</a:t>
            </a:r>
            <a:r>
              <a:rPr lang="es-ES" b="1" dirty="0" smtClean="0">
                <a:solidFill>
                  <a:schemeClr val="accent6">
                    <a:lumMod val="75000"/>
                  </a:schemeClr>
                </a:solidFill>
              </a:rPr>
              <a:t>  </a:t>
            </a:r>
            <a:r>
              <a:rPr lang="es-ES" b="1" dirty="0">
                <a:solidFill>
                  <a:schemeClr val="accent6">
                    <a:lumMod val="75000"/>
                  </a:schemeClr>
                </a:solidFill>
              </a:rPr>
              <a:t>de los Apóstoles</a:t>
            </a:r>
            <a:r>
              <a:rPr lang="es-ES" dirty="0"/>
              <a:t> está </a:t>
            </a:r>
            <a:r>
              <a:rPr lang="es-ES" dirty="0" smtClean="0"/>
              <a:t>notablemente </a:t>
            </a:r>
            <a:r>
              <a:rPr lang="es-ES" dirty="0"/>
              <a:t>idealizada y </a:t>
            </a:r>
            <a:r>
              <a:rPr lang="es-ES" dirty="0" err="1" smtClean="0"/>
              <a:t>acen-túa</a:t>
            </a:r>
            <a:r>
              <a:rPr lang="es-ES" dirty="0" smtClean="0"/>
              <a:t> </a:t>
            </a:r>
            <a:r>
              <a:rPr lang="es-ES" dirty="0"/>
              <a:t>la unidad y </a:t>
            </a:r>
            <a:r>
              <a:rPr lang="es-ES" dirty="0" smtClean="0"/>
              <a:t>la armonía entre los </a:t>
            </a:r>
            <a:r>
              <a:rPr lang="es-ES" dirty="0"/>
              <a:t>primeros cristianos, mientras que disimula las tensiones y conflictos. </a:t>
            </a:r>
          </a:p>
        </p:txBody>
      </p:sp>
      <p:sp>
        <p:nvSpPr>
          <p:cNvPr id="7" name="6 CuadroTexto"/>
          <p:cNvSpPr txBox="1"/>
          <p:nvPr/>
        </p:nvSpPr>
        <p:spPr>
          <a:xfrm>
            <a:off x="2193397" y="3723997"/>
            <a:ext cx="6123019" cy="1200329"/>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“Tampoco </a:t>
            </a:r>
            <a:r>
              <a:rPr lang="es-ES" dirty="0"/>
              <a:t>es real la idea, tan </a:t>
            </a:r>
            <a:r>
              <a:rPr lang="es-ES" dirty="0" smtClean="0"/>
              <a:t>extendida entre nosotros, </a:t>
            </a:r>
            <a:r>
              <a:rPr lang="es-ES" dirty="0"/>
              <a:t>según la cual al principio existía la </a:t>
            </a:r>
            <a:r>
              <a:rPr lang="es-ES" b="1" dirty="0" smtClean="0">
                <a:solidFill>
                  <a:schemeClr val="accent6">
                    <a:lumMod val="75000"/>
                  </a:schemeClr>
                </a:solidFill>
              </a:rPr>
              <a:t>ortodoxia</a:t>
            </a:r>
            <a:r>
              <a:rPr lang="es-ES" dirty="0" smtClean="0"/>
              <a:t> </a:t>
            </a:r>
            <a:r>
              <a:rPr lang="es-ES" dirty="0"/>
              <a:t>clara y perfecta, de la cual se fueron desgajando en un segundo momento ramas </a:t>
            </a:r>
            <a:r>
              <a:rPr lang="es-ES" dirty="0" smtClean="0"/>
              <a:t>derivadas </a:t>
            </a:r>
            <a:r>
              <a:rPr lang="es-ES" dirty="0"/>
              <a:t>o heréticas. </a:t>
            </a:r>
          </a:p>
        </p:txBody>
      </p:sp>
      <p:sp>
        <p:nvSpPr>
          <p:cNvPr id="8" name="7 CuadroTexto"/>
          <p:cNvSpPr txBox="1"/>
          <p:nvPr/>
        </p:nvSpPr>
        <p:spPr>
          <a:xfrm>
            <a:off x="1421443" y="6100551"/>
            <a:ext cx="4950757" cy="307777"/>
          </a:xfrm>
          <a:prstGeom prst="rect">
            <a:avLst/>
          </a:prstGeom>
          <a:noFill/>
        </p:spPr>
        <p:txBody>
          <a:bodyPr wrap="square" rtlCol="0">
            <a:spAutoFit/>
          </a:bodyPr>
          <a:lstStyle/>
          <a:p>
            <a:r>
              <a:rPr lang="es-ES" sz="1400" dirty="0" smtClean="0"/>
              <a:t>(Cfr. La </a:t>
            </a:r>
            <a:r>
              <a:rPr lang="es-ES" sz="1400" dirty="0"/>
              <a:t>Iglesia cristiana de Antioquía de </a:t>
            </a:r>
            <a:r>
              <a:rPr lang="es-ES" sz="1400" dirty="0" smtClean="0"/>
              <a:t>Siria - Rafael Aguirre.) </a:t>
            </a:r>
            <a:endParaRPr lang="es-ES" sz="1400" dirty="0"/>
          </a:p>
        </p:txBody>
      </p:sp>
      <p:sp>
        <p:nvSpPr>
          <p:cNvPr id="2" name="1 CuadroTexto"/>
          <p:cNvSpPr txBox="1"/>
          <p:nvPr/>
        </p:nvSpPr>
        <p:spPr>
          <a:xfrm>
            <a:off x="683568" y="508610"/>
            <a:ext cx="1944216" cy="40011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t>MÁS DETALLES</a:t>
            </a:r>
            <a:endParaRPr lang="es-ES" sz="2000" b="1" dirty="0"/>
          </a:p>
        </p:txBody>
      </p:sp>
      <p:sp>
        <p:nvSpPr>
          <p:cNvPr id="3" name="2 Rectángulo"/>
          <p:cNvSpPr/>
          <p:nvPr/>
        </p:nvSpPr>
        <p:spPr>
          <a:xfrm>
            <a:off x="827584" y="951022"/>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EUSEBIO</a:t>
            </a:r>
            <a:endParaRPr lang="es-ES" dirty="0"/>
          </a:p>
        </p:txBody>
      </p:sp>
      <p:sp>
        <p:nvSpPr>
          <p:cNvPr id="9" name="8 Rectángulo"/>
          <p:cNvSpPr/>
          <p:nvPr/>
        </p:nvSpPr>
        <p:spPr>
          <a:xfrm>
            <a:off x="845379" y="2386554"/>
            <a:ext cx="1152128" cy="551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HECHOS</a:t>
            </a:r>
            <a:endParaRPr lang="es-ES" dirty="0"/>
          </a:p>
        </p:txBody>
      </p:sp>
      <p:sp>
        <p:nvSpPr>
          <p:cNvPr id="10" name="9 Rectángulo"/>
          <p:cNvSpPr/>
          <p:nvPr/>
        </p:nvSpPr>
        <p:spPr>
          <a:xfrm>
            <a:off x="811051" y="3717032"/>
            <a:ext cx="136815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ORTODOXIA</a:t>
            </a:r>
            <a:endParaRPr lang="es-ES" dirty="0"/>
          </a:p>
        </p:txBody>
      </p:sp>
      <p:sp>
        <p:nvSpPr>
          <p:cNvPr id="11" name="10 CuadroTexto"/>
          <p:cNvSpPr txBox="1"/>
          <p:nvPr/>
        </p:nvSpPr>
        <p:spPr>
          <a:xfrm rot="19944494">
            <a:off x="359532" y="4725144"/>
            <a:ext cx="1872208" cy="830997"/>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Las investigaciones de R. Aguirre hacen ver claramente que </a:t>
            </a:r>
            <a:endParaRPr lang="es-ES" sz="1600" dirty="0"/>
          </a:p>
        </p:txBody>
      </p:sp>
      <p:sp>
        <p:nvSpPr>
          <p:cNvPr id="12" name="11 CuadroTexto"/>
          <p:cNvSpPr txBox="1"/>
          <p:nvPr/>
        </p:nvSpPr>
        <p:spPr>
          <a:xfrm>
            <a:off x="2267744" y="4924326"/>
            <a:ext cx="5904656" cy="1200329"/>
          </a:xfrm>
          <a:prstGeom prst="rect">
            <a:avLst/>
          </a:prstGeom>
          <a:noFill/>
        </p:spPr>
        <p:txBody>
          <a:bodyPr wrap="square" rtlCol="0">
            <a:spAutoFit/>
          </a:bodyPr>
          <a:lstStyle/>
          <a:p>
            <a:r>
              <a:rPr lang="es-ES" dirty="0"/>
              <a:t>- El mismo concepto de ortodoxia tardó en formularse y no es un fenómeno primario, sino </a:t>
            </a:r>
            <a:r>
              <a:rPr lang="es-ES" b="1" dirty="0">
                <a:solidFill>
                  <a:schemeClr val="accent6">
                    <a:lumMod val="75000"/>
                  </a:schemeClr>
                </a:solidFill>
              </a:rPr>
              <a:t>la decantación de una línea que fue prevaleciendo sobre las demás</a:t>
            </a:r>
            <a:r>
              <a:rPr lang="es-ES" dirty="0"/>
              <a:t>, dentro del complejo mundo del cristianismo primitivo” (Aguirre, 9 12</a:t>
            </a:r>
            <a:r>
              <a:rPr lang="es-ES" dirty="0" smtClean="0"/>
              <a:t>).</a:t>
            </a:r>
            <a:endParaRPr lang="es-ES" dirty="0"/>
          </a:p>
        </p:txBody>
      </p:sp>
    </p:spTree>
    <p:extLst>
      <p:ext uri="{BB962C8B-B14F-4D97-AF65-F5344CB8AC3E}">
        <p14:creationId xmlns:p14="http://schemas.microsoft.com/office/powerpoint/2010/main" val="1887075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109833" y="5317035"/>
            <a:ext cx="6226170" cy="1015663"/>
          </a:xfrm>
          <a:prstGeom prst="rect">
            <a:avLst/>
          </a:prstGeom>
          <a:noFill/>
        </p:spPr>
        <p:txBody>
          <a:bodyPr wrap="square" rtlCol="0">
            <a:spAutoFit/>
          </a:bodyPr>
          <a:lstStyle/>
          <a:p>
            <a:r>
              <a:rPr lang="es-ES" dirty="0" smtClean="0"/>
              <a:t>“</a:t>
            </a:r>
            <a:r>
              <a:rPr lang="es-ES" sz="2000" b="1" dirty="0" smtClean="0">
                <a:solidFill>
                  <a:schemeClr val="accent6">
                    <a:lumMod val="75000"/>
                  </a:schemeClr>
                </a:solidFill>
              </a:rPr>
              <a:t>El cristianismo primitivo es enormemente complejo y sería ilusorio describir su evolución de forma lineal y esquemática” y pensar que ya lo conocemos.</a:t>
            </a:r>
            <a:endParaRPr lang="es-ES" sz="2000" b="1" dirty="0">
              <a:solidFill>
                <a:schemeClr val="accent6">
                  <a:lumMod val="75000"/>
                </a:schemeClr>
              </a:solidFill>
            </a:endParaRPr>
          </a:p>
        </p:txBody>
      </p:sp>
      <p:sp>
        <p:nvSpPr>
          <p:cNvPr id="4" name="3 CuadroTexto"/>
          <p:cNvSpPr txBox="1"/>
          <p:nvPr/>
        </p:nvSpPr>
        <p:spPr>
          <a:xfrm>
            <a:off x="1574280" y="341806"/>
            <a:ext cx="5093579" cy="400110"/>
          </a:xfrm>
          <a:prstGeom prst="rect">
            <a:avLst/>
          </a:prstGeom>
          <a:noFill/>
        </p:spPr>
        <p:txBody>
          <a:bodyPr wrap="square" rtlCol="0">
            <a:spAutoFit/>
          </a:bodyPr>
          <a:lstStyle/>
          <a:p>
            <a:r>
              <a:rPr lang="es-ES" sz="2000" b="1" dirty="0" smtClean="0">
                <a:solidFill>
                  <a:schemeClr val="accent6">
                    <a:lumMod val="75000"/>
                  </a:schemeClr>
                </a:solidFill>
              </a:rPr>
              <a:t>BASE CIENTÍFICA E INTERDISCIPLINARIEDAD</a:t>
            </a:r>
            <a:endParaRPr lang="es-ES" sz="2000" b="1" dirty="0">
              <a:solidFill>
                <a:schemeClr val="accent6">
                  <a:lumMod val="75000"/>
                </a:schemeClr>
              </a:solidFill>
            </a:endParaRPr>
          </a:p>
        </p:txBody>
      </p:sp>
      <p:sp>
        <p:nvSpPr>
          <p:cNvPr id="5" name="4 CuadroTexto"/>
          <p:cNvSpPr txBox="1"/>
          <p:nvPr/>
        </p:nvSpPr>
        <p:spPr>
          <a:xfrm>
            <a:off x="3108257" y="714182"/>
            <a:ext cx="480405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solidFill>
                  <a:schemeClr val="accent6">
                    <a:lumMod val="75000"/>
                  </a:schemeClr>
                </a:solidFill>
              </a:rPr>
              <a:t>NO</a:t>
            </a:r>
            <a:r>
              <a:rPr lang="es-ES" sz="1600" dirty="0" smtClean="0"/>
              <a:t> ES APOLOGÉTICA: defender el Cristianismo</a:t>
            </a:r>
            <a:endParaRPr lang="es-ES" sz="1600" dirty="0"/>
          </a:p>
        </p:txBody>
      </p:sp>
      <p:sp>
        <p:nvSpPr>
          <p:cNvPr id="6" name="5 CuadroTexto"/>
          <p:cNvSpPr txBox="1"/>
          <p:nvPr/>
        </p:nvSpPr>
        <p:spPr>
          <a:xfrm>
            <a:off x="3059832" y="1052736"/>
            <a:ext cx="4776651" cy="584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solidFill>
                  <a:schemeClr val="accent6">
                    <a:lumMod val="75000"/>
                  </a:schemeClr>
                </a:solidFill>
              </a:rPr>
              <a:t>NI </a:t>
            </a:r>
            <a:r>
              <a:rPr lang="es-ES" sz="1600" dirty="0" smtClean="0"/>
              <a:t>DESLEGITIMADORA: atacar el Cristianismo acusándolo de ser un gran fraude </a:t>
            </a:r>
            <a:endParaRPr lang="es-ES" sz="1600" dirty="0"/>
          </a:p>
        </p:txBody>
      </p:sp>
      <p:sp>
        <p:nvSpPr>
          <p:cNvPr id="7" name="6 CuadroTexto"/>
          <p:cNvSpPr txBox="1"/>
          <p:nvPr/>
        </p:nvSpPr>
        <p:spPr>
          <a:xfrm>
            <a:off x="7146402" y="5963969"/>
            <a:ext cx="1620180" cy="369332"/>
          </a:xfrm>
          <a:prstGeom prst="rect">
            <a:avLst/>
          </a:prstGeom>
          <a:noFill/>
        </p:spPr>
        <p:txBody>
          <a:bodyPr wrap="square" rtlCol="0">
            <a:spAutoFit/>
          </a:bodyPr>
          <a:lstStyle/>
          <a:p>
            <a:r>
              <a:rPr lang="es-ES" dirty="0" smtClean="0"/>
              <a:t> (</a:t>
            </a:r>
            <a:r>
              <a:rPr lang="es-ES" b="1" dirty="0" smtClean="0"/>
              <a:t>A1, 10,11)</a:t>
            </a:r>
            <a:endParaRPr lang="es-ES" b="1" dirty="0"/>
          </a:p>
        </p:txBody>
      </p:sp>
      <p:sp>
        <p:nvSpPr>
          <p:cNvPr id="9" name="8 CuadroTexto"/>
          <p:cNvSpPr txBox="1"/>
          <p:nvPr/>
        </p:nvSpPr>
        <p:spPr>
          <a:xfrm>
            <a:off x="8025943" y="557250"/>
            <a:ext cx="432048"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2</a:t>
            </a:r>
            <a:endParaRPr lang="es-ES" b="1" dirty="0">
              <a:solidFill>
                <a:schemeClr val="accent6">
                  <a:lumMod val="75000"/>
                </a:schemeClr>
              </a:solidFill>
            </a:endParaRPr>
          </a:p>
        </p:txBody>
      </p:sp>
      <p:sp>
        <p:nvSpPr>
          <p:cNvPr id="10" name="9 CuadroTexto"/>
          <p:cNvSpPr txBox="1"/>
          <p:nvPr/>
        </p:nvSpPr>
        <p:spPr>
          <a:xfrm>
            <a:off x="573380" y="3133151"/>
            <a:ext cx="5069753" cy="40011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t>Defendemos un enfoque </a:t>
            </a:r>
            <a:r>
              <a:rPr lang="es-ES" sz="2000" b="1" dirty="0" smtClean="0">
                <a:solidFill>
                  <a:srgbClr val="7030A0"/>
                </a:solidFill>
              </a:rPr>
              <a:t>INTERDISCIPLINAR</a:t>
            </a:r>
            <a:r>
              <a:rPr lang="es-ES" sz="1600" b="1" dirty="0" smtClean="0">
                <a:solidFill>
                  <a:srgbClr val="7030A0"/>
                </a:solidFill>
              </a:rPr>
              <a:t>:</a:t>
            </a:r>
            <a:endParaRPr lang="es-ES" sz="1600" b="1" dirty="0">
              <a:solidFill>
                <a:srgbClr val="7030A0"/>
              </a:solidFill>
            </a:endParaRPr>
          </a:p>
        </p:txBody>
      </p:sp>
      <p:sp>
        <p:nvSpPr>
          <p:cNvPr id="11" name="10 CuadroTexto"/>
          <p:cNvSpPr txBox="1"/>
          <p:nvPr/>
        </p:nvSpPr>
        <p:spPr>
          <a:xfrm>
            <a:off x="611560" y="3533261"/>
            <a:ext cx="3600401" cy="646331"/>
          </a:xfrm>
          <a:prstGeom prst="rect">
            <a:avLst/>
          </a:prstGeom>
          <a:noFill/>
        </p:spPr>
        <p:txBody>
          <a:bodyPr wrap="square" rtlCol="0">
            <a:spAutoFit/>
          </a:bodyPr>
          <a:lstStyle/>
          <a:p>
            <a:r>
              <a:rPr lang="es-ES" dirty="0" smtClean="0"/>
              <a:t>Para estudiar los </a:t>
            </a:r>
            <a:r>
              <a:rPr lang="es-ES" b="1" dirty="0" smtClean="0">
                <a:solidFill>
                  <a:srgbClr val="7030A0"/>
                </a:solidFill>
              </a:rPr>
              <a:t>TEXTOS</a:t>
            </a:r>
          </a:p>
          <a:p>
            <a:r>
              <a:rPr lang="es-ES" dirty="0"/>
              <a:t> </a:t>
            </a:r>
            <a:r>
              <a:rPr lang="es-ES" dirty="0" smtClean="0"/>
              <a:t>  &gt;&gt;&gt; ciencias del lenguaje</a:t>
            </a:r>
            <a:endParaRPr lang="es-ES" dirty="0"/>
          </a:p>
        </p:txBody>
      </p:sp>
      <p:sp>
        <p:nvSpPr>
          <p:cNvPr id="14" name="13 CuadroTexto"/>
          <p:cNvSpPr txBox="1"/>
          <p:nvPr/>
        </p:nvSpPr>
        <p:spPr>
          <a:xfrm>
            <a:off x="573380" y="4179592"/>
            <a:ext cx="7884611" cy="1200329"/>
          </a:xfrm>
          <a:prstGeom prst="rect">
            <a:avLst/>
          </a:prstGeom>
          <a:noFill/>
        </p:spPr>
        <p:txBody>
          <a:bodyPr wrap="square" rtlCol="0">
            <a:spAutoFit/>
          </a:bodyPr>
          <a:lstStyle/>
          <a:p>
            <a:r>
              <a:rPr lang="es-ES" dirty="0"/>
              <a:t>Para estudiar el </a:t>
            </a:r>
            <a:r>
              <a:rPr lang="es-ES" b="1" dirty="0">
                <a:solidFill>
                  <a:srgbClr val="7030A0"/>
                </a:solidFill>
              </a:rPr>
              <a:t>CONTEXTO</a:t>
            </a:r>
          </a:p>
          <a:p>
            <a:pPr lvl="1"/>
            <a:r>
              <a:rPr lang="es-ES" dirty="0"/>
              <a:t>&gt;&gt;&gt;&gt; historia</a:t>
            </a:r>
          </a:p>
          <a:p>
            <a:pPr lvl="1"/>
            <a:r>
              <a:rPr lang="es-ES" dirty="0"/>
              <a:t>&gt;&gt;&gt;&gt; </a:t>
            </a:r>
            <a:r>
              <a:rPr lang="es-ES" dirty="0" smtClean="0"/>
              <a:t>arqueología (los datos de esta época (30 al 150 n. e.) son escasos)</a:t>
            </a:r>
            <a:endParaRPr lang="es-ES" dirty="0"/>
          </a:p>
          <a:p>
            <a:pPr lvl="1"/>
            <a:r>
              <a:rPr lang="es-ES" dirty="0"/>
              <a:t>&gt;&gt;&gt;&gt; ciencias sociales</a:t>
            </a:r>
            <a:r>
              <a:rPr lang="es-ES" dirty="0" smtClean="0"/>
              <a:t>: antropología </a:t>
            </a:r>
            <a:r>
              <a:rPr lang="es-ES" dirty="0"/>
              <a:t>cultural</a:t>
            </a:r>
            <a:r>
              <a:rPr lang="es-ES" dirty="0" smtClean="0"/>
              <a:t>, sociología, psicología social</a:t>
            </a:r>
            <a:endParaRPr lang="es-ES" dirty="0"/>
          </a:p>
        </p:txBody>
      </p:sp>
      <p:sp>
        <p:nvSpPr>
          <p:cNvPr id="15" name="14 CuadroTexto"/>
          <p:cNvSpPr txBox="1"/>
          <p:nvPr/>
        </p:nvSpPr>
        <p:spPr>
          <a:xfrm>
            <a:off x="611560" y="850463"/>
            <a:ext cx="2376264"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NUESTRA INTENCIÓN</a:t>
            </a:r>
          </a:p>
          <a:p>
            <a:r>
              <a:rPr lang="es-ES" b="1" dirty="0" smtClean="0"/>
              <a:t>al investigar</a:t>
            </a:r>
            <a:endParaRPr lang="es-ES" b="1" dirty="0"/>
          </a:p>
        </p:txBody>
      </p:sp>
      <p:sp>
        <p:nvSpPr>
          <p:cNvPr id="16" name="15 CuadroTexto"/>
          <p:cNvSpPr txBox="1"/>
          <p:nvPr/>
        </p:nvSpPr>
        <p:spPr>
          <a:xfrm>
            <a:off x="1439584" y="1637511"/>
            <a:ext cx="7036844" cy="135421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SINO </a:t>
            </a:r>
            <a:r>
              <a:rPr lang="es-ES" b="1" dirty="0" smtClean="0"/>
              <a:t>SOCIO-HISTÓRICA</a:t>
            </a:r>
            <a:r>
              <a:rPr lang="es-ES" dirty="0" smtClean="0"/>
              <a:t>: </a:t>
            </a:r>
            <a:r>
              <a:rPr lang="es-ES" sz="1600" dirty="0" smtClean="0"/>
              <a:t>estudio crítico de los datos y de su interpretación </a:t>
            </a:r>
          </a:p>
          <a:p>
            <a:pPr marL="285750" indent="-285750">
              <a:buFont typeface="Arial" panose="020B0604020202020204" pitchFamily="34" charset="0"/>
              <a:buChar char="•"/>
            </a:pPr>
            <a:r>
              <a:rPr lang="es-ES" sz="1600" dirty="0" smtClean="0"/>
              <a:t>usando las </a:t>
            </a:r>
            <a:r>
              <a:rPr lang="es-ES" sz="1600" b="1" i="1" dirty="0" smtClean="0">
                <a:solidFill>
                  <a:schemeClr val="accent6">
                    <a:lumMod val="75000"/>
                  </a:schemeClr>
                </a:solidFill>
              </a:rPr>
              <a:t>ciencias</a:t>
            </a:r>
            <a:r>
              <a:rPr lang="es-ES" sz="1600" dirty="0" smtClean="0"/>
              <a:t> oportunas, </a:t>
            </a:r>
          </a:p>
          <a:p>
            <a:pPr marL="285750" indent="-285750">
              <a:buFont typeface="Arial" panose="020B0604020202020204" pitchFamily="34" charset="0"/>
              <a:buChar char="•"/>
            </a:pPr>
            <a:r>
              <a:rPr lang="es-ES" sz="1600" dirty="0" smtClean="0"/>
              <a:t>sin excluir una interpretación teológica, que no interfiera en la ciencia</a:t>
            </a:r>
          </a:p>
          <a:p>
            <a:pPr marL="285750" indent="-285750">
              <a:buFont typeface="Arial" panose="020B0604020202020204" pitchFamily="34" charset="0"/>
              <a:buChar char="•"/>
            </a:pPr>
            <a:r>
              <a:rPr lang="es-ES" sz="1600" dirty="0" smtClean="0"/>
              <a:t>sin falsificar las conclusiones de la ciencia, ni suponer como científico </a:t>
            </a:r>
          </a:p>
          <a:p>
            <a:r>
              <a:rPr lang="es-ES" sz="1600" dirty="0" smtClean="0"/>
              <a:t>      lo que no lo es (Es muy fácil caer en la tentación de dar un salto indebido)</a:t>
            </a:r>
            <a:endParaRPr lang="es-ES" sz="1600" dirty="0"/>
          </a:p>
        </p:txBody>
      </p:sp>
      <p:sp>
        <p:nvSpPr>
          <p:cNvPr id="17" name="16 CuadroTexto"/>
          <p:cNvSpPr txBox="1"/>
          <p:nvPr/>
        </p:nvSpPr>
        <p:spPr>
          <a:xfrm rot="21168461">
            <a:off x="5563895" y="3384842"/>
            <a:ext cx="2345952" cy="892552"/>
          </a:xfrm>
          <a:prstGeom prst="rect">
            <a:avLst/>
          </a:prstGeom>
          <a:noFill/>
        </p:spPr>
        <p:txBody>
          <a:bodyPr wrap="square" rtlCol="0">
            <a:spAutoFit/>
          </a:bodyPr>
          <a:lstStyle/>
          <a:p>
            <a:r>
              <a:rPr lang="es-ES" b="1" dirty="0" smtClean="0">
                <a:solidFill>
                  <a:srgbClr val="7030A0"/>
                </a:solidFill>
              </a:rPr>
              <a:t>Así </a:t>
            </a:r>
            <a:r>
              <a:rPr lang="es-ES" b="1" dirty="0">
                <a:solidFill>
                  <a:srgbClr val="7030A0"/>
                </a:solidFill>
              </a:rPr>
              <a:t>funciona </a:t>
            </a:r>
            <a:endParaRPr lang="es-ES" b="1" dirty="0" smtClean="0">
              <a:solidFill>
                <a:srgbClr val="7030A0"/>
              </a:solidFill>
            </a:endParaRPr>
          </a:p>
          <a:p>
            <a:r>
              <a:rPr lang="es-ES" b="1" dirty="0" smtClean="0">
                <a:solidFill>
                  <a:srgbClr val="7030A0"/>
                </a:solidFill>
              </a:rPr>
              <a:t>el </a:t>
            </a:r>
            <a:r>
              <a:rPr lang="es-ES" b="1" dirty="0">
                <a:solidFill>
                  <a:srgbClr val="7030A0"/>
                </a:solidFill>
              </a:rPr>
              <a:t>saber científico hoy</a:t>
            </a:r>
          </a:p>
          <a:p>
            <a:endParaRPr lang="es-ES" sz="1400" dirty="0"/>
          </a:p>
        </p:txBody>
      </p:sp>
      <p:sp>
        <p:nvSpPr>
          <p:cNvPr id="2" name="1 CuadroTexto"/>
          <p:cNvSpPr txBox="1"/>
          <p:nvPr/>
        </p:nvSpPr>
        <p:spPr>
          <a:xfrm rot="21025062">
            <a:off x="607846" y="5358759"/>
            <a:ext cx="1301849" cy="523220"/>
          </a:xfrm>
          <a:prstGeom prst="rect">
            <a:avLst/>
          </a:prstGeom>
          <a:noFill/>
        </p:spPr>
        <p:txBody>
          <a:bodyPr wrap="square" rtlCol="0">
            <a:spAutoFit/>
          </a:bodyPr>
          <a:lstStyle/>
          <a:p>
            <a:r>
              <a:rPr lang="es-ES" sz="2800" b="1" dirty="0" smtClean="0">
                <a:solidFill>
                  <a:srgbClr val="C00000"/>
                </a:solidFill>
              </a:rPr>
              <a:t>PERO…</a:t>
            </a:r>
            <a:endParaRPr lang="es-ES" sz="2800" b="1" dirty="0">
              <a:solidFill>
                <a:srgbClr val="C00000"/>
              </a:solidFill>
            </a:endParaRPr>
          </a:p>
        </p:txBody>
      </p:sp>
      <p:sp>
        <p:nvSpPr>
          <p:cNvPr id="3" name="2 CuadroTexto"/>
          <p:cNvSpPr txBox="1"/>
          <p:nvPr/>
        </p:nvSpPr>
        <p:spPr>
          <a:xfrm rot="200620">
            <a:off x="4531563" y="4134822"/>
            <a:ext cx="3788816" cy="646331"/>
          </a:xfrm>
          <a:prstGeom prst="rect">
            <a:avLst/>
          </a:prstGeom>
          <a:noFill/>
        </p:spPr>
        <p:txBody>
          <a:bodyPr wrap="square" rtlCol="0">
            <a:spAutoFit/>
          </a:bodyPr>
          <a:lstStyle/>
          <a:p>
            <a:r>
              <a:rPr lang="es-ES" b="1" i="1" dirty="0" smtClean="0">
                <a:solidFill>
                  <a:srgbClr val="7030A0"/>
                </a:solidFill>
              </a:rPr>
              <a:t>Interdisciplinar</a:t>
            </a:r>
            <a:r>
              <a:rPr lang="es-ES" b="1" dirty="0" smtClean="0">
                <a:solidFill>
                  <a:srgbClr val="7030A0"/>
                </a:solidFill>
              </a:rPr>
              <a:t> es mucho más </a:t>
            </a:r>
          </a:p>
          <a:p>
            <a:r>
              <a:rPr lang="es-ES" b="1" dirty="0" smtClean="0">
                <a:solidFill>
                  <a:srgbClr val="7030A0"/>
                </a:solidFill>
              </a:rPr>
              <a:t>que multidisciplinar</a:t>
            </a:r>
            <a:endParaRPr lang="es-ES" b="1" dirty="0">
              <a:solidFill>
                <a:srgbClr val="7030A0"/>
              </a:solidFill>
            </a:endParaRPr>
          </a:p>
        </p:txBody>
      </p:sp>
      <p:sp>
        <p:nvSpPr>
          <p:cNvPr id="12" name="11 Marcador de número de diapositiva"/>
          <p:cNvSpPr>
            <a:spLocks noGrp="1"/>
          </p:cNvSpPr>
          <p:nvPr>
            <p:ph type="sldNum" sz="quarter" idx="12"/>
          </p:nvPr>
        </p:nvSpPr>
        <p:spPr>
          <a:xfrm>
            <a:off x="7804178" y="5701422"/>
            <a:ext cx="758952" cy="246888"/>
          </a:xfrm>
        </p:spPr>
        <p:txBody>
          <a:bodyPr/>
          <a:lstStyle/>
          <a:p>
            <a:fld id="{636E3AB4-97AD-4389-A1F4-096199C2DEE3}" type="slidenum">
              <a:rPr lang="es-ES" b="1" smtClean="0">
                <a:solidFill>
                  <a:schemeClr val="tx1"/>
                </a:solidFill>
              </a:rPr>
              <a:t>23</a:t>
            </a:fld>
            <a:endParaRPr lang="es-ES" b="1" dirty="0">
              <a:solidFill>
                <a:schemeClr val="tx1"/>
              </a:solidFill>
            </a:endParaRPr>
          </a:p>
        </p:txBody>
      </p:sp>
      <p:sp>
        <p:nvSpPr>
          <p:cNvPr id="13" name="12 CuadroTexto"/>
          <p:cNvSpPr txBox="1"/>
          <p:nvPr/>
        </p:nvSpPr>
        <p:spPr>
          <a:xfrm rot="21108621">
            <a:off x="825931" y="5704028"/>
            <a:ext cx="1543279" cy="707886"/>
          </a:xfrm>
          <a:prstGeom prst="rect">
            <a:avLst/>
          </a:prstGeom>
          <a:noFill/>
        </p:spPr>
        <p:txBody>
          <a:bodyPr wrap="square" rtlCol="0">
            <a:spAutoFit/>
          </a:bodyPr>
          <a:lstStyle/>
          <a:p>
            <a:r>
              <a:rPr lang="es-ES" sz="2000" b="1" dirty="0">
                <a:solidFill>
                  <a:schemeClr val="accent6">
                    <a:lumMod val="75000"/>
                  </a:schemeClr>
                </a:solidFill>
              </a:rPr>
              <a:t>s</a:t>
            </a:r>
            <a:r>
              <a:rPr lang="es-ES" sz="2000" b="1" dirty="0" smtClean="0">
                <a:solidFill>
                  <a:schemeClr val="accent6">
                    <a:lumMod val="75000"/>
                  </a:schemeClr>
                </a:solidFill>
              </a:rPr>
              <a:t>in olvidar </a:t>
            </a:r>
          </a:p>
          <a:p>
            <a:r>
              <a:rPr lang="es-ES" sz="2000" b="1" dirty="0" smtClean="0">
                <a:solidFill>
                  <a:schemeClr val="accent6">
                    <a:lumMod val="75000"/>
                  </a:schemeClr>
                </a:solidFill>
              </a:rPr>
              <a:t>que …</a:t>
            </a:r>
            <a:endParaRPr lang="es-ES" sz="2000" b="1" dirty="0">
              <a:solidFill>
                <a:schemeClr val="accent6">
                  <a:lumMod val="75000"/>
                </a:schemeClr>
              </a:solidFill>
            </a:endParaRPr>
          </a:p>
        </p:txBody>
      </p:sp>
      <p:sp>
        <p:nvSpPr>
          <p:cNvPr id="18" name="17 Flecha doblada hacia arriba"/>
          <p:cNvSpPr/>
          <p:nvPr/>
        </p:nvSpPr>
        <p:spPr>
          <a:xfrm rot="5400000">
            <a:off x="603087" y="1685050"/>
            <a:ext cx="834430" cy="52945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492" y="983127"/>
            <a:ext cx="1187508" cy="35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692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Flecha derecha"/>
          <p:cNvSpPr/>
          <p:nvPr/>
        </p:nvSpPr>
        <p:spPr>
          <a:xfrm rot="5400000">
            <a:off x="7406852" y="4710831"/>
            <a:ext cx="252028" cy="28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611559" y="3358276"/>
            <a:ext cx="7521809" cy="461665"/>
          </a:xfrm>
          <a:prstGeom prst="rect">
            <a:avLst/>
          </a:prstGeom>
          <a:noFill/>
        </p:spPr>
        <p:txBody>
          <a:bodyPr wrap="square" rtlCol="0">
            <a:spAutoFit/>
          </a:bodyPr>
          <a:lstStyle/>
          <a:p>
            <a:r>
              <a:rPr lang="es-ES" dirty="0" smtClean="0"/>
              <a:t>Parece  </a:t>
            </a:r>
            <a:r>
              <a:rPr lang="es-ES" sz="2400" b="1" dirty="0" smtClean="0">
                <a:solidFill>
                  <a:schemeClr val="accent6">
                    <a:lumMod val="75000"/>
                  </a:schemeClr>
                </a:solidFill>
              </a:rPr>
              <a:t>IMPOSIBLE</a:t>
            </a:r>
            <a:r>
              <a:rPr lang="es-ES" dirty="0" smtClean="0"/>
              <a:t> un estudio histórico que sea aséptico y neutral</a:t>
            </a:r>
            <a:endParaRPr lang="es-ES" dirty="0"/>
          </a:p>
        </p:txBody>
      </p:sp>
      <p:sp>
        <p:nvSpPr>
          <p:cNvPr id="7" name="6 CuadroTexto"/>
          <p:cNvSpPr txBox="1"/>
          <p:nvPr/>
        </p:nvSpPr>
        <p:spPr>
          <a:xfrm>
            <a:off x="611560" y="3929762"/>
            <a:ext cx="5711619" cy="1138773"/>
          </a:xfrm>
          <a:prstGeom prst="rect">
            <a:avLst/>
          </a:prstGeom>
          <a:noFill/>
        </p:spPr>
        <p:txBody>
          <a:bodyPr wrap="square" rtlCol="0">
            <a:spAutoFit/>
          </a:bodyPr>
          <a:lstStyle/>
          <a:p>
            <a:r>
              <a:rPr lang="es-ES" sz="1600" dirty="0" smtClean="0"/>
              <a:t>Toda las tareas de investigación histórica se realizan </a:t>
            </a:r>
          </a:p>
          <a:p>
            <a:r>
              <a:rPr lang="es-ES" sz="1600" dirty="0" smtClean="0"/>
              <a:t>desde </a:t>
            </a:r>
            <a:r>
              <a:rPr lang="es-ES" sz="2000" b="1" dirty="0" smtClean="0">
                <a:solidFill>
                  <a:schemeClr val="accent6">
                    <a:lumMod val="75000"/>
                  </a:schemeClr>
                </a:solidFill>
              </a:rPr>
              <a:t>una perspectiva determinada</a:t>
            </a:r>
            <a:r>
              <a:rPr lang="es-ES" sz="1600" dirty="0" smtClean="0"/>
              <a:t> y sitúan</a:t>
            </a:r>
          </a:p>
          <a:p>
            <a:r>
              <a:rPr lang="es-ES" sz="1600" dirty="0" smtClean="0"/>
              <a:t>los datos y su interpretación en un horizonte concreto </a:t>
            </a:r>
          </a:p>
          <a:p>
            <a:r>
              <a:rPr lang="es-ES" sz="1600" dirty="0" smtClean="0"/>
              <a:t>de pre-comprensión</a:t>
            </a:r>
            <a:endParaRPr lang="es-ES" sz="1600" dirty="0"/>
          </a:p>
        </p:txBody>
      </p:sp>
      <p:sp>
        <p:nvSpPr>
          <p:cNvPr id="8" name="7 CuadroTexto"/>
          <p:cNvSpPr txBox="1"/>
          <p:nvPr/>
        </p:nvSpPr>
        <p:spPr>
          <a:xfrm>
            <a:off x="837522" y="5544921"/>
            <a:ext cx="7969699" cy="615553"/>
          </a:xfrm>
          <a:prstGeom prst="rect">
            <a:avLst/>
          </a:prstGeom>
          <a:noFill/>
        </p:spPr>
        <p:txBody>
          <a:bodyPr wrap="square" rtlCol="0">
            <a:spAutoFit/>
          </a:bodyPr>
          <a:lstStyle/>
          <a:p>
            <a:r>
              <a:rPr lang="es-ES" sz="1600" b="1" dirty="0" smtClean="0"/>
              <a:t>“</a:t>
            </a:r>
            <a:r>
              <a:rPr lang="es-ES" sz="1600" b="1" dirty="0"/>
              <a:t>La </a:t>
            </a:r>
            <a:r>
              <a:rPr lang="es-ES" b="1" dirty="0">
                <a:solidFill>
                  <a:srgbClr val="C00000"/>
                </a:solidFill>
              </a:rPr>
              <a:t>fe</a:t>
            </a:r>
            <a:r>
              <a:rPr lang="es-ES" sz="1600" b="1" dirty="0"/>
              <a:t> supone una cierta interpretación de la historia, pero </a:t>
            </a:r>
            <a:r>
              <a:rPr lang="es-ES" sz="1600" b="1" i="1" dirty="0">
                <a:solidFill>
                  <a:schemeClr val="accent6">
                    <a:lumMod val="75000"/>
                  </a:schemeClr>
                </a:solidFill>
              </a:rPr>
              <a:t>respetando </a:t>
            </a:r>
            <a:r>
              <a:rPr lang="es-ES" sz="1600" b="1" i="1" dirty="0" err="1" smtClean="0">
                <a:solidFill>
                  <a:schemeClr val="accent6">
                    <a:lumMod val="75000"/>
                  </a:schemeClr>
                </a:solidFill>
              </a:rPr>
              <a:t>escrupulosamen</a:t>
            </a:r>
            <a:r>
              <a:rPr lang="es-ES" sz="1600" b="1" i="1" dirty="0" smtClean="0">
                <a:solidFill>
                  <a:schemeClr val="accent6">
                    <a:lumMod val="75000"/>
                  </a:schemeClr>
                </a:solidFill>
              </a:rPr>
              <a:t>-</a:t>
            </a:r>
          </a:p>
          <a:p>
            <a:r>
              <a:rPr lang="es-ES" sz="1600" b="1" i="1" dirty="0" smtClean="0">
                <a:solidFill>
                  <a:schemeClr val="accent6">
                    <a:lumMod val="75000"/>
                  </a:schemeClr>
                </a:solidFill>
              </a:rPr>
              <a:t>te </a:t>
            </a:r>
            <a:r>
              <a:rPr lang="es-ES" sz="1600" b="1" i="1" dirty="0">
                <a:solidFill>
                  <a:schemeClr val="accent6">
                    <a:lumMod val="75000"/>
                  </a:schemeClr>
                </a:solidFill>
              </a:rPr>
              <a:t>los datos que el historiador </a:t>
            </a:r>
            <a:r>
              <a:rPr lang="es-ES" sz="1600" b="1" dirty="0"/>
              <a:t>con sus métodos científicos puede descubrir”  (A1,25</a:t>
            </a:r>
            <a:r>
              <a:rPr lang="es-ES" sz="1600" b="1" dirty="0" smtClean="0"/>
              <a:t>)</a:t>
            </a:r>
            <a:endParaRPr lang="es-ES" sz="1600" dirty="0"/>
          </a:p>
        </p:txBody>
      </p:sp>
      <p:sp>
        <p:nvSpPr>
          <p:cNvPr id="9" name="8 CuadroTexto"/>
          <p:cNvSpPr txBox="1"/>
          <p:nvPr/>
        </p:nvSpPr>
        <p:spPr>
          <a:xfrm>
            <a:off x="2391453" y="5033779"/>
            <a:ext cx="6044768" cy="369332"/>
          </a:xfrm>
          <a:prstGeom prst="rect">
            <a:avLst/>
          </a:prstGeom>
          <a:solidFill>
            <a:schemeClr val="bg1"/>
          </a:solidFill>
        </p:spPr>
        <p:txBody>
          <a:bodyPr wrap="square" rtlCol="0">
            <a:spAutoFit/>
          </a:bodyPr>
          <a:lstStyle/>
          <a:p>
            <a:r>
              <a:rPr lang="es-ES" sz="1600" dirty="0" smtClean="0"/>
              <a:t>La historia puede ser una escuela de </a:t>
            </a:r>
            <a:r>
              <a:rPr lang="es-ES" b="1" dirty="0" smtClean="0">
                <a:solidFill>
                  <a:schemeClr val="accent6">
                    <a:lumMod val="75000"/>
                  </a:schemeClr>
                </a:solidFill>
              </a:rPr>
              <a:t>libertad</a:t>
            </a:r>
            <a:r>
              <a:rPr lang="es-ES" sz="1600" dirty="0" smtClean="0"/>
              <a:t>  y de </a:t>
            </a:r>
            <a:r>
              <a:rPr lang="es-ES" b="1" dirty="0" smtClean="0">
                <a:solidFill>
                  <a:schemeClr val="accent6">
                    <a:lumMod val="75000"/>
                  </a:schemeClr>
                </a:solidFill>
              </a:rPr>
              <a:t>espíritu crítico</a:t>
            </a:r>
            <a:endParaRPr lang="es-ES" sz="1600" b="1" dirty="0">
              <a:solidFill>
                <a:schemeClr val="accent6">
                  <a:lumMod val="75000"/>
                </a:schemeClr>
              </a:solidFill>
            </a:endParaRPr>
          </a:p>
        </p:txBody>
      </p:sp>
      <p:sp>
        <p:nvSpPr>
          <p:cNvPr id="10" name="9 CuadroTexto"/>
          <p:cNvSpPr txBox="1"/>
          <p:nvPr/>
        </p:nvSpPr>
        <p:spPr>
          <a:xfrm>
            <a:off x="5965185" y="3811094"/>
            <a:ext cx="2471036" cy="923330"/>
          </a:xfrm>
          <a:prstGeom prst="rect">
            <a:avLst/>
          </a:prstGeom>
          <a:solidFill>
            <a:schemeClr val="bg1"/>
          </a:solidFill>
        </p:spPr>
        <p:txBody>
          <a:bodyPr wrap="square" rtlCol="0">
            <a:spAutoFit/>
          </a:bodyPr>
          <a:lstStyle/>
          <a:p>
            <a:r>
              <a:rPr lang="es-ES" sz="1600" dirty="0" smtClean="0"/>
              <a:t>Esto hace que </a:t>
            </a:r>
            <a:r>
              <a:rPr lang="es-ES" dirty="0"/>
              <a:t>cualquier estudio </a:t>
            </a:r>
            <a:r>
              <a:rPr lang="es-ES" dirty="0" smtClean="0"/>
              <a:t>histórico tenga</a:t>
            </a:r>
            <a:endParaRPr lang="es-ES" dirty="0"/>
          </a:p>
          <a:p>
            <a:r>
              <a:rPr lang="es-ES" b="1" dirty="0" smtClean="0">
                <a:solidFill>
                  <a:schemeClr val="accent6">
                    <a:lumMod val="75000"/>
                  </a:schemeClr>
                </a:solidFill>
              </a:rPr>
              <a:t>posibilidades y límites</a:t>
            </a:r>
            <a:endParaRPr lang="es-ES" sz="1600" dirty="0"/>
          </a:p>
        </p:txBody>
      </p:sp>
      <p:sp>
        <p:nvSpPr>
          <p:cNvPr id="2" name="1 CuadroTexto"/>
          <p:cNvSpPr txBox="1"/>
          <p:nvPr/>
        </p:nvSpPr>
        <p:spPr>
          <a:xfrm>
            <a:off x="4726794" y="276071"/>
            <a:ext cx="338437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 PROS  Y CONTRAS DE LOS PREJUICIOS EN LA HISTORIA</a:t>
            </a:r>
            <a:endParaRPr lang="es-ES" b="1" dirty="0">
              <a:solidFill>
                <a:schemeClr val="accent6">
                  <a:lumMod val="75000"/>
                </a:schemeClr>
              </a:solidFill>
            </a:endParaRPr>
          </a:p>
        </p:txBody>
      </p:sp>
      <p:sp>
        <p:nvSpPr>
          <p:cNvPr id="11" name="10 CuadroTexto"/>
          <p:cNvSpPr txBox="1"/>
          <p:nvPr/>
        </p:nvSpPr>
        <p:spPr>
          <a:xfrm>
            <a:off x="865747" y="3008287"/>
            <a:ext cx="7400538" cy="369332"/>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problema no es TENER PREJUICIOS  sino no SER CONSCIENTES de ellos</a:t>
            </a:r>
            <a:endParaRPr lang="es-ES" dirty="0"/>
          </a:p>
        </p:txBody>
      </p:sp>
      <p:sp>
        <p:nvSpPr>
          <p:cNvPr id="13" name="12 CuadroTexto"/>
          <p:cNvSpPr txBox="1"/>
          <p:nvPr/>
        </p:nvSpPr>
        <p:spPr>
          <a:xfrm>
            <a:off x="602973" y="915827"/>
            <a:ext cx="4875943"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“Solamente  desde su propio horizonte de in-</a:t>
            </a:r>
            <a:r>
              <a:rPr lang="es-ES" dirty="0" err="1" smtClean="0"/>
              <a:t>terpretación</a:t>
            </a:r>
            <a:r>
              <a:rPr lang="es-ES" dirty="0" smtClean="0"/>
              <a:t>, que está en constante formación, </a:t>
            </a:r>
          </a:p>
          <a:p>
            <a:r>
              <a:rPr lang="es-ES" dirty="0"/>
              <a:t>p</a:t>
            </a:r>
            <a:r>
              <a:rPr lang="es-ES" dirty="0" smtClean="0"/>
              <a:t>uede el ser humano</a:t>
            </a:r>
          </a:p>
          <a:p>
            <a:pPr marL="285750" indent="-285750">
              <a:buFont typeface="Arial" panose="020B0604020202020204" pitchFamily="34" charset="0"/>
              <a:buChar char="•"/>
            </a:pPr>
            <a:r>
              <a:rPr lang="es-ES" dirty="0"/>
              <a:t>c</a:t>
            </a:r>
            <a:r>
              <a:rPr lang="es-ES" dirty="0" smtClean="0"/>
              <a:t>omprender</a:t>
            </a:r>
            <a:r>
              <a:rPr lang="es-ES" dirty="0" smtClean="0">
                <a:solidFill>
                  <a:srgbClr val="C00000"/>
                </a:solidFill>
              </a:rPr>
              <a:t>se</a:t>
            </a:r>
          </a:p>
          <a:p>
            <a:pPr marL="285750" indent="-285750">
              <a:buFont typeface="Arial" panose="020B0604020202020204" pitchFamily="34" charset="0"/>
              <a:buChar char="•"/>
            </a:pPr>
            <a:r>
              <a:rPr lang="es-ES" dirty="0"/>
              <a:t>c</a:t>
            </a:r>
            <a:r>
              <a:rPr lang="es-ES" dirty="0" smtClean="0"/>
              <a:t>omprender </a:t>
            </a:r>
            <a:r>
              <a:rPr lang="es-ES" dirty="0" smtClean="0">
                <a:solidFill>
                  <a:srgbClr val="C00000"/>
                </a:solidFill>
              </a:rPr>
              <a:t>un texto</a:t>
            </a:r>
          </a:p>
          <a:p>
            <a:pPr marL="285750" indent="-285750">
              <a:buFont typeface="Arial" panose="020B0604020202020204" pitchFamily="34" charset="0"/>
              <a:buChar char="•"/>
            </a:pPr>
            <a:r>
              <a:rPr lang="es-ES" dirty="0"/>
              <a:t>y</a:t>
            </a:r>
            <a:r>
              <a:rPr lang="es-ES" dirty="0" smtClean="0"/>
              <a:t> comprender </a:t>
            </a:r>
            <a:r>
              <a:rPr lang="es-ES" dirty="0" smtClean="0">
                <a:solidFill>
                  <a:srgbClr val="C00000"/>
                </a:solidFill>
              </a:rPr>
              <a:t>el entorno</a:t>
            </a:r>
            <a:r>
              <a:rPr lang="es-ES" dirty="0" smtClean="0"/>
              <a:t>”</a:t>
            </a:r>
          </a:p>
          <a:p>
            <a:pPr marL="285750" indent="-285750">
              <a:buFont typeface="Arial" panose="020B0604020202020204" pitchFamily="34" charset="0"/>
              <a:buChar char="•"/>
            </a:pPr>
            <a:r>
              <a:rPr lang="es-ES" dirty="0" smtClean="0"/>
              <a:t>(y comprender los </a:t>
            </a:r>
            <a:r>
              <a:rPr lang="es-ES" dirty="0" smtClean="0">
                <a:solidFill>
                  <a:srgbClr val="C00000"/>
                </a:solidFill>
              </a:rPr>
              <a:t>procesos</a:t>
            </a:r>
            <a:r>
              <a:rPr lang="es-ES" dirty="0" smtClean="0"/>
              <a:t> </a:t>
            </a:r>
            <a:r>
              <a:rPr lang="es-ES" dirty="0" smtClean="0">
                <a:solidFill>
                  <a:srgbClr val="C00000"/>
                </a:solidFill>
              </a:rPr>
              <a:t>históricos</a:t>
            </a:r>
            <a:r>
              <a:rPr lang="es-ES" dirty="0" smtClean="0"/>
              <a:t>)</a:t>
            </a:r>
            <a:endParaRPr lang="es-ES" dirty="0"/>
          </a:p>
        </p:txBody>
      </p:sp>
      <p:sp>
        <p:nvSpPr>
          <p:cNvPr id="14" name="13 Flecha derecha"/>
          <p:cNvSpPr/>
          <p:nvPr/>
        </p:nvSpPr>
        <p:spPr>
          <a:xfrm>
            <a:off x="5348699" y="4127282"/>
            <a:ext cx="504056" cy="277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730597" y="5445052"/>
            <a:ext cx="139313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Marcador de número de diapositiva"/>
          <p:cNvSpPr>
            <a:spLocks noGrp="1"/>
          </p:cNvSpPr>
          <p:nvPr>
            <p:ph type="sldNum" sz="quarter" idx="12"/>
          </p:nvPr>
        </p:nvSpPr>
        <p:spPr>
          <a:xfrm>
            <a:off x="7836774" y="5913586"/>
            <a:ext cx="758952" cy="246888"/>
          </a:xfrm>
        </p:spPr>
        <p:txBody>
          <a:bodyPr/>
          <a:lstStyle/>
          <a:p>
            <a:fld id="{636E3AB4-97AD-4389-A1F4-096199C2DEE3}" type="slidenum">
              <a:rPr lang="es-ES" b="1" smtClean="0">
                <a:solidFill>
                  <a:schemeClr val="tx1"/>
                </a:solidFill>
              </a:rPr>
              <a:t>24</a:t>
            </a:fld>
            <a:endParaRPr lang="es-ES" b="1" dirty="0">
              <a:solidFill>
                <a:schemeClr val="tx1"/>
              </a:solidFill>
            </a:endParaRPr>
          </a:p>
        </p:txBody>
      </p:sp>
      <p:sp>
        <p:nvSpPr>
          <p:cNvPr id="17" name="16 Rectángulo"/>
          <p:cNvSpPr/>
          <p:nvPr/>
        </p:nvSpPr>
        <p:spPr>
          <a:xfrm>
            <a:off x="657502" y="5445224"/>
            <a:ext cx="45719" cy="814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568827" y="359115"/>
            <a:ext cx="4094878" cy="646331"/>
          </a:xfrm>
          <a:prstGeom prst="rect">
            <a:avLst/>
          </a:prstGeom>
          <a:noFill/>
        </p:spPr>
        <p:txBody>
          <a:bodyPr wrap="square" rtlCol="0">
            <a:spAutoFit/>
          </a:bodyPr>
          <a:lstStyle/>
          <a:p>
            <a:pPr algn="ctr"/>
            <a:r>
              <a:rPr lang="es-ES" b="1" dirty="0" smtClean="0">
                <a:solidFill>
                  <a:schemeClr val="accent6">
                    <a:lumMod val="75000"/>
                  </a:schemeClr>
                </a:solidFill>
              </a:rPr>
              <a:t>EL ASUNTO DE LOS PREJUICIOS</a:t>
            </a:r>
          </a:p>
          <a:p>
            <a:pPr algn="ctr"/>
            <a:r>
              <a:rPr lang="es-ES" b="1" dirty="0" smtClean="0">
                <a:solidFill>
                  <a:schemeClr val="accent6">
                    <a:lumMod val="75000"/>
                  </a:schemeClr>
                </a:solidFill>
              </a:rPr>
              <a:t>AL INVESTIGAR</a:t>
            </a:r>
            <a:endParaRPr lang="es-ES" b="1" dirty="0">
              <a:solidFill>
                <a:schemeClr val="accent6">
                  <a:lumMod val="75000"/>
                </a:schemeClr>
              </a:solidFill>
            </a:endParaRPr>
          </a:p>
        </p:txBody>
      </p:sp>
      <p:sp>
        <p:nvSpPr>
          <p:cNvPr id="3" name="2 CuadroTexto"/>
          <p:cNvSpPr txBox="1"/>
          <p:nvPr/>
        </p:nvSpPr>
        <p:spPr>
          <a:xfrm>
            <a:off x="5287152" y="942419"/>
            <a:ext cx="2072054" cy="646331"/>
          </a:xfrm>
          <a:prstGeom prst="rect">
            <a:avLst/>
          </a:prstGeom>
          <a:solidFill>
            <a:srgbClr val="D8FCE1"/>
          </a:solidFill>
        </p:spPr>
        <p:txBody>
          <a:bodyPr wrap="square" rtlCol="0">
            <a:spAutoFit/>
          </a:bodyPr>
          <a:lstStyle/>
          <a:p>
            <a:r>
              <a:rPr lang="es-ES" b="1" dirty="0" smtClean="0"/>
              <a:t>H.G. </a:t>
            </a:r>
            <a:r>
              <a:rPr lang="es-ES" b="1" dirty="0" err="1" smtClean="0"/>
              <a:t>Gadamer</a:t>
            </a:r>
            <a:r>
              <a:rPr lang="es-ES" b="1" dirty="0" smtClean="0"/>
              <a:t> en</a:t>
            </a:r>
          </a:p>
          <a:p>
            <a:r>
              <a:rPr lang="es-ES" b="1" dirty="0" smtClean="0"/>
              <a:t>“Verdad y método”</a:t>
            </a:r>
            <a:endParaRPr lang="es-ES" b="1" dirty="0"/>
          </a:p>
        </p:txBody>
      </p:sp>
      <p:sp>
        <p:nvSpPr>
          <p:cNvPr id="12" name="11 CuadroTexto"/>
          <p:cNvSpPr txBox="1"/>
          <p:nvPr/>
        </p:nvSpPr>
        <p:spPr>
          <a:xfrm>
            <a:off x="5004048" y="1599539"/>
            <a:ext cx="3370362" cy="1200329"/>
          </a:xfrm>
          <a:prstGeom prst="rect">
            <a:avLst/>
          </a:prstGeom>
          <a:solidFill>
            <a:schemeClr val="bg1"/>
          </a:solidFill>
        </p:spPr>
        <p:txBody>
          <a:bodyPr wrap="square" rtlCol="0">
            <a:spAutoFit/>
          </a:bodyPr>
          <a:lstStyle/>
          <a:p>
            <a:r>
              <a:rPr lang="es-ES" dirty="0" smtClean="0"/>
              <a:t>“Los prejuicios no </a:t>
            </a:r>
          </a:p>
          <a:p>
            <a:r>
              <a:rPr lang="es-ES" dirty="0" smtClean="0"/>
              <a:t>deben ser vistos como </a:t>
            </a:r>
            <a:r>
              <a:rPr lang="es-ES" dirty="0" err="1" smtClean="0"/>
              <a:t>obstá</a:t>
            </a:r>
            <a:r>
              <a:rPr lang="es-ES" dirty="0" smtClean="0"/>
              <a:t>-culos sino como  condición previa de comprensión”</a:t>
            </a:r>
            <a:endParaRPr lang="es-ES" dirty="0"/>
          </a:p>
        </p:txBody>
      </p:sp>
      <p:pic>
        <p:nvPicPr>
          <p:cNvPr id="1026" name="Picture 2" descr="https://tse1.mm.bing.net/th?id=OIP.zjjImHkqVo8rGLS3_aNesAHaGG&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139" y="915827"/>
            <a:ext cx="1075271" cy="887838"/>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7953348" y="414570"/>
            <a:ext cx="36004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3</a:t>
            </a:r>
            <a:endParaRPr lang="es-ES" b="1" dirty="0"/>
          </a:p>
        </p:txBody>
      </p:sp>
    </p:spTree>
    <p:extLst>
      <p:ext uri="{BB962C8B-B14F-4D97-AF65-F5344CB8AC3E}">
        <p14:creationId xmlns:p14="http://schemas.microsoft.com/office/powerpoint/2010/main" val="2963761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Flecha derecha"/>
          <p:cNvSpPr/>
          <p:nvPr/>
        </p:nvSpPr>
        <p:spPr>
          <a:xfrm rot="20734705">
            <a:off x="618380" y="4946441"/>
            <a:ext cx="2787089" cy="1422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837" y="1863634"/>
            <a:ext cx="5025167" cy="45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931129" y="2449139"/>
            <a:ext cx="2322475" cy="2031325"/>
          </a:xfrm>
          <a:prstGeom prst="rect">
            <a:avLst/>
          </a:prstGeom>
          <a:noFill/>
        </p:spPr>
        <p:txBody>
          <a:bodyPr wrap="square" rtlCol="0">
            <a:spAutoFit/>
          </a:bodyPr>
          <a:lstStyle/>
          <a:p>
            <a:r>
              <a:rPr lang="es-ES" b="1" dirty="0" smtClean="0">
                <a:solidFill>
                  <a:srgbClr val="C00000"/>
                </a:solidFill>
              </a:rPr>
              <a:t>DESDE</a:t>
            </a:r>
            <a:r>
              <a:rPr lang="es-ES" b="1" dirty="0" smtClean="0">
                <a:solidFill>
                  <a:schemeClr val="accent6">
                    <a:lumMod val="75000"/>
                  </a:schemeClr>
                </a:solidFill>
              </a:rPr>
              <a:t> </a:t>
            </a:r>
          </a:p>
          <a:p>
            <a:r>
              <a:rPr lang="es-ES" b="1" dirty="0" smtClean="0">
                <a:solidFill>
                  <a:schemeClr val="accent6">
                    <a:lumMod val="75000"/>
                  </a:schemeClr>
                </a:solidFill>
              </a:rPr>
              <a:t>la muerte de Jesús</a:t>
            </a:r>
          </a:p>
          <a:p>
            <a:r>
              <a:rPr lang="es-ES" b="1" dirty="0" smtClean="0">
                <a:solidFill>
                  <a:schemeClr val="accent6">
                    <a:lumMod val="75000"/>
                  </a:schemeClr>
                </a:solidFill>
              </a:rPr>
              <a:t>(año </a:t>
            </a:r>
            <a:r>
              <a:rPr lang="es-ES" b="1" dirty="0" smtClean="0">
                <a:solidFill>
                  <a:srgbClr val="C00000"/>
                </a:solidFill>
              </a:rPr>
              <a:t>30</a:t>
            </a:r>
            <a:r>
              <a:rPr lang="es-ES" b="1" dirty="0" smtClean="0">
                <a:solidFill>
                  <a:schemeClr val="accent6">
                    <a:lumMod val="75000"/>
                  </a:schemeClr>
                </a:solidFill>
              </a:rPr>
              <a:t> aproxima-</a:t>
            </a:r>
            <a:r>
              <a:rPr lang="es-ES" b="1" dirty="0" err="1" smtClean="0">
                <a:solidFill>
                  <a:schemeClr val="accent6">
                    <a:lumMod val="75000"/>
                  </a:schemeClr>
                </a:solidFill>
              </a:rPr>
              <a:t>damente</a:t>
            </a:r>
            <a:r>
              <a:rPr lang="es-ES" b="1" dirty="0" smtClean="0">
                <a:solidFill>
                  <a:schemeClr val="accent6">
                    <a:lumMod val="75000"/>
                  </a:schemeClr>
                </a:solidFill>
              </a:rPr>
              <a:t>)</a:t>
            </a:r>
          </a:p>
          <a:p>
            <a:endParaRPr lang="es-ES" b="1" dirty="0" smtClean="0">
              <a:solidFill>
                <a:schemeClr val="accent6">
                  <a:lumMod val="75000"/>
                </a:schemeClr>
              </a:solidFill>
            </a:endParaRPr>
          </a:p>
          <a:p>
            <a:r>
              <a:rPr lang="es-ES" b="1" dirty="0" smtClean="0">
                <a:solidFill>
                  <a:srgbClr val="C00000"/>
                </a:solidFill>
              </a:rPr>
              <a:t>HASTA</a:t>
            </a:r>
            <a:r>
              <a:rPr lang="es-ES" b="1" dirty="0" smtClean="0">
                <a:solidFill>
                  <a:schemeClr val="accent6">
                    <a:lumMod val="75000"/>
                  </a:schemeClr>
                </a:solidFill>
              </a:rPr>
              <a:t> </a:t>
            </a:r>
          </a:p>
          <a:p>
            <a:r>
              <a:rPr lang="es-ES" b="1" dirty="0" smtClean="0">
                <a:solidFill>
                  <a:schemeClr val="accent6">
                    <a:lumMod val="75000"/>
                  </a:schemeClr>
                </a:solidFill>
              </a:rPr>
              <a:t>el año </a:t>
            </a:r>
            <a:r>
              <a:rPr lang="es-ES" b="1" dirty="0" smtClean="0">
                <a:solidFill>
                  <a:srgbClr val="C00000"/>
                </a:solidFill>
              </a:rPr>
              <a:t>150</a:t>
            </a:r>
            <a:r>
              <a:rPr lang="es-ES" b="1" dirty="0" smtClean="0">
                <a:solidFill>
                  <a:schemeClr val="accent6">
                    <a:lumMod val="75000"/>
                  </a:schemeClr>
                </a:solidFill>
              </a:rPr>
              <a:t> </a:t>
            </a:r>
            <a:r>
              <a:rPr lang="es-ES" b="1" dirty="0" err="1" smtClean="0">
                <a:solidFill>
                  <a:schemeClr val="accent6">
                    <a:lumMod val="75000"/>
                  </a:schemeClr>
                </a:solidFill>
              </a:rPr>
              <a:t>n.e</a:t>
            </a:r>
            <a:r>
              <a:rPr lang="es-ES" b="1" dirty="0" smtClean="0">
                <a:solidFill>
                  <a:schemeClr val="accent6">
                    <a:lumMod val="75000"/>
                  </a:schemeClr>
                </a:solidFill>
              </a:rPr>
              <a:t>.</a:t>
            </a:r>
            <a:endParaRPr lang="es-ES" b="1" dirty="0">
              <a:solidFill>
                <a:schemeClr val="accent6">
                  <a:lumMod val="75000"/>
                </a:scheme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57" y="397710"/>
            <a:ext cx="7711247"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7901870" y="381092"/>
            <a:ext cx="432048"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400" b="1" dirty="0" smtClean="0"/>
              <a:t>4</a:t>
            </a:r>
            <a:endParaRPr lang="es-ES" sz="2400" b="1" dirty="0"/>
          </a:p>
        </p:txBody>
      </p:sp>
      <p:sp>
        <p:nvSpPr>
          <p:cNvPr id="3" name="2 CuadroTexto"/>
          <p:cNvSpPr txBox="1"/>
          <p:nvPr/>
        </p:nvSpPr>
        <p:spPr>
          <a:xfrm rot="20671962">
            <a:off x="685795" y="5283181"/>
            <a:ext cx="2665203" cy="738664"/>
          </a:xfrm>
          <a:prstGeom prst="rect">
            <a:avLst/>
          </a:prstGeom>
          <a:noFill/>
        </p:spPr>
        <p:txBody>
          <a:bodyPr wrap="square" rtlCol="0">
            <a:spAutoFit/>
          </a:bodyPr>
          <a:lstStyle/>
          <a:p>
            <a:r>
              <a:rPr lang="es-ES" sz="1400" b="1" dirty="0" smtClean="0"/>
              <a:t>LÍMITES TEMPORALES</a:t>
            </a:r>
          </a:p>
          <a:p>
            <a:r>
              <a:rPr lang="es-ES" sz="1400" b="1" dirty="0" smtClean="0"/>
              <a:t>DEL LLAMADO CRISTIANISMO </a:t>
            </a:r>
          </a:p>
          <a:p>
            <a:r>
              <a:rPr lang="es-ES" sz="1400" b="1" dirty="0" smtClean="0"/>
              <a:t>DE   LOS ORÍGENES</a:t>
            </a:r>
            <a:endParaRPr lang="es-ES" sz="1400" b="1" dirty="0"/>
          </a:p>
        </p:txBody>
      </p:sp>
      <p:sp>
        <p:nvSpPr>
          <p:cNvPr id="4" name="3 CuadroTexto"/>
          <p:cNvSpPr txBox="1"/>
          <p:nvPr/>
        </p:nvSpPr>
        <p:spPr>
          <a:xfrm>
            <a:off x="601757" y="4437112"/>
            <a:ext cx="1925687" cy="923330"/>
          </a:xfrm>
          <a:prstGeom prst="rect">
            <a:avLst/>
          </a:prstGeom>
          <a:noFill/>
        </p:spPr>
        <p:txBody>
          <a:bodyPr wrap="square" rtlCol="0">
            <a:spAutoFit/>
          </a:bodyPr>
          <a:lstStyle/>
          <a:p>
            <a:r>
              <a:rPr lang="es-ES" b="1" i="1" dirty="0" smtClean="0">
                <a:solidFill>
                  <a:schemeClr val="accent6">
                    <a:lumMod val="75000"/>
                  </a:schemeClr>
                </a:solidFill>
              </a:rPr>
              <a:t>3 generaciones  </a:t>
            </a:r>
          </a:p>
          <a:p>
            <a:r>
              <a:rPr lang="es-ES" b="1" i="1" dirty="0" smtClean="0">
                <a:solidFill>
                  <a:schemeClr val="accent6">
                    <a:lumMod val="75000"/>
                  </a:schemeClr>
                </a:solidFill>
              </a:rPr>
              <a:t>de 40 años</a:t>
            </a:r>
          </a:p>
          <a:p>
            <a:r>
              <a:rPr lang="es-ES" b="1" i="1" dirty="0" smtClean="0">
                <a:solidFill>
                  <a:schemeClr val="accent6">
                    <a:lumMod val="75000"/>
                  </a:schemeClr>
                </a:solidFill>
              </a:rPr>
              <a:t>cada una </a:t>
            </a:r>
            <a:endParaRPr lang="es-ES" b="1" i="1" dirty="0">
              <a:solidFill>
                <a:schemeClr val="accent6">
                  <a:lumMod val="75000"/>
                </a:schemeClr>
              </a:solidFill>
            </a:endParaRPr>
          </a:p>
        </p:txBody>
      </p:sp>
      <p:sp>
        <p:nvSpPr>
          <p:cNvPr id="5" name="4 Rectángulo"/>
          <p:cNvSpPr/>
          <p:nvPr/>
        </p:nvSpPr>
        <p:spPr>
          <a:xfrm>
            <a:off x="4606780" y="4353392"/>
            <a:ext cx="161678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2" descr="E:\P-Jesus\proyectojesus\cruzllamatransp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263" y="3784049"/>
            <a:ext cx="230695" cy="3296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8" name="7 Marcador de número de diapositiva"/>
          <p:cNvSpPr>
            <a:spLocks noGrp="1"/>
          </p:cNvSpPr>
          <p:nvPr>
            <p:ph type="sldNum" sz="quarter" idx="12"/>
          </p:nvPr>
        </p:nvSpPr>
        <p:spPr>
          <a:xfrm>
            <a:off x="7522394" y="6116971"/>
            <a:ext cx="758952" cy="246888"/>
          </a:xfrm>
        </p:spPr>
        <p:txBody>
          <a:bodyPr/>
          <a:lstStyle/>
          <a:p>
            <a:fld id="{636E3AB4-97AD-4389-A1F4-096199C2DEE3}" type="slidenum">
              <a:rPr lang="es-ES" b="1" smtClean="0">
                <a:solidFill>
                  <a:schemeClr val="tx1"/>
                </a:solidFill>
              </a:rPr>
              <a:t>25</a:t>
            </a:fld>
            <a:endParaRPr lang="es-ES" b="1" dirty="0">
              <a:solidFill>
                <a:schemeClr val="tx1"/>
              </a:solidFill>
            </a:endParaRPr>
          </a:p>
        </p:txBody>
      </p:sp>
      <p:pic>
        <p:nvPicPr>
          <p:cNvPr id="12" name="Picture 2" descr="E:\P-Jesus\proyectojesus\cruzllamatransp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3225" y="467401"/>
            <a:ext cx="331466" cy="47371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9" name="8 CuadroTexto"/>
          <p:cNvSpPr txBox="1"/>
          <p:nvPr/>
        </p:nvSpPr>
        <p:spPr>
          <a:xfrm>
            <a:off x="944834" y="565758"/>
            <a:ext cx="648072" cy="276999"/>
          </a:xfrm>
          <a:prstGeom prst="rect">
            <a:avLst/>
          </a:prstGeom>
          <a:noFill/>
        </p:spPr>
        <p:txBody>
          <a:bodyPr wrap="square" rtlCol="0">
            <a:spAutoFit/>
          </a:bodyPr>
          <a:lstStyle/>
          <a:p>
            <a:r>
              <a:rPr lang="es-ES" sz="1200" b="1" dirty="0" smtClean="0">
                <a:solidFill>
                  <a:srgbClr val="FF0000"/>
                </a:solidFill>
              </a:rPr>
              <a:t>ROMA</a:t>
            </a:r>
            <a:endParaRPr lang="es-ES" sz="1200" b="1" dirty="0">
              <a:solidFill>
                <a:srgbClr val="FF0000"/>
              </a:solidFill>
            </a:endParaRPr>
          </a:p>
        </p:txBody>
      </p:sp>
      <p:sp>
        <p:nvSpPr>
          <p:cNvPr id="10" name="9 CuadroTexto"/>
          <p:cNvSpPr txBox="1"/>
          <p:nvPr/>
        </p:nvSpPr>
        <p:spPr>
          <a:xfrm>
            <a:off x="559256" y="1850843"/>
            <a:ext cx="2664296" cy="646331"/>
          </a:xfrm>
          <a:prstGeom prst="rect">
            <a:avLst/>
          </a:prstGeom>
          <a:noFill/>
        </p:spPr>
        <p:txBody>
          <a:bodyPr wrap="square" rtlCol="0">
            <a:spAutoFit/>
          </a:bodyPr>
          <a:lstStyle/>
          <a:p>
            <a:r>
              <a:rPr lang="es-ES" b="1" dirty="0" smtClean="0">
                <a:solidFill>
                  <a:srgbClr val="C00000"/>
                </a:solidFill>
              </a:rPr>
              <a:t>Situándonos </a:t>
            </a:r>
          </a:p>
          <a:p>
            <a:r>
              <a:rPr lang="es-ES" b="1" dirty="0" smtClean="0">
                <a:solidFill>
                  <a:srgbClr val="C00000"/>
                </a:solidFill>
              </a:rPr>
              <a:t>en la historia de ROMA</a:t>
            </a:r>
            <a:endParaRPr lang="es-ES" b="1" dirty="0">
              <a:solidFill>
                <a:srgbClr val="C00000"/>
              </a:solidFill>
            </a:endParaRPr>
          </a:p>
        </p:txBody>
      </p:sp>
      <p:sp>
        <p:nvSpPr>
          <p:cNvPr id="13" name="12 Explosión 1"/>
          <p:cNvSpPr/>
          <p:nvPr/>
        </p:nvSpPr>
        <p:spPr>
          <a:xfrm>
            <a:off x="664117" y="2497174"/>
            <a:ext cx="263973" cy="3531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xplosión 1"/>
          <p:cNvSpPr/>
          <p:nvPr/>
        </p:nvSpPr>
        <p:spPr>
          <a:xfrm>
            <a:off x="688487" y="3855015"/>
            <a:ext cx="263973" cy="3531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918" y="959684"/>
            <a:ext cx="810082" cy="257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757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5106" y="586729"/>
            <a:ext cx="3854886"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ETAPAS o GENERACIONES  en el pro-</a:t>
            </a:r>
          </a:p>
          <a:p>
            <a:r>
              <a:rPr lang="es-ES" b="1" dirty="0" smtClean="0"/>
              <a:t>ceso de formación del Cristianismo</a:t>
            </a:r>
            <a:endParaRPr lang="es-ES" b="1" dirty="0"/>
          </a:p>
        </p:txBody>
      </p:sp>
      <p:sp>
        <p:nvSpPr>
          <p:cNvPr id="5" name="4 CuadroTexto"/>
          <p:cNvSpPr txBox="1"/>
          <p:nvPr/>
        </p:nvSpPr>
        <p:spPr>
          <a:xfrm>
            <a:off x="4675924" y="489446"/>
            <a:ext cx="2953831"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Se han propuesto </a:t>
            </a:r>
            <a:r>
              <a:rPr lang="es-ES" b="1" dirty="0" smtClean="0"/>
              <a:t>diversas</a:t>
            </a:r>
            <a:r>
              <a:rPr lang="es-ES" dirty="0" smtClean="0"/>
              <a:t> divisiones cronológicas de este proceso</a:t>
            </a:r>
            <a:endParaRPr lang="es-ES" dirty="0"/>
          </a:p>
        </p:txBody>
      </p:sp>
      <p:sp>
        <p:nvSpPr>
          <p:cNvPr id="6" name="5 CuadroTexto"/>
          <p:cNvSpPr txBox="1"/>
          <p:nvPr/>
        </p:nvSpPr>
        <p:spPr>
          <a:xfrm>
            <a:off x="645106" y="1412776"/>
            <a:ext cx="5079022" cy="646331"/>
          </a:xfrm>
          <a:prstGeom prst="rect">
            <a:avLst/>
          </a:prstGeom>
          <a:noFill/>
        </p:spPr>
        <p:txBody>
          <a:bodyPr wrap="square" rtlCol="0">
            <a:spAutoFit/>
          </a:bodyPr>
          <a:lstStyle/>
          <a:p>
            <a:r>
              <a:rPr lang="es-ES" b="1" dirty="0" smtClean="0"/>
              <a:t>Nosotros</a:t>
            </a:r>
            <a:r>
              <a:rPr lang="es-ES" dirty="0" smtClean="0"/>
              <a:t> os proponemos la división que hace el </a:t>
            </a:r>
          </a:p>
          <a:p>
            <a:r>
              <a:rPr lang="es-ES" dirty="0" smtClean="0">
                <a:hlinkClick r:id="rId2"/>
              </a:rPr>
              <a:t>Grupo </a:t>
            </a:r>
            <a:r>
              <a:rPr lang="es-ES" dirty="0">
                <a:hlinkClick r:id="rId2"/>
              </a:rPr>
              <a:t>de investigación - Orígenes del Cristianismo </a:t>
            </a:r>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3322739129"/>
              </p:ext>
            </p:extLst>
          </p:nvPr>
        </p:nvGraphicFramePr>
        <p:xfrm>
          <a:off x="757994" y="2089982"/>
          <a:ext cx="6982357" cy="4394200"/>
        </p:xfrm>
        <a:graphic>
          <a:graphicData uri="http://schemas.openxmlformats.org/drawingml/2006/table">
            <a:tbl>
              <a:tblPr firstRow="1" bandRow="1">
                <a:tableStyleId>{5C22544A-7EE6-4342-B048-85BDC9FD1C3A}</a:tableStyleId>
              </a:tblPr>
              <a:tblGrid>
                <a:gridCol w="429630"/>
                <a:gridCol w="1800200"/>
                <a:gridCol w="2569764"/>
                <a:gridCol w="2182763"/>
              </a:tblGrid>
              <a:tr h="370840">
                <a:tc>
                  <a:txBody>
                    <a:bodyPr/>
                    <a:lstStyle/>
                    <a:p>
                      <a:pPr algn="ctr"/>
                      <a:endParaRPr lang="es-ES" dirty="0"/>
                    </a:p>
                  </a:txBody>
                  <a:tcPr/>
                </a:tc>
                <a:tc>
                  <a:txBody>
                    <a:bodyPr/>
                    <a:lstStyle/>
                    <a:p>
                      <a:pPr algn="ctr"/>
                      <a:r>
                        <a:rPr lang="es-ES" sz="1600" dirty="0" smtClean="0"/>
                        <a:t>Desde… hasta</a:t>
                      </a:r>
                      <a:r>
                        <a:rPr lang="es-ES" dirty="0" smtClean="0"/>
                        <a:t>…</a:t>
                      </a:r>
                      <a:endParaRPr lang="es-ES" dirty="0"/>
                    </a:p>
                  </a:txBody>
                  <a:tcPr/>
                </a:tc>
                <a:tc>
                  <a:txBody>
                    <a:bodyPr/>
                    <a:lstStyle/>
                    <a:p>
                      <a:pPr algn="ctr"/>
                      <a:r>
                        <a:rPr lang="es-ES" sz="1600" dirty="0" smtClean="0"/>
                        <a:t>algunos rasgos</a:t>
                      </a:r>
                      <a:endParaRPr lang="es-ES" sz="1600" dirty="0"/>
                    </a:p>
                  </a:txBody>
                  <a:tcPr/>
                </a:tc>
                <a:tc>
                  <a:txBody>
                    <a:bodyPr/>
                    <a:lstStyle/>
                    <a:p>
                      <a:pPr algn="ctr"/>
                      <a:r>
                        <a:rPr lang="es-ES" sz="1600" dirty="0" smtClean="0"/>
                        <a:t>sociológicamente</a:t>
                      </a:r>
                      <a:endParaRPr lang="es-ES" sz="1600" dirty="0"/>
                    </a:p>
                  </a:txBody>
                  <a:tcPr/>
                </a:tc>
              </a:tr>
              <a:tr h="370840">
                <a:tc>
                  <a:txBody>
                    <a:bodyPr/>
                    <a:lstStyle/>
                    <a:p>
                      <a:r>
                        <a:rPr lang="es-ES" sz="1600" dirty="0" smtClean="0"/>
                        <a:t>1ª</a:t>
                      </a:r>
                      <a:endParaRPr lang="es-ES" sz="1600" dirty="0"/>
                    </a:p>
                  </a:txBody>
                  <a:tcPr/>
                </a:tc>
                <a:tc>
                  <a:txBody>
                    <a:bodyPr/>
                    <a:lstStyle/>
                    <a:p>
                      <a:r>
                        <a:rPr lang="es-ES" sz="1600" b="1" dirty="0" smtClean="0">
                          <a:solidFill>
                            <a:srgbClr val="FF0000"/>
                          </a:solidFill>
                        </a:rPr>
                        <a:t>30</a:t>
                      </a:r>
                      <a:r>
                        <a:rPr lang="es-ES" sz="1600" dirty="0" smtClean="0"/>
                        <a:t>: Fin del minis- </a:t>
                      </a:r>
                      <a:r>
                        <a:rPr lang="es-ES" sz="1600" dirty="0" err="1" smtClean="0"/>
                        <a:t>terio</a:t>
                      </a:r>
                      <a:r>
                        <a:rPr lang="es-ES" sz="1600" dirty="0" smtClean="0"/>
                        <a:t> de Jesús</a:t>
                      </a:r>
                      <a:r>
                        <a:rPr lang="es-ES" sz="1600" baseline="0" dirty="0" smtClean="0"/>
                        <a:t> </a:t>
                      </a:r>
                    </a:p>
                    <a:p>
                      <a:r>
                        <a:rPr lang="es-ES" sz="1600" b="1" baseline="0" dirty="0" smtClean="0">
                          <a:solidFill>
                            <a:srgbClr val="FF0000"/>
                          </a:solidFill>
                        </a:rPr>
                        <a:t>70</a:t>
                      </a:r>
                      <a:r>
                        <a:rPr lang="es-ES" sz="1600" baseline="0" dirty="0" smtClean="0"/>
                        <a:t>: </a:t>
                      </a:r>
                      <a:r>
                        <a:rPr lang="es-ES" sz="1600" dirty="0" smtClean="0"/>
                        <a:t>1ª Guerra judía</a:t>
                      </a:r>
                      <a:endParaRPr lang="es-ES" sz="1600" b="1" dirty="0">
                        <a:solidFill>
                          <a:srgbClr val="FF0000"/>
                        </a:solidFill>
                      </a:endParaRPr>
                    </a:p>
                  </a:txBody>
                  <a:tcPr/>
                </a:tc>
                <a:tc>
                  <a:txBody>
                    <a:bodyPr/>
                    <a:lstStyle/>
                    <a:p>
                      <a:r>
                        <a:rPr lang="es-ES" sz="1600" dirty="0" smtClean="0"/>
                        <a:t>Movimiento de Jesús en Palestina y en la diáspora judía..</a:t>
                      </a:r>
                      <a:endParaRPr lang="es-ES" sz="1600" dirty="0"/>
                    </a:p>
                  </a:txBody>
                  <a:tcPr/>
                </a:tc>
                <a:tc>
                  <a:txBody>
                    <a:bodyPr/>
                    <a:lstStyle/>
                    <a:p>
                      <a:r>
                        <a:rPr lang="es-ES" sz="1600" dirty="0" smtClean="0"/>
                        <a:t>En Palestina: tipo secta</a:t>
                      </a:r>
                    </a:p>
                    <a:p>
                      <a:r>
                        <a:rPr lang="es-ES" sz="1600" dirty="0" smtClean="0"/>
                        <a:t>En la Diáspora: tipo culto</a:t>
                      </a:r>
                      <a:endParaRPr lang="es-ES" sz="1600" dirty="0"/>
                    </a:p>
                  </a:txBody>
                  <a:tcPr/>
                </a:tc>
              </a:tr>
              <a:tr h="370840">
                <a:tc>
                  <a:txBody>
                    <a:bodyPr/>
                    <a:lstStyle/>
                    <a:p>
                      <a:r>
                        <a:rPr lang="es-ES" sz="1600" dirty="0" smtClean="0"/>
                        <a:t>2ª</a:t>
                      </a:r>
                      <a:endParaRPr lang="es-ES" sz="1600" dirty="0"/>
                    </a:p>
                  </a:txBody>
                  <a:tcPr/>
                </a:tc>
                <a:tc>
                  <a:txBody>
                    <a:bodyPr/>
                    <a:lstStyle/>
                    <a:p>
                      <a:r>
                        <a:rPr lang="es-ES" sz="1600" b="1" dirty="0" smtClean="0">
                          <a:solidFill>
                            <a:srgbClr val="FF0000"/>
                          </a:solidFill>
                        </a:rPr>
                        <a:t>70</a:t>
                      </a:r>
                      <a:r>
                        <a:rPr lang="es-ES" sz="1600" dirty="0" smtClean="0"/>
                        <a:t>: Destrucción  del</a:t>
                      </a:r>
                      <a:r>
                        <a:rPr lang="es-ES" sz="1600" baseline="0" dirty="0" smtClean="0"/>
                        <a:t> Templo de Jerusalén</a:t>
                      </a:r>
                      <a:endParaRPr lang="es-ES" sz="1600" b="1"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600" b="1"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600" b="1" baseline="0" dirty="0" smtClean="0">
                          <a:solidFill>
                            <a:srgbClr val="FF0000"/>
                          </a:solidFill>
                        </a:rPr>
                        <a:t>110</a:t>
                      </a:r>
                      <a:endParaRPr lang="es-ES" sz="1600" dirty="0"/>
                    </a:p>
                  </a:txBody>
                  <a:tcPr/>
                </a:tc>
                <a:tc>
                  <a:txBody>
                    <a:bodyPr/>
                    <a:lstStyle/>
                    <a:p>
                      <a:r>
                        <a:rPr lang="es-ES" sz="1600" dirty="0" smtClean="0"/>
                        <a:t>Desaparecidos los testigos,</a:t>
                      </a:r>
                    </a:p>
                    <a:p>
                      <a:r>
                        <a:rPr lang="es-ES" sz="1600" dirty="0" smtClean="0"/>
                        <a:t>aparecen mayoría de textos del N.T.,</a:t>
                      </a:r>
                      <a:r>
                        <a:rPr lang="es-ES" sz="1600" baseline="0" dirty="0" smtClean="0"/>
                        <a:t> mayor c</a:t>
                      </a:r>
                      <a:r>
                        <a:rPr lang="es-ES" sz="1600" dirty="0" smtClean="0"/>
                        <a:t>ontacto con la sociedad grecorromana</a:t>
                      </a:r>
                    </a:p>
                  </a:txBody>
                  <a:tcPr/>
                </a:tc>
                <a:tc>
                  <a:txBody>
                    <a:bodyPr/>
                    <a:lstStyle/>
                    <a:p>
                      <a:r>
                        <a:rPr lang="es-ES" sz="1600" dirty="0" smtClean="0"/>
                        <a:t>Movimiento muy plural. Tensiones.  Diferenciación del fariseísmo</a:t>
                      </a:r>
                      <a:endParaRPr lang="es-ES" sz="1600" dirty="0"/>
                    </a:p>
                  </a:txBody>
                  <a:tcPr/>
                </a:tc>
              </a:tr>
              <a:tr h="370840">
                <a:tc>
                  <a:txBody>
                    <a:bodyPr/>
                    <a:lstStyle/>
                    <a:p>
                      <a:r>
                        <a:rPr lang="es-ES" sz="1600" dirty="0" smtClean="0"/>
                        <a:t>3ª</a:t>
                      </a:r>
                      <a:endParaRPr lang="es-ES" sz="1600" dirty="0"/>
                    </a:p>
                  </a:txBody>
                  <a:tcPr/>
                </a:tc>
                <a:tc>
                  <a:txBody>
                    <a:bodyPr/>
                    <a:lstStyle/>
                    <a:p>
                      <a:r>
                        <a:rPr lang="es-ES" sz="1600" b="1" dirty="0" smtClean="0">
                          <a:solidFill>
                            <a:srgbClr val="FF0000"/>
                          </a:solidFill>
                        </a:rPr>
                        <a:t>110 </a:t>
                      </a:r>
                    </a:p>
                    <a:p>
                      <a:r>
                        <a:rPr lang="es-ES" sz="1600" b="1" dirty="0" smtClean="0">
                          <a:solidFill>
                            <a:srgbClr val="FF0000"/>
                          </a:solidFill>
                        </a:rPr>
                        <a:t>150</a:t>
                      </a:r>
                      <a:endParaRPr lang="es-ES" sz="1600" b="1" dirty="0">
                        <a:solidFill>
                          <a:srgbClr val="FF0000"/>
                        </a:solidFill>
                      </a:endParaRPr>
                    </a:p>
                  </a:txBody>
                  <a:tcPr/>
                </a:tc>
                <a:tc>
                  <a:txBody>
                    <a:bodyPr/>
                    <a:lstStyle/>
                    <a:p>
                      <a:r>
                        <a:rPr lang="es-ES" sz="1600" dirty="0" smtClean="0"/>
                        <a:t>Últimos libros del N.T. Escritores post-apostólicos</a:t>
                      </a:r>
                      <a:endParaRPr lang="es-ES" sz="1600" dirty="0"/>
                    </a:p>
                  </a:txBody>
                  <a:tcPr/>
                </a:tc>
                <a:tc>
                  <a:txBody>
                    <a:bodyPr/>
                    <a:lstStyle/>
                    <a:p>
                      <a:r>
                        <a:rPr lang="es-ES" sz="1600" dirty="0" smtClean="0"/>
                        <a:t>Confluencia,</a:t>
                      </a:r>
                      <a:r>
                        <a:rPr lang="es-ES" sz="1600" baseline="0" dirty="0" smtClean="0"/>
                        <a:t> proceso de institucionalización</a:t>
                      </a:r>
                      <a:endParaRPr lang="es-ES" sz="1600" dirty="0"/>
                    </a:p>
                  </a:txBody>
                  <a:tcPr/>
                </a:tc>
              </a:tr>
              <a:tr h="370840">
                <a:tc>
                  <a:txBody>
                    <a:bodyPr/>
                    <a:lstStyle/>
                    <a:p>
                      <a:r>
                        <a:rPr lang="es-ES" sz="1600" dirty="0" smtClean="0"/>
                        <a:t>4ª</a:t>
                      </a:r>
                      <a:endParaRPr lang="es-ES" sz="1600" dirty="0"/>
                    </a:p>
                  </a:txBody>
                  <a:tcPr>
                    <a:gradFill>
                      <a:gsLst>
                        <a:gs pos="0">
                          <a:srgbClr val="DD9FE9"/>
                        </a:gs>
                        <a:gs pos="50000">
                          <a:schemeClr val="accent1">
                            <a:tint val="44500"/>
                            <a:satMod val="160000"/>
                          </a:schemeClr>
                        </a:gs>
                        <a:gs pos="100000">
                          <a:schemeClr val="accent1">
                            <a:tint val="23500"/>
                            <a:satMod val="160000"/>
                          </a:schemeClr>
                        </a:gs>
                      </a:gsLst>
                      <a:lin ang="5400000" scaled="0"/>
                    </a:gradFill>
                  </a:tcPr>
                </a:tc>
                <a:tc>
                  <a:txBody>
                    <a:bodyPr/>
                    <a:lstStyle/>
                    <a:p>
                      <a:r>
                        <a:rPr lang="es-ES" sz="1600" b="1" dirty="0" smtClean="0">
                          <a:solidFill>
                            <a:srgbClr val="FF0000"/>
                          </a:solidFill>
                        </a:rPr>
                        <a:t>150</a:t>
                      </a:r>
                    </a:p>
                    <a:p>
                      <a:endParaRPr lang="es-ES" sz="1600" b="1" dirty="0" smtClean="0">
                        <a:solidFill>
                          <a:srgbClr val="FF0000"/>
                        </a:solidFill>
                      </a:endParaRPr>
                    </a:p>
                    <a:p>
                      <a:endParaRPr lang="es-ES" sz="1600" b="1" dirty="0" smtClean="0">
                        <a:solidFill>
                          <a:srgbClr val="FF0000"/>
                        </a:solidFill>
                      </a:endParaRPr>
                    </a:p>
                    <a:p>
                      <a:r>
                        <a:rPr lang="es-ES" sz="1600" b="1" dirty="0" smtClean="0">
                          <a:solidFill>
                            <a:srgbClr val="FF0000"/>
                          </a:solidFill>
                        </a:rPr>
                        <a:t>190</a:t>
                      </a:r>
                      <a:endParaRPr lang="es-ES" sz="1600" b="1" dirty="0">
                        <a:solidFill>
                          <a:srgbClr val="FF0000"/>
                        </a:solidFill>
                      </a:endParaRPr>
                    </a:p>
                  </a:txBody>
                  <a:tcPr>
                    <a:gradFill>
                      <a:gsLst>
                        <a:gs pos="0">
                          <a:srgbClr val="DD9FE9"/>
                        </a:gs>
                        <a:gs pos="50000">
                          <a:schemeClr val="accent1">
                            <a:tint val="44500"/>
                            <a:satMod val="160000"/>
                          </a:schemeClr>
                        </a:gs>
                        <a:gs pos="100000">
                          <a:schemeClr val="accent1">
                            <a:tint val="23500"/>
                            <a:satMod val="160000"/>
                          </a:schemeClr>
                        </a:gs>
                      </a:gsLst>
                      <a:lin ang="5400000" scaled="0"/>
                    </a:gradFill>
                  </a:tcPr>
                </a:tc>
                <a:tc>
                  <a:txBody>
                    <a:bodyPr/>
                    <a:lstStyle/>
                    <a:p>
                      <a:r>
                        <a:rPr lang="es-ES" sz="1600" dirty="0" smtClean="0"/>
                        <a:t>Se va consolidando el canon del N.T. Esfuerzo por escribir para la sociedad grecorromana (Apologetas)</a:t>
                      </a:r>
                      <a:endParaRPr lang="es-ES" sz="1600" dirty="0"/>
                    </a:p>
                  </a:txBody>
                  <a:tcPr>
                    <a:gradFill>
                      <a:gsLst>
                        <a:gs pos="0">
                          <a:srgbClr val="DD9FE9"/>
                        </a:gs>
                        <a:gs pos="50000">
                          <a:schemeClr val="accent1">
                            <a:tint val="44500"/>
                            <a:satMod val="160000"/>
                          </a:schemeClr>
                        </a:gs>
                        <a:gs pos="100000">
                          <a:schemeClr val="accent1">
                            <a:tint val="23500"/>
                            <a:satMod val="160000"/>
                          </a:schemeClr>
                        </a:gs>
                      </a:gsLst>
                      <a:lin ang="5400000" scaled="0"/>
                    </a:gradFill>
                  </a:tcPr>
                </a:tc>
                <a:tc>
                  <a:txBody>
                    <a:bodyPr/>
                    <a:lstStyle/>
                    <a:p>
                      <a:r>
                        <a:rPr lang="es-ES" sz="1600" dirty="0" smtClean="0"/>
                        <a:t>Se acentúa la </a:t>
                      </a:r>
                      <a:r>
                        <a:rPr lang="es-ES" sz="1600" dirty="0" err="1" smtClean="0"/>
                        <a:t>institu-cionalización</a:t>
                      </a:r>
                      <a:r>
                        <a:rPr lang="es-ES" sz="1600" dirty="0" smtClean="0"/>
                        <a:t>. Mayoría de edad social e </a:t>
                      </a:r>
                      <a:r>
                        <a:rPr lang="es-ES" sz="1600" dirty="0" err="1" smtClean="0"/>
                        <a:t>inte-lectual</a:t>
                      </a:r>
                      <a:endParaRPr lang="es-ES" sz="1600" dirty="0"/>
                    </a:p>
                  </a:txBody>
                  <a:tcPr>
                    <a:gradFill>
                      <a:gsLst>
                        <a:gs pos="0">
                          <a:srgbClr val="DD9FE9"/>
                        </a:gs>
                        <a:gs pos="50000">
                          <a:schemeClr val="accent1">
                            <a:tint val="44500"/>
                            <a:satMod val="160000"/>
                          </a:schemeClr>
                        </a:gs>
                        <a:gs pos="100000">
                          <a:schemeClr val="accent1">
                            <a:tint val="23500"/>
                            <a:satMod val="160000"/>
                          </a:schemeClr>
                        </a:gs>
                      </a:gsLst>
                      <a:lin ang="5400000" scaled="0"/>
                    </a:gradFill>
                  </a:tcPr>
                </a:tc>
              </a:tr>
            </a:tbl>
          </a:graphicData>
        </a:graphic>
      </p:graphicFrame>
      <p:sp>
        <p:nvSpPr>
          <p:cNvPr id="8" name="7 CuadroTexto"/>
          <p:cNvSpPr txBox="1"/>
          <p:nvPr/>
        </p:nvSpPr>
        <p:spPr>
          <a:xfrm>
            <a:off x="5364089" y="1332390"/>
            <a:ext cx="3312368" cy="738664"/>
          </a:xfrm>
          <a:prstGeom prst="rect">
            <a:avLst/>
          </a:prstGeom>
          <a:noFill/>
        </p:spPr>
        <p:txBody>
          <a:bodyPr wrap="square" rtlCol="0">
            <a:spAutoFit/>
          </a:bodyPr>
          <a:lstStyle/>
          <a:p>
            <a:pPr algn="ctr"/>
            <a:r>
              <a:rPr lang="es-ES" sz="1400" b="1" dirty="0" smtClean="0">
                <a:solidFill>
                  <a:schemeClr val="accent6">
                    <a:lumMod val="75000"/>
                  </a:schemeClr>
                </a:solidFill>
              </a:rPr>
              <a:t>(4 etapas, 40 años cada etapa: </a:t>
            </a:r>
            <a:r>
              <a:rPr lang="es-ES" sz="1400" b="1" dirty="0" err="1" smtClean="0"/>
              <a:t>apro</a:t>
            </a:r>
            <a:r>
              <a:rPr lang="es-ES" sz="1400" b="1" dirty="0" smtClean="0"/>
              <a:t>-</a:t>
            </a:r>
          </a:p>
          <a:p>
            <a:pPr algn="ctr"/>
            <a:r>
              <a:rPr lang="es-ES" sz="1400" b="1" dirty="0" err="1" smtClean="0"/>
              <a:t>ximación</a:t>
            </a:r>
            <a:r>
              <a:rPr lang="es-ES" sz="1400" b="1" dirty="0" smtClean="0"/>
              <a:t>  y utilidad de esta división, necesaria flexibilidad al interpretarla)</a:t>
            </a:r>
            <a:endParaRPr lang="es-ES" sz="1400" b="1" dirty="0"/>
          </a:p>
        </p:txBody>
      </p:sp>
      <p:sp>
        <p:nvSpPr>
          <p:cNvPr id="2" name="1 CuadroTexto"/>
          <p:cNvSpPr txBox="1"/>
          <p:nvPr/>
        </p:nvSpPr>
        <p:spPr>
          <a:xfrm rot="16200000">
            <a:off x="6549279" y="3599148"/>
            <a:ext cx="2952329" cy="307777"/>
          </a:xfrm>
          <a:prstGeom prst="rect">
            <a:avLst/>
          </a:prstGeom>
          <a:noFill/>
        </p:spPr>
        <p:txBody>
          <a:bodyPr wrap="square" rtlCol="0">
            <a:spAutoFit/>
          </a:bodyPr>
          <a:lstStyle/>
          <a:p>
            <a:pPr algn="ctr"/>
            <a:r>
              <a:rPr lang="es-ES" sz="1400" dirty="0" smtClean="0"/>
              <a:t>ORIGENES DEL CRISTIANISMO</a:t>
            </a:r>
            <a:endParaRPr lang="es-ES" sz="1400" dirty="0"/>
          </a:p>
        </p:txBody>
      </p:sp>
      <p:sp>
        <p:nvSpPr>
          <p:cNvPr id="3" name="2 CuadroTexto"/>
          <p:cNvSpPr txBox="1"/>
          <p:nvPr/>
        </p:nvSpPr>
        <p:spPr>
          <a:xfrm>
            <a:off x="8162564" y="491299"/>
            <a:ext cx="432048"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t>5</a:t>
            </a:r>
            <a:endParaRPr lang="es-ES" sz="2000" b="1" dirty="0"/>
          </a:p>
        </p:txBody>
      </p:sp>
      <p:sp>
        <p:nvSpPr>
          <p:cNvPr id="9" name="8 Cerrar corchete"/>
          <p:cNvSpPr/>
          <p:nvPr/>
        </p:nvSpPr>
        <p:spPr>
          <a:xfrm>
            <a:off x="7668344" y="2465136"/>
            <a:ext cx="98919" cy="2376264"/>
          </a:xfrm>
          <a:prstGeom prst="rightBracke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9 CuadroTexto"/>
          <p:cNvSpPr txBox="1"/>
          <p:nvPr/>
        </p:nvSpPr>
        <p:spPr>
          <a:xfrm>
            <a:off x="8175406" y="2372849"/>
            <a:ext cx="429042"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30</a:t>
            </a:r>
            <a:endParaRPr lang="es-ES" sz="1600" b="1" dirty="0"/>
          </a:p>
        </p:txBody>
      </p:sp>
      <p:sp>
        <p:nvSpPr>
          <p:cNvPr id="13" name="12 CuadroTexto"/>
          <p:cNvSpPr txBox="1"/>
          <p:nvPr/>
        </p:nvSpPr>
        <p:spPr>
          <a:xfrm>
            <a:off x="8182700" y="4672123"/>
            <a:ext cx="600185"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150</a:t>
            </a:r>
            <a:endParaRPr lang="es-ES" sz="1600" b="1" dirty="0"/>
          </a:p>
        </p:txBody>
      </p:sp>
      <p:sp>
        <p:nvSpPr>
          <p:cNvPr id="11" name="10 Flecha abajo"/>
          <p:cNvSpPr/>
          <p:nvPr/>
        </p:nvSpPr>
        <p:spPr>
          <a:xfrm>
            <a:off x="8227425" y="2852936"/>
            <a:ext cx="45719" cy="1656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Marcador de número de diapositiva"/>
          <p:cNvSpPr>
            <a:spLocks noGrp="1"/>
          </p:cNvSpPr>
          <p:nvPr>
            <p:ph type="sldNum" sz="quarter" idx="12"/>
          </p:nvPr>
        </p:nvSpPr>
        <p:spPr>
          <a:xfrm>
            <a:off x="8025443" y="5661248"/>
            <a:ext cx="758952" cy="246888"/>
          </a:xfrm>
        </p:spPr>
        <p:txBody>
          <a:bodyPr/>
          <a:lstStyle/>
          <a:p>
            <a:fld id="{636E3AB4-97AD-4389-A1F4-096199C2DEE3}" type="slidenum">
              <a:rPr lang="es-ES" smtClean="0">
                <a:solidFill>
                  <a:schemeClr val="tx1"/>
                </a:solidFill>
              </a:rPr>
              <a:t>26</a:t>
            </a:fld>
            <a:endParaRPr lang="es-ES" dirty="0">
              <a:solidFill>
                <a:schemeClr val="tx1"/>
              </a:solidFill>
            </a:endParaRPr>
          </a:p>
        </p:txBody>
      </p:sp>
    </p:spTree>
    <p:extLst>
      <p:ext uri="{BB962C8B-B14F-4D97-AF65-F5344CB8AC3E}">
        <p14:creationId xmlns:p14="http://schemas.microsoft.com/office/powerpoint/2010/main" val="460890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6513343" y="621187"/>
            <a:ext cx="220780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3ª Y 4ª GENERAC</a:t>
            </a:r>
            <a:endParaRPr lang="es-ES" b="1" dirty="0"/>
          </a:p>
        </p:txBody>
      </p:sp>
      <p:sp>
        <p:nvSpPr>
          <p:cNvPr id="8" name="7 CuadroTexto"/>
          <p:cNvSpPr txBox="1"/>
          <p:nvPr/>
        </p:nvSpPr>
        <p:spPr>
          <a:xfrm>
            <a:off x="305517" y="761229"/>
            <a:ext cx="3152195" cy="5570756"/>
          </a:xfrm>
          <a:prstGeom prst="rect">
            <a:avLst/>
          </a:prstGeom>
          <a:gradFill>
            <a:gsLst>
              <a:gs pos="0">
                <a:srgbClr val="A3FBD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00000"/>
                </a:solidFill>
              </a:rPr>
              <a:t>30 – 70 </a:t>
            </a:r>
          </a:p>
          <a:p>
            <a:r>
              <a:rPr lang="es-ES" sz="1600" dirty="0" smtClean="0"/>
              <a:t>  </a:t>
            </a:r>
            <a:r>
              <a:rPr lang="es-ES" sz="1400" b="1" dirty="0" smtClean="0"/>
              <a:t>En los años 40 ya hay seguidores en Damasco, Alejandría y Roma.</a:t>
            </a:r>
          </a:p>
          <a:p>
            <a:r>
              <a:rPr lang="es-ES" sz="1400" b="1" dirty="0" smtClean="0"/>
              <a:t>  Importancia especial de Jerusalén y Galilea donde estaban los testigos</a:t>
            </a:r>
            <a:r>
              <a:rPr lang="es-ES" sz="1200" dirty="0" smtClean="0"/>
              <a:t>.</a:t>
            </a:r>
          </a:p>
          <a:p>
            <a:r>
              <a:rPr lang="es-ES" sz="1400" dirty="0" smtClean="0"/>
              <a:t>  En Jerusalén dos grupos: los hebreos y los helenistas.</a:t>
            </a:r>
          </a:p>
          <a:p>
            <a:r>
              <a:rPr lang="es-ES" sz="1400" dirty="0" smtClean="0"/>
              <a:t>Estos son perseguidos y, huyendo, anuncian el evangelio en Samaría y Antioquía, donde por primera vez se admite a gentiles en la comunidad.</a:t>
            </a:r>
          </a:p>
          <a:p>
            <a:r>
              <a:rPr lang="es-ES" sz="1400" dirty="0" smtClean="0"/>
              <a:t>  Conflicto entre Pablo y Pedro. Pablo misión independiente. Las diferencias llevaron a distanciamientos personales </a:t>
            </a:r>
          </a:p>
          <a:p>
            <a:r>
              <a:rPr lang="es-ES" sz="1400" dirty="0" smtClean="0"/>
              <a:t>y a rupturas entre los misioneros. </a:t>
            </a:r>
          </a:p>
          <a:p>
            <a:r>
              <a:rPr lang="es-ES" sz="1400" dirty="0"/>
              <a:t> </a:t>
            </a:r>
            <a:r>
              <a:rPr lang="es-ES" sz="1400" dirty="0" smtClean="0"/>
              <a:t> Asamblea de Jerusalén (c.50)</a:t>
            </a:r>
          </a:p>
          <a:p>
            <a:r>
              <a:rPr lang="es-ES" sz="1400" dirty="0" smtClean="0"/>
              <a:t>  En Jerusalén, papel clave de Pedro y los 12.  Es decapitado Santiago Zebedeo (a. 42). Le sustituye Santiago, el hermano de Jesús. Se mantiene un Cristianismo dinástico y estrictamente judío.  Por otro lado, cartas de Pablo.</a:t>
            </a:r>
          </a:p>
          <a:p>
            <a:r>
              <a:rPr lang="es-ES" sz="1400" dirty="0"/>
              <a:t> </a:t>
            </a:r>
            <a:r>
              <a:rPr lang="es-ES" sz="1400" dirty="0" smtClean="0"/>
              <a:t> En esta generación predomina la dinámica centrífuga y en la segunda se atenúa y, luego, aparece la centrípeta</a:t>
            </a:r>
            <a:endParaRPr lang="es-ES" sz="1400" dirty="0"/>
          </a:p>
        </p:txBody>
      </p:sp>
      <p:sp>
        <p:nvSpPr>
          <p:cNvPr id="11" name="10 CuadroTexto"/>
          <p:cNvSpPr txBox="1"/>
          <p:nvPr/>
        </p:nvSpPr>
        <p:spPr>
          <a:xfrm>
            <a:off x="6314705" y="990519"/>
            <a:ext cx="2406447" cy="5355312"/>
          </a:xfrm>
          <a:prstGeom prst="rect">
            <a:avLst/>
          </a:prstGeom>
          <a:gradFill>
            <a:gsLst>
              <a:gs pos="0">
                <a:srgbClr val="00B0F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00000"/>
                </a:solidFill>
              </a:rPr>
              <a:t>110 -190</a:t>
            </a:r>
          </a:p>
          <a:p>
            <a:pPr marL="285750" indent="-285750">
              <a:buFont typeface="Arial" panose="020B0604020202020204" pitchFamily="34" charset="0"/>
              <a:buChar char="•"/>
            </a:pPr>
            <a:r>
              <a:rPr lang="es-ES" sz="1400" b="1" dirty="0" smtClean="0"/>
              <a:t>Se va produciendo  un proceso de </a:t>
            </a:r>
            <a:r>
              <a:rPr lang="es-ES" sz="1400" b="1" dirty="0" err="1" smtClean="0"/>
              <a:t>institucio</a:t>
            </a:r>
            <a:r>
              <a:rPr lang="es-ES" sz="1400" b="1" dirty="0" smtClean="0"/>
              <a:t>- </a:t>
            </a:r>
            <a:r>
              <a:rPr lang="es-ES" sz="1400" b="1" dirty="0" err="1" smtClean="0"/>
              <a:t>nalización</a:t>
            </a:r>
            <a:r>
              <a:rPr lang="es-ES" sz="1400" b="1" dirty="0" smtClean="0"/>
              <a:t>.</a:t>
            </a:r>
          </a:p>
          <a:p>
            <a:pPr marL="285750" indent="-285750">
              <a:buFont typeface="Arial" panose="020B0604020202020204" pitchFamily="34" charset="0"/>
              <a:buChar char="•"/>
            </a:pPr>
            <a:r>
              <a:rPr lang="es-ES" sz="1400" b="1" dirty="0" smtClean="0"/>
              <a:t>La gran Iglesia acoge un gran número de tradiciones cristianas que van evolucionando y acercándose entre sí.</a:t>
            </a:r>
          </a:p>
          <a:p>
            <a:pPr marL="285750" indent="-285750">
              <a:buFont typeface="Arial" panose="020B0604020202020204" pitchFamily="34" charset="0"/>
              <a:buChar char="•"/>
            </a:pPr>
            <a:r>
              <a:rPr lang="es-ES" sz="1400" b="1" dirty="0" smtClean="0"/>
              <a:t>Pero quedan al margen</a:t>
            </a:r>
          </a:p>
          <a:p>
            <a:r>
              <a:rPr lang="es-ES" sz="1600" dirty="0" smtClean="0"/>
              <a:t>     </a:t>
            </a:r>
            <a:r>
              <a:rPr lang="es-ES" sz="1400" dirty="0" smtClean="0"/>
              <a:t>a) tendencias </a:t>
            </a:r>
            <a:r>
              <a:rPr lang="es-ES" sz="1400" dirty="0" err="1" smtClean="0"/>
              <a:t>judeocris-tianas</a:t>
            </a:r>
            <a:r>
              <a:rPr lang="es-ES" sz="1400" dirty="0" smtClean="0"/>
              <a:t> extremas y tendencias proféticas  radicales (como por ejemplo, el montanismo)  y </a:t>
            </a:r>
          </a:p>
          <a:p>
            <a:r>
              <a:rPr lang="es-ES" sz="1400" dirty="0" smtClean="0"/>
              <a:t>     b) el gnosticismo, movimiento muy plural, que defiende la salvación por el conocimiento</a:t>
            </a:r>
          </a:p>
          <a:p>
            <a:pPr marL="285750" indent="-285750">
              <a:buFont typeface="Arial" panose="020B0604020202020204" pitchFamily="34" charset="0"/>
              <a:buChar char="•"/>
            </a:pPr>
            <a:r>
              <a:rPr lang="es-ES" sz="1400" b="1" dirty="0" smtClean="0"/>
              <a:t>Se produce un amplio diálogo con la cultura helenística  de esa época (</a:t>
            </a:r>
            <a:r>
              <a:rPr lang="es-ES" sz="1400" b="1" dirty="0" err="1" smtClean="0"/>
              <a:t>P.e</a:t>
            </a:r>
            <a:r>
              <a:rPr lang="es-ES" sz="1400" b="1" dirty="0" smtClean="0"/>
              <a:t>: Clemente en Alejandría)</a:t>
            </a:r>
            <a:endParaRPr lang="es-ES" sz="1400" b="1" dirty="0"/>
          </a:p>
        </p:txBody>
      </p:sp>
      <p:sp>
        <p:nvSpPr>
          <p:cNvPr id="12" name="11 CuadroTexto"/>
          <p:cNvSpPr txBox="1"/>
          <p:nvPr/>
        </p:nvSpPr>
        <p:spPr>
          <a:xfrm>
            <a:off x="3498043" y="1018854"/>
            <a:ext cx="2808312" cy="5355312"/>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00000"/>
                </a:solidFill>
              </a:rPr>
              <a:t>70 – 110</a:t>
            </a:r>
          </a:p>
          <a:p>
            <a:r>
              <a:rPr lang="es-ES" sz="1400" b="1" dirty="0" smtClean="0"/>
              <a:t>Conquista de Jerusalén y des- </a:t>
            </a:r>
            <a:r>
              <a:rPr lang="es-ES" sz="1400" b="1" dirty="0" err="1" smtClean="0"/>
              <a:t>trucción</a:t>
            </a:r>
            <a:r>
              <a:rPr lang="es-ES" sz="1400" b="1" dirty="0" smtClean="0"/>
              <a:t> del Templo (año 70)</a:t>
            </a:r>
          </a:p>
          <a:p>
            <a:r>
              <a:rPr lang="es-ES" sz="1400" b="1" dirty="0" smtClean="0"/>
              <a:t>Varias tradiciones cristianas diferentes</a:t>
            </a:r>
            <a:r>
              <a:rPr lang="es-ES" sz="1600" dirty="0" smtClean="0"/>
              <a:t>:</a:t>
            </a:r>
          </a:p>
          <a:p>
            <a:r>
              <a:rPr lang="es-ES" sz="1400" dirty="0" smtClean="0"/>
              <a:t>Ya han desaparecido los testigos directos</a:t>
            </a:r>
          </a:p>
          <a:p>
            <a:r>
              <a:rPr lang="es-ES" sz="1400" dirty="0" smtClean="0"/>
              <a:t>Tradición narrativa sobre Jesús (evangelios)</a:t>
            </a:r>
          </a:p>
          <a:p>
            <a:r>
              <a:rPr lang="es-ES" sz="1400" dirty="0" smtClean="0"/>
              <a:t>Mc recoge tradiciones de Galilea y Jerusalén (Pedro)</a:t>
            </a:r>
          </a:p>
          <a:p>
            <a:r>
              <a:rPr lang="es-ES" sz="1400" dirty="0" smtClean="0"/>
              <a:t>Mt y </a:t>
            </a:r>
            <a:r>
              <a:rPr lang="es-ES" sz="1400" dirty="0" err="1" smtClean="0"/>
              <a:t>Lc</a:t>
            </a:r>
            <a:r>
              <a:rPr lang="es-ES" sz="1400" dirty="0" smtClean="0"/>
              <a:t> desarrollan lo de Mc con más tradiciones</a:t>
            </a:r>
          </a:p>
          <a:p>
            <a:r>
              <a:rPr lang="es-ES" sz="1400" dirty="0" smtClean="0"/>
              <a:t>En Hechos Lucas quiere reconciliar tradiciones que habían estado enfrentadas</a:t>
            </a:r>
          </a:p>
          <a:p>
            <a:r>
              <a:rPr lang="es-ES" sz="1400" dirty="0" err="1" smtClean="0"/>
              <a:t>Jn</a:t>
            </a:r>
            <a:r>
              <a:rPr lang="es-ES" sz="1400" dirty="0" smtClean="0"/>
              <a:t> modifica la tradición sinóptica con informaciones de Samaría y Jerusalén</a:t>
            </a:r>
          </a:p>
          <a:p>
            <a:r>
              <a:rPr lang="es-ES" sz="1400" dirty="0" smtClean="0"/>
              <a:t>La tradición paulina se desarrolla de forma conflictiva:  adaptación &lt;&lt;&gt;&gt; radicalismo. Dos tendencias.</a:t>
            </a:r>
          </a:p>
          <a:p>
            <a:r>
              <a:rPr lang="es-ES" sz="1400" dirty="0" smtClean="0"/>
              <a:t>Se impone el </a:t>
            </a:r>
            <a:r>
              <a:rPr lang="es-ES" sz="1400" dirty="0" err="1" smtClean="0"/>
              <a:t>petrinismo</a:t>
            </a:r>
            <a:r>
              <a:rPr lang="es-ES" sz="1400" dirty="0" smtClean="0"/>
              <a:t>: judeocristianismo moderado</a:t>
            </a:r>
            <a:endParaRPr lang="es-ES" sz="1400" dirty="0"/>
          </a:p>
        </p:txBody>
      </p:sp>
      <p:sp>
        <p:nvSpPr>
          <p:cNvPr id="4" name="3 CuadroTexto"/>
          <p:cNvSpPr txBox="1"/>
          <p:nvPr/>
        </p:nvSpPr>
        <p:spPr>
          <a:xfrm>
            <a:off x="869751" y="283779"/>
            <a:ext cx="8064896" cy="461665"/>
          </a:xfrm>
          <a:prstGeom prst="rect">
            <a:avLst/>
          </a:prstGeom>
          <a:noFill/>
        </p:spPr>
        <p:txBody>
          <a:bodyPr wrap="square" rtlCol="0">
            <a:spAutoFit/>
          </a:bodyPr>
          <a:lstStyle/>
          <a:p>
            <a:r>
              <a:rPr lang="es-ES" sz="2000" b="1" dirty="0" smtClean="0"/>
              <a:t>MÁS </a:t>
            </a:r>
            <a:r>
              <a:rPr lang="es-ES" sz="2400" b="1" dirty="0" smtClean="0">
                <a:solidFill>
                  <a:srgbClr val="C00000"/>
                </a:solidFill>
                <a:latin typeface="Arial" panose="020B0604020202020204" pitchFamily="34" charset="0"/>
                <a:cs typeface="Arial" panose="020B0604020202020204" pitchFamily="34" charset="0"/>
              </a:rPr>
              <a:t>DETALLES</a:t>
            </a:r>
            <a:r>
              <a:rPr lang="es-ES" sz="2000" b="1" dirty="0" smtClean="0"/>
              <a:t> SOBRE LAS PRIMERAS GENERACIONES</a:t>
            </a:r>
            <a:endParaRPr lang="es-ES" sz="2000" b="1" dirty="0"/>
          </a:p>
        </p:txBody>
      </p:sp>
      <p:sp>
        <p:nvSpPr>
          <p:cNvPr id="5" name="4 CuadroTexto"/>
          <p:cNvSpPr txBox="1"/>
          <p:nvPr/>
        </p:nvSpPr>
        <p:spPr>
          <a:xfrm>
            <a:off x="1612521" y="761229"/>
            <a:ext cx="184519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1ª GENERACIÓN</a:t>
            </a:r>
            <a:endParaRPr lang="es-ES" b="1" dirty="0"/>
          </a:p>
        </p:txBody>
      </p:sp>
      <p:sp>
        <p:nvSpPr>
          <p:cNvPr id="2" name="1 Marcador de número de diapositiva"/>
          <p:cNvSpPr>
            <a:spLocks noGrp="1"/>
          </p:cNvSpPr>
          <p:nvPr>
            <p:ph type="sldNum" sz="quarter" idx="12"/>
          </p:nvPr>
        </p:nvSpPr>
        <p:spPr>
          <a:xfrm>
            <a:off x="7962200" y="6208541"/>
            <a:ext cx="758952" cy="246888"/>
          </a:xfrm>
        </p:spPr>
        <p:txBody>
          <a:bodyPr/>
          <a:lstStyle/>
          <a:p>
            <a:fld id="{636E3AB4-97AD-4389-A1F4-096199C2DEE3}" type="slidenum">
              <a:rPr lang="es-ES" b="1" smtClean="0">
                <a:solidFill>
                  <a:schemeClr val="tx1"/>
                </a:solidFill>
              </a:rPr>
              <a:t>27</a:t>
            </a:fld>
            <a:endParaRPr lang="es-ES" b="1" dirty="0">
              <a:solidFill>
                <a:schemeClr val="tx1"/>
              </a:solidFill>
            </a:endParaRPr>
          </a:p>
        </p:txBody>
      </p:sp>
      <p:sp>
        <p:nvSpPr>
          <p:cNvPr id="6" name="5 CuadroTexto"/>
          <p:cNvSpPr txBox="1"/>
          <p:nvPr/>
        </p:nvSpPr>
        <p:spPr>
          <a:xfrm>
            <a:off x="4719357" y="1018854"/>
            <a:ext cx="1579463"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2ª GENERACI</a:t>
            </a:r>
            <a:endParaRPr lang="es-ES" b="1" dirty="0"/>
          </a:p>
        </p:txBody>
      </p:sp>
    </p:spTree>
    <p:extLst>
      <p:ext uri="{BB962C8B-B14F-4D97-AF65-F5344CB8AC3E}">
        <p14:creationId xmlns:p14="http://schemas.microsoft.com/office/powerpoint/2010/main" val="675560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7019"/>
            <a:ext cx="8136904" cy="510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427954" y="5805264"/>
            <a:ext cx="7960470" cy="523220"/>
          </a:xfrm>
          <a:prstGeom prst="rect">
            <a:avLst/>
          </a:prstGeom>
          <a:noFill/>
        </p:spPr>
        <p:txBody>
          <a:bodyPr wrap="square" rtlCol="0">
            <a:spAutoFit/>
          </a:bodyPr>
          <a:lstStyle/>
          <a:p>
            <a:pPr algn="ctr"/>
            <a:r>
              <a:rPr lang="es-ES" sz="1400" b="1" i="1" dirty="0" smtClean="0">
                <a:solidFill>
                  <a:schemeClr val="accent6">
                    <a:lumMod val="50000"/>
                  </a:schemeClr>
                </a:solidFill>
              </a:rPr>
              <a:t>ESTAS SON  LAS MÁS ANTIGUAS COMUNIDADES CRISTIANAS  citadas en los documentos del siglo I       </a:t>
            </a:r>
            <a:r>
              <a:rPr lang="es-ES" sz="1400" dirty="0" smtClean="0"/>
              <a:t>(Bibliografía 14, pág.16)</a:t>
            </a:r>
            <a:endParaRPr lang="es-ES" sz="1400" dirty="0"/>
          </a:p>
        </p:txBody>
      </p:sp>
      <p:sp>
        <p:nvSpPr>
          <p:cNvPr id="2" name="1 CuadroTexto"/>
          <p:cNvSpPr txBox="1"/>
          <p:nvPr/>
        </p:nvSpPr>
        <p:spPr>
          <a:xfrm>
            <a:off x="611560" y="4149080"/>
            <a:ext cx="2520280" cy="400110"/>
          </a:xfrm>
          <a:prstGeom prst="rect">
            <a:avLst/>
          </a:prstGeom>
          <a:noFill/>
        </p:spPr>
        <p:txBody>
          <a:bodyPr wrap="square" rtlCol="0">
            <a:spAutoFit/>
          </a:bodyPr>
          <a:lstStyle/>
          <a:p>
            <a:r>
              <a:rPr lang="es-ES" sz="2000" b="1" dirty="0" smtClean="0">
                <a:solidFill>
                  <a:schemeClr val="accent6">
                    <a:lumMod val="75000"/>
                  </a:schemeClr>
                </a:solidFill>
              </a:rPr>
              <a:t>MAR MEDITERRÁNEO</a:t>
            </a:r>
            <a:endParaRPr lang="es-ES" sz="2000" b="1" dirty="0">
              <a:solidFill>
                <a:schemeClr val="accent6">
                  <a:lumMod val="75000"/>
                </a:schemeClr>
              </a:solidFill>
            </a:endParaRPr>
          </a:p>
        </p:txBody>
      </p:sp>
      <p:sp>
        <p:nvSpPr>
          <p:cNvPr id="5" name="4 CuadroTexto"/>
          <p:cNvSpPr txBox="1"/>
          <p:nvPr/>
        </p:nvSpPr>
        <p:spPr>
          <a:xfrm>
            <a:off x="7847144" y="770220"/>
            <a:ext cx="432048"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t> 6</a:t>
            </a:r>
            <a:endParaRPr lang="es-ES" sz="2000" b="1" dirty="0"/>
          </a:p>
        </p:txBody>
      </p:sp>
      <p:sp>
        <p:nvSpPr>
          <p:cNvPr id="3" name="2 Marcador de número de diapositiva"/>
          <p:cNvSpPr>
            <a:spLocks noGrp="1"/>
          </p:cNvSpPr>
          <p:nvPr>
            <p:ph type="sldNum" sz="quarter" idx="12"/>
          </p:nvPr>
        </p:nvSpPr>
        <p:spPr>
          <a:xfrm>
            <a:off x="7812360" y="6081596"/>
            <a:ext cx="758952" cy="246888"/>
          </a:xfrm>
        </p:spPr>
        <p:txBody>
          <a:bodyPr/>
          <a:lstStyle/>
          <a:p>
            <a:fld id="{636E3AB4-97AD-4389-A1F4-096199C2DEE3}" type="slidenum">
              <a:rPr lang="es-ES" b="1" smtClean="0">
                <a:solidFill>
                  <a:schemeClr val="tx1"/>
                </a:solidFill>
              </a:rPr>
              <a:t>28</a:t>
            </a:fld>
            <a:endParaRPr lang="es-ES" b="1" dirty="0">
              <a:solidFill>
                <a:schemeClr val="tx1"/>
              </a:solidFill>
            </a:endParaRPr>
          </a:p>
        </p:txBody>
      </p:sp>
      <p:sp>
        <p:nvSpPr>
          <p:cNvPr id="6" name="5 CuadroTexto"/>
          <p:cNvSpPr txBox="1"/>
          <p:nvPr/>
        </p:nvSpPr>
        <p:spPr>
          <a:xfrm>
            <a:off x="611560" y="908720"/>
            <a:ext cx="2016224" cy="523220"/>
          </a:xfrm>
          <a:prstGeom prst="rect">
            <a:avLst/>
          </a:prstGeom>
          <a:solidFill>
            <a:schemeClr val="bg1"/>
          </a:solidFill>
          <a:ln w="38100">
            <a:solidFill>
              <a:srgbClr val="C00000"/>
            </a:solidFill>
          </a:ln>
        </p:spPr>
        <p:txBody>
          <a:bodyPr wrap="square" rtlCol="0">
            <a:spAutoFit/>
          </a:bodyPr>
          <a:lstStyle/>
          <a:p>
            <a:r>
              <a:rPr lang="es-ES" sz="2800" b="1" dirty="0" smtClean="0">
                <a:solidFill>
                  <a:schemeClr val="accent6">
                    <a:lumMod val="75000"/>
                  </a:schemeClr>
                </a:solidFill>
              </a:rPr>
              <a:t>EXPANSIÓN</a:t>
            </a:r>
            <a:endParaRPr lang="es-ES" sz="2800" b="1" dirty="0">
              <a:solidFill>
                <a:schemeClr val="accent6">
                  <a:lumMod val="75000"/>
                </a:schemeClr>
              </a:solidFill>
            </a:endParaRPr>
          </a:p>
        </p:txBody>
      </p:sp>
    </p:spTree>
    <p:extLst>
      <p:ext uri="{BB962C8B-B14F-4D97-AF65-F5344CB8AC3E}">
        <p14:creationId xmlns:p14="http://schemas.microsoft.com/office/powerpoint/2010/main" val="2160049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1.bp.blogspot.com/-bAJo0OvQLqA/Uz2kiTTxwXI/AAAAAAAASjI/6ljfCXQQZ2o/s1600/mapa_expansion_cristianismo_imperio_roman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48" y="463902"/>
            <a:ext cx="7968444" cy="596055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25352" y="4997575"/>
            <a:ext cx="3600400" cy="1354217"/>
          </a:xfrm>
          <a:prstGeom prst="rect">
            <a:avLst/>
          </a:prstGeom>
          <a:noFill/>
        </p:spPr>
        <p:txBody>
          <a:bodyPr wrap="square" rtlCol="0">
            <a:spAutoFit/>
          </a:bodyPr>
          <a:lstStyle/>
          <a:p>
            <a:r>
              <a:rPr lang="es-ES" sz="1600" b="1" dirty="0" smtClean="0"/>
              <a:t>Expansión geográfica </a:t>
            </a:r>
          </a:p>
          <a:p>
            <a:r>
              <a:rPr lang="es-ES" sz="1600" b="1" dirty="0" smtClean="0"/>
              <a:t>del Cristianismo de los orígenes,</a:t>
            </a:r>
          </a:p>
          <a:p>
            <a:r>
              <a:rPr lang="es-ES" sz="1600" b="1" dirty="0"/>
              <a:t>s</a:t>
            </a:r>
            <a:r>
              <a:rPr lang="es-ES" sz="1600" b="1" dirty="0" smtClean="0"/>
              <a:t>egún nuestros datos limitados, </a:t>
            </a:r>
          </a:p>
          <a:p>
            <a:r>
              <a:rPr lang="es-ES" sz="1600" b="1" dirty="0" smtClean="0"/>
              <a:t>sobre todo los referidos a oriente</a:t>
            </a:r>
          </a:p>
          <a:p>
            <a:r>
              <a:rPr lang="es-ES" sz="1600" b="1" dirty="0"/>
              <a:t>y</a:t>
            </a:r>
            <a:r>
              <a:rPr lang="es-ES" sz="1600" b="1" dirty="0" smtClean="0"/>
              <a:t> al norte latino y griego de África</a:t>
            </a:r>
            <a:endParaRPr lang="es-ES" sz="1600" b="1" dirty="0"/>
          </a:p>
        </p:txBody>
      </p:sp>
      <p:sp>
        <p:nvSpPr>
          <p:cNvPr id="4" name="3 CuadroTexto"/>
          <p:cNvSpPr txBox="1"/>
          <p:nvPr/>
        </p:nvSpPr>
        <p:spPr>
          <a:xfrm>
            <a:off x="6084168" y="6059404"/>
            <a:ext cx="2088232"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dirty="0" smtClean="0"/>
              <a:t>Elgrancielo.Blogspot.com</a:t>
            </a:r>
            <a:endParaRPr lang="es-ES" sz="1400" dirty="0"/>
          </a:p>
        </p:txBody>
      </p:sp>
      <p:sp>
        <p:nvSpPr>
          <p:cNvPr id="2" name="1 Marcador de número de diapositiva"/>
          <p:cNvSpPr>
            <a:spLocks noGrp="1"/>
          </p:cNvSpPr>
          <p:nvPr>
            <p:ph type="sldNum" sz="quarter" idx="12"/>
          </p:nvPr>
        </p:nvSpPr>
        <p:spPr>
          <a:xfrm>
            <a:off x="7910213" y="6120293"/>
            <a:ext cx="758952" cy="246888"/>
          </a:xfrm>
        </p:spPr>
        <p:txBody>
          <a:bodyPr/>
          <a:lstStyle/>
          <a:p>
            <a:fld id="{636E3AB4-97AD-4389-A1F4-096199C2DEE3}" type="slidenum">
              <a:rPr lang="es-ES" b="1" smtClean="0">
                <a:solidFill>
                  <a:schemeClr val="tx1"/>
                </a:solidFill>
              </a:rPr>
              <a:t>29</a:t>
            </a:fld>
            <a:endParaRPr lang="es-ES" b="1" dirty="0">
              <a:solidFill>
                <a:schemeClr val="tx1"/>
              </a:solidFill>
            </a:endParaRPr>
          </a:p>
        </p:txBody>
      </p:sp>
      <p:sp>
        <p:nvSpPr>
          <p:cNvPr id="5" name="4 CuadroTexto"/>
          <p:cNvSpPr txBox="1"/>
          <p:nvPr/>
        </p:nvSpPr>
        <p:spPr>
          <a:xfrm>
            <a:off x="8289689" y="4523926"/>
            <a:ext cx="36004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4800" b="1" dirty="0" smtClean="0"/>
              <a:t>?</a:t>
            </a:r>
            <a:endParaRPr lang="es-ES" sz="4800" b="1" dirty="0"/>
          </a:p>
        </p:txBody>
      </p:sp>
      <p:sp>
        <p:nvSpPr>
          <p:cNvPr id="6" name="5 Flecha derecha"/>
          <p:cNvSpPr/>
          <p:nvPr/>
        </p:nvSpPr>
        <p:spPr>
          <a:xfrm>
            <a:off x="8248865" y="5263688"/>
            <a:ext cx="360040" cy="234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a:off x="8244408" y="4289611"/>
            <a:ext cx="360040" cy="234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izquierda y derecha"/>
          <p:cNvSpPr/>
          <p:nvPr/>
        </p:nvSpPr>
        <p:spPr>
          <a:xfrm>
            <a:off x="4211960" y="6080959"/>
            <a:ext cx="792088" cy="1243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4404081" y="5643906"/>
            <a:ext cx="36004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4800" b="1" dirty="0" smtClean="0"/>
              <a:t>?</a:t>
            </a:r>
            <a:endParaRPr lang="es-ES" sz="4800" b="1" dirty="0"/>
          </a:p>
        </p:txBody>
      </p:sp>
      <p:sp>
        <p:nvSpPr>
          <p:cNvPr id="11" name="10 CuadroTexto"/>
          <p:cNvSpPr txBox="1"/>
          <p:nvPr/>
        </p:nvSpPr>
        <p:spPr>
          <a:xfrm>
            <a:off x="899592" y="663249"/>
            <a:ext cx="2016224" cy="523220"/>
          </a:xfrm>
          <a:prstGeom prst="rect">
            <a:avLst/>
          </a:prstGeom>
          <a:solidFill>
            <a:schemeClr val="bg1"/>
          </a:solidFill>
          <a:ln w="38100">
            <a:solidFill>
              <a:srgbClr val="C00000"/>
            </a:solidFill>
          </a:ln>
        </p:spPr>
        <p:txBody>
          <a:bodyPr wrap="square" rtlCol="0">
            <a:spAutoFit/>
          </a:bodyPr>
          <a:lstStyle/>
          <a:p>
            <a:r>
              <a:rPr lang="es-ES" sz="2800" b="1" dirty="0" smtClean="0">
                <a:solidFill>
                  <a:schemeClr val="accent6">
                    <a:lumMod val="75000"/>
                  </a:schemeClr>
                </a:solidFill>
              </a:rPr>
              <a:t>EXPANSIÓN</a:t>
            </a:r>
            <a:endParaRPr lang="es-ES" sz="2800" b="1" dirty="0">
              <a:solidFill>
                <a:schemeClr val="accent6">
                  <a:lumMod val="75000"/>
                </a:schemeClr>
              </a:solidFill>
            </a:endParaRPr>
          </a:p>
        </p:txBody>
      </p:sp>
    </p:spTree>
    <p:extLst>
      <p:ext uri="{BB962C8B-B14F-4D97-AF65-F5344CB8AC3E}">
        <p14:creationId xmlns:p14="http://schemas.microsoft.com/office/powerpoint/2010/main" val="2617710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360876" y="5805264"/>
            <a:ext cx="758952" cy="246888"/>
          </a:xfrm>
        </p:spPr>
        <p:txBody>
          <a:bodyPr/>
          <a:lstStyle/>
          <a:p>
            <a:fld id="{636E3AB4-97AD-4389-A1F4-096199C2DEE3}" type="slidenum">
              <a:rPr lang="es-ES" b="1" smtClean="0">
                <a:solidFill>
                  <a:schemeClr val="tx1"/>
                </a:solidFill>
              </a:rPr>
              <a:t>3</a:t>
            </a:fld>
            <a:endParaRPr lang="es-ES" b="1" dirty="0">
              <a:solidFill>
                <a:schemeClr val="tx1"/>
              </a:solidFill>
            </a:endParaRPr>
          </a:p>
        </p:txBody>
      </p:sp>
      <p:sp>
        <p:nvSpPr>
          <p:cNvPr id="5" name="4 CuadroTexto"/>
          <p:cNvSpPr txBox="1"/>
          <p:nvPr/>
        </p:nvSpPr>
        <p:spPr>
          <a:xfrm>
            <a:off x="3779912" y="2276872"/>
            <a:ext cx="3960440" cy="3139321"/>
          </a:xfrm>
          <a:prstGeom prst="rect">
            <a:avLst/>
          </a:prstGeom>
          <a:noFill/>
        </p:spPr>
        <p:txBody>
          <a:bodyPr wrap="square" rtlCol="0">
            <a:spAutoFit/>
          </a:bodyPr>
          <a:lstStyle/>
          <a:p>
            <a:pPr algn="just"/>
            <a:r>
              <a:rPr lang="es-ES" sz="2000" dirty="0" smtClean="0">
                <a:solidFill>
                  <a:schemeClr val="accent6">
                    <a:lumMod val="75000"/>
                  </a:schemeClr>
                </a:solidFill>
              </a:rPr>
              <a:t>“Entretanto Saulo, respirando todavía amenazas y muertes contra los </a:t>
            </a:r>
            <a:r>
              <a:rPr lang="es-ES" sz="2000" i="1" dirty="0" smtClean="0"/>
              <a:t>discípulos del Señor</a:t>
            </a:r>
            <a:r>
              <a:rPr lang="es-ES" sz="2000" dirty="0" smtClean="0">
                <a:solidFill>
                  <a:schemeClr val="accent6">
                    <a:lumMod val="75000"/>
                  </a:schemeClr>
                </a:solidFill>
              </a:rPr>
              <a:t>, se presentó al sumo sacerdote y le pidió cartas para las sinagogas de Damasco, para que, si encontraba algunos </a:t>
            </a:r>
            <a:r>
              <a:rPr lang="es-ES" sz="2000" i="1" dirty="0" smtClean="0"/>
              <a:t>seguidores del camino</a:t>
            </a:r>
            <a:r>
              <a:rPr lang="es-ES" sz="2000" dirty="0" smtClean="0">
                <a:solidFill>
                  <a:schemeClr val="accent6">
                    <a:lumMod val="75000"/>
                  </a:schemeClr>
                </a:solidFill>
              </a:rPr>
              <a:t>, hombres o mujeres, los pudiera llevar presos a Jerusalén”</a:t>
            </a:r>
          </a:p>
          <a:p>
            <a:r>
              <a:rPr lang="es-ES" dirty="0" smtClean="0"/>
              <a:t>      Hechos de los apóstoles , 9, 1-2</a:t>
            </a:r>
            <a:endParaRPr lang="es-E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48" y="980728"/>
            <a:ext cx="86010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779912" y="1916832"/>
            <a:ext cx="374441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887924" y="5661248"/>
            <a:ext cx="374441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499279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7489" y="396556"/>
            <a:ext cx="3943298" cy="95410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chemeClr val="accent6">
                    <a:lumMod val="75000"/>
                  </a:schemeClr>
                </a:solidFill>
              </a:rPr>
              <a:t> </a:t>
            </a:r>
            <a:r>
              <a:rPr lang="es-ES" b="1" dirty="0" smtClean="0">
                <a:solidFill>
                  <a:schemeClr val="accent6">
                    <a:lumMod val="75000"/>
                  </a:schemeClr>
                </a:solidFill>
              </a:rPr>
              <a:t>ALGUNOS   CONCEPTOS SOCIOLÓGI- </a:t>
            </a:r>
          </a:p>
          <a:p>
            <a:r>
              <a:rPr lang="es-ES" b="1" dirty="0" smtClean="0">
                <a:solidFill>
                  <a:schemeClr val="accent6">
                    <a:lumMod val="75000"/>
                  </a:schemeClr>
                </a:solidFill>
              </a:rPr>
              <a:t>COS  BÁSICOS sobre grupos religiosos aplicables al cristianismo primero</a:t>
            </a:r>
            <a:endParaRPr lang="es-ES" b="1" dirty="0">
              <a:solidFill>
                <a:schemeClr val="accent6">
                  <a:lumMod val="75000"/>
                </a:schemeClr>
              </a:solidFill>
            </a:endParaRPr>
          </a:p>
        </p:txBody>
      </p:sp>
      <p:sp>
        <p:nvSpPr>
          <p:cNvPr id="7" name="6 CuadroTexto"/>
          <p:cNvSpPr txBox="1"/>
          <p:nvPr/>
        </p:nvSpPr>
        <p:spPr>
          <a:xfrm>
            <a:off x="4426473" y="642737"/>
            <a:ext cx="4325852" cy="116955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dirty="0" smtClean="0"/>
              <a:t>grupo carismático</a:t>
            </a:r>
          </a:p>
          <a:p>
            <a:r>
              <a:rPr lang="es-ES" sz="1400" dirty="0" smtClean="0"/>
              <a:t>que surge al margen de las instituciones establecidas</a:t>
            </a:r>
          </a:p>
          <a:p>
            <a:r>
              <a:rPr lang="es-ES" sz="1400" dirty="0" smtClean="0"/>
              <a:t>y con frecuencia en oposición a ellas</a:t>
            </a:r>
          </a:p>
          <a:p>
            <a:r>
              <a:rPr lang="es-ES" sz="1400" dirty="0" smtClean="0"/>
              <a:t>que mantiene comportamientos no habituales</a:t>
            </a:r>
          </a:p>
          <a:p>
            <a:r>
              <a:rPr lang="es-ES" sz="1400" dirty="0" smtClean="0"/>
              <a:t>y que se encuentra polarizado por objetivos inmediatos</a:t>
            </a:r>
            <a:endParaRPr lang="es-ES" sz="1400" dirty="0"/>
          </a:p>
        </p:txBody>
      </p:sp>
      <p:sp>
        <p:nvSpPr>
          <p:cNvPr id="8" name="7 CuadroTexto"/>
          <p:cNvSpPr txBox="1"/>
          <p:nvPr/>
        </p:nvSpPr>
        <p:spPr>
          <a:xfrm>
            <a:off x="1265149" y="1764914"/>
            <a:ext cx="7632848" cy="984885"/>
          </a:xfrm>
          <a:prstGeom prst="rect">
            <a:avLst/>
          </a:prstGeom>
          <a:noFill/>
        </p:spPr>
        <p:txBody>
          <a:bodyPr wrap="square" rtlCol="0">
            <a:spAutoFit/>
          </a:bodyPr>
          <a:lstStyle/>
          <a:p>
            <a:r>
              <a:rPr lang="es-ES" sz="1400" dirty="0" smtClean="0"/>
              <a:t>Es una </a:t>
            </a:r>
            <a:r>
              <a:rPr lang="es-ES" sz="1400" b="1" dirty="0" smtClean="0">
                <a:solidFill>
                  <a:schemeClr val="accent6">
                    <a:lumMod val="75000"/>
                  </a:schemeClr>
                </a:solidFill>
              </a:rPr>
              <a:t>primera</a:t>
            </a:r>
            <a:r>
              <a:rPr lang="es-ES" sz="1200" dirty="0" smtClean="0"/>
              <a:t> </a:t>
            </a:r>
            <a:r>
              <a:rPr lang="es-ES" sz="1400" b="1" dirty="0" smtClean="0">
                <a:solidFill>
                  <a:schemeClr val="accent6">
                    <a:lumMod val="75000"/>
                  </a:schemeClr>
                </a:solidFill>
              </a:rPr>
              <a:t>fase</a:t>
            </a:r>
            <a:r>
              <a:rPr lang="es-ES" sz="1200" dirty="0" smtClean="0"/>
              <a:t> </a:t>
            </a:r>
            <a:r>
              <a:rPr lang="es-ES" sz="1400" dirty="0" smtClean="0"/>
              <a:t>por la que pasan procesos sociales diferentes, como los revolucionarios, la creación de sectas, los nacionalismos…</a:t>
            </a:r>
          </a:p>
          <a:p>
            <a:r>
              <a:rPr lang="es-ES" sz="1400" dirty="0" smtClean="0"/>
              <a:t>Un movimiento </a:t>
            </a:r>
            <a:r>
              <a:rPr lang="es-ES" sz="1400" b="1" dirty="0" smtClean="0">
                <a:solidFill>
                  <a:schemeClr val="accent6">
                    <a:lumMod val="75000"/>
                  </a:schemeClr>
                </a:solidFill>
              </a:rPr>
              <a:t>dura poco </a:t>
            </a:r>
            <a:r>
              <a:rPr lang="es-ES" sz="1400" dirty="0" smtClean="0"/>
              <a:t>como tal movimiento, pues  o  </a:t>
            </a:r>
            <a:r>
              <a:rPr lang="es-ES" sz="1400" dirty="0" smtClean="0">
                <a:solidFill>
                  <a:srgbClr val="FF0000"/>
                </a:solidFill>
              </a:rPr>
              <a:t>*</a:t>
            </a:r>
            <a:r>
              <a:rPr lang="es-ES" sz="1400" dirty="0" smtClean="0"/>
              <a:t>se institucionaliza, dándose una organización duradera, o  </a:t>
            </a:r>
            <a:r>
              <a:rPr lang="es-ES" sz="1400" dirty="0" smtClean="0">
                <a:solidFill>
                  <a:srgbClr val="FF0000"/>
                </a:solidFill>
              </a:rPr>
              <a:t>*</a:t>
            </a:r>
            <a:r>
              <a:rPr lang="es-ES" sz="1400" dirty="0" smtClean="0"/>
              <a:t>se desintegra  o </a:t>
            </a:r>
            <a:r>
              <a:rPr lang="es-ES" sz="1400" dirty="0" smtClean="0">
                <a:solidFill>
                  <a:srgbClr val="FF0000"/>
                </a:solidFill>
              </a:rPr>
              <a:t>*</a:t>
            </a:r>
            <a:r>
              <a:rPr lang="es-ES" sz="1400" dirty="0" smtClean="0"/>
              <a:t>es ahogado por un agente exterior </a:t>
            </a:r>
            <a:endParaRPr lang="es-ES" sz="1400" dirty="0"/>
          </a:p>
        </p:txBody>
      </p:sp>
      <p:sp>
        <p:nvSpPr>
          <p:cNvPr id="9" name="8 CuadroTexto"/>
          <p:cNvSpPr txBox="1"/>
          <p:nvPr/>
        </p:nvSpPr>
        <p:spPr>
          <a:xfrm>
            <a:off x="7110857" y="5932176"/>
            <a:ext cx="1008112" cy="369332"/>
          </a:xfrm>
          <a:prstGeom prst="rect">
            <a:avLst/>
          </a:prstGeom>
          <a:noFill/>
        </p:spPr>
        <p:txBody>
          <a:bodyPr wrap="square" rtlCol="0">
            <a:spAutoFit/>
          </a:bodyPr>
          <a:lstStyle/>
          <a:p>
            <a:r>
              <a:rPr lang="es-ES" sz="1200" dirty="0" smtClean="0"/>
              <a:t>(A1,45</a:t>
            </a:r>
            <a:r>
              <a:rPr lang="es-ES" dirty="0" smtClean="0"/>
              <a:t>)</a:t>
            </a:r>
            <a:endParaRPr lang="es-ES" dirty="0"/>
          </a:p>
        </p:txBody>
      </p:sp>
      <p:sp>
        <p:nvSpPr>
          <p:cNvPr id="10" name="9 CuadroTexto"/>
          <p:cNvSpPr txBox="1"/>
          <p:nvPr/>
        </p:nvSpPr>
        <p:spPr>
          <a:xfrm>
            <a:off x="481031" y="2901256"/>
            <a:ext cx="1187875"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solidFill>
                  <a:schemeClr val="accent6">
                    <a:lumMod val="75000"/>
                  </a:schemeClr>
                </a:solidFill>
              </a:rPr>
              <a:t>2-SECTA</a:t>
            </a:r>
            <a:endParaRPr lang="es-ES" sz="2000" b="1" dirty="0">
              <a:solidFill>
                <a:schemeClr val="accent6">
                  <a:lumMod val="75000"/>
                </a:schemeClr>
              </a:solidFill>
            </a:endParaRPr>
          </a:p>
        </p:txBody>
      </p:sp>
      <p:sp>
        <p:nvSpPr>
          <p:cNvPr id="11" name="10 CuadroTexto"/>
          <p:cNvSpPr txBox="1"/>
          <p:nvPr/>
        </p:nvSpPr>
        <p:spPr>
          <a:xfrm>
            <a:off x="5414532" y="4467903"/>
            <a:ext cx="2304256"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i="1" dirty="0" smtClean="0">
                <a:solidFill>
                  <a:schemeClr val="accent6">
                    <a:lumMod val="75000"/>
                  </a:schemeClr>
                </a:solidFill>
              </a:rPr>
              <a:t>4-DENOMINACIÓN</a:t>
            </a:r>
            <a:endParaRPr lang="es-ES" sz="2000" b="1" i="1" dirty="0">
              <a:solidFill>
                <a:schemeClr val="accent6">
                  <a:lumMod val="75000"/>
                </a:schemeClr>
              </a:solidFill>
            </a:endParaRPr>
          </a:p>
        </p:txBody>
      </p:sp>
      <p:sp>
        <p:nvSpPr>
          <p:cNvPr id="12" name="11 CuadroTexto"/>
          <p:cNvSpPr txBox="1"/>
          <p:nvPr/>
        </p:nvSpPr>
        <p:spPr>
          <a:xfrm>
            <a:off x="5881945" y="2761439"/>
            <a:ext cx="1512168"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solidFill>
                  <a:schemeClr val="accent6">
                    <a:lumMod val="75000"/>
                  </a:schemeClr>
                </a:solidFill>
              </a:rPr>
              <a:t>5-IGLESIA</a:t>
            </a:r>
            <a:endParaRPr lang="es-ES" sz="2000" b="1" dirty="0">
              <a:solidFill>
                <a:schemeClr val="accent6">
                  <a:lumMod val="75000"/>
                </a:schemeClr>
              </a:solidFill>
            </a:endParaRPr>
          </a:p>
        </p:txBody>
      </p:sp>
      <p:sp>
        <p:nvSpPr>
          <p:cNvPr id="13" name="12 CuadroTexto"/>
          <p:cNvSpPr txBox="1"/>
          <p:nvPr/>
        </p:nvSpPr>
        <p:spPr>
          <a:xfrm>
            <a:off x="4172049" y="3140968"/>
            <a:ext cx="4956176" cy="1384995"/>
          </a:xfrm>
          <a:prstGeom prst="rect">
            <a:avLst/>
          </a:prstGeom>
          <a:noFill/>
        </p:spPr>
        <p:txBody>
          <a:bodyPr wrap="square" rtlCol="0">
            <a:spAutoFit/>
          </a:bodyPr>
          <a:lstStyle/>
          <a:p>
            <a:pPr marL="285750" indent="-285750">
              <a:buFont typeface="Arial" panose="020B0604020202020204" pitchFamily="34" charset="0"/>
              <a:buChar char="•"/>
            </a:pPr>
            <a:r>
              <a:rPr lang="es-ES" sz="1400" dirty="0" smtClean="0"/>
              <a:t>Organización religiosa que acepta el orden social</a:t>
            </a:r>
          </a:p>
          <a:p>
            <a:pPr marL="285750" indent="-285750">
              <a:buFont typeface="Arial" panose="020B0604020202020204" pitchFamily="34" charset="0"/>
              <a:buChar char="•"/>
            </a:pPr>
            <a:r>
              <a:rPr lang="es-ES" sz="1400" dirty="0"/>
              <a:t>Una iglesia se "ajusta" a la realidad </a:t>
            </a:r>
          </a:p>
          <a:p>
            <a:pPr marL="285750" indent="-285750">
              <a:buFont typeface="Arial" panose="020B0604020202020204" pitchFamily="34" charset="0"/>
              <a:buChar char="•"/>
            </a:pPr>
            <a:r>
              <a:rPr lang="es-ES" sz="1400" dirty="0" smtClean="0"/>
              <a:t>Controla a las masas</a:t>
            </a:r>
          </a:p>
          <a:p>
            <a:pPr marL="285750" indent="-285750">
              <a:buFont typeface="Arial" panose="020B0604020202020204" pitchFamily="34" charset="0"/>
              <a:buChar char="•"/>
            </a:pPr>
            <a:r>
              <a:rPr lang="es-ES" sz="1400" dirty="0" smtClean="0"/>
              <a:t>Se sirve del Estado y de las clases dominantes</a:t>
            </a:r>
          </a:p>
          <a:p>
            <a:pPr marL="285750" indent="-285750">
              <a:buFont typeface="Arial" panose="020B0604020202020204" pitchFamily="34" charset="0"/>
              <a:buChar char="•"/>
            </a:pPr>
            <a:r>
              <a:rPr lang="es-ES" sz="1400" dirty="0" smtClean="0"/>
              <a:t>Tiene una estructura muy jerarquizada (</a:t>
            </a:r>
            <a:r>
              <a:rPr lang="es-ES" sz="1400" dirty="0" err="1" smtClean="0"/>
              <a:t>Troeltsch</a:t>
            </a:r>
            <a:r>
              <a:rPr lang="es-ES" sz="1400" dirty="0" smtClean="0"/>
              <a:t> y Hill)</a:t>
            </a:r>
          </a:p>
          <a:p>
            <a:pPr marL="285750" indent="-285750">
              <a:buFont typeface="Arial" panose="020B0604020202020204" pitchFamily="34" charset="0"/>
              <a:buChar char="•"/>
            </a:pPr>
            <a:r>
              <a:rPr lang="es-ES" sz="1400" dirty="0" smtClean="0"/>
              <a:t>Capacidad de aceptar expresiones diferentes</a:t>
            </a:r>
          </a:p>
        </p:txBody>
      </p:sp>
      <p:sp>
        <p:nvSpPr>
          <p:cNvPr id="14" name="13 CuadroTexto"/>
          <p:cNvSpPr txBox="1"/>
          <p:nvPr/>
        </p:nvSpPr>
        <p:spPr>
          <a:xfrm>
            <a:off x="4867159" y="4855285"/>
            <a:ext cx="4217349" cy="738664"/>
          </a:xfrm>
          <a:prstGeom prst="rect">
            <a:avLst/>
          </a:prstGeom>
          <a:noFill/>
        </p:spPr>
        <p:txBody>
          <a:bodyPr wrap="square" rtlCol="0">
            <a:spAutoFit/>
          </a:bodyPr>
          <a:lstStyle/>
          <a:p>
            <a:pPr marL="285750" indent="-285750">
              <a:buFont typeface="Arial" panose="020B0604020202020204" pitchFamily="34" charset="0"/>
              <a:buChar char="•"/>
            </a:pPr>
            <a:r>
              <a:rPr lang="es-ES" sz="1400" dirty="0" smtClean="0"/>
              <a:t>función ministerial especializada, </a:t>
            </a:r>
          </a:p>
          <a:p>
            <a:pPr marL="285750" indent="-285750">
              <a:buFont typeface="Arial" panose="020B0604020202020204" pitchFamily="34" charset="0"/>
              <a:buChar char="•"/>
            </a:pPr>
            <a:r>
              <a:rPr lang="es-ES" sz="1400" dirty="0" smtClean="0"/>
              <a:t>ética que se suaviza, </a:t>
            </a:r>
          </a:p>
          <a:p>
            <a:pPr marL="285750" indent="-285750">
              <a:buFont typeface="Arial" panose="020B0604020202020204" pitchFamily="34" charset="0"/>
              <a:buChar char="•"/>
            </a:pPr>
            <a:r>
              <a:rPr lang="es-ES" sz="1400" dirty="0" smtClean="0"/>
              <a:t>se compromete con el mundo (</a:t>
            </a:r>
            <a:r>
              <a:rPr lang="es-ES" sz="1400" dirty="0" err="1" smtClean="0"/>
              <a:t>Nieburh</a:t>
            </a:r>
            <a:r>
              <a:rPr lang="es-ES" sz="1400" dirty="0" smtClean="0"/>
              <a:t>)</a:t>
            </a:r>
            <a:endParaRPr lang="es-ES" sz="1400" dirty="0"/>
          </a:p>
        </p:txBody>
      </p:sp>
      <p:sp>
        <p:nvSpPr>
          <p:cNvPr id="15" name="14 CuadroTexto"/>
          <p:cNvSpPr txBox="1"/>
          <p:nvPr/>
        </p:nvSpPr>
        <p:spPr>
          <a:xfrm>
            <a:off x="262911" y="3273479"/>
            <a:ext cx="4248472" cy="2246769"/>
          </a:xfrm>
          <a:prstGeom prst="rect">
            <a:avLst/>
          </a:prstGeom>
          <a:noFill/>
        </p:spPr>
        <p:txBody>
          <a:bodyPr wrap="square" rtlCol="0">
            <a:spAutoFit/>
          </a:bodyPr>
          <a:lstStyle/>
          <a:p>
            <a:pPr marL="285750" indent="-285750">
              <a:buFont typeface="Arial" panose="020B0604020202020204" pitchFamily="34" charset="0"/>
              <a:buChar char="•"/>
            </a:pPr>
            <a:r>
              <a:rPr lang="es-ES" sz="1400" dirty="0" smtClean="0"/>
              <a:t>Grupo separado</a:t>
            </a:r>
          </a:p>
          <a:p>
            <a:pPr marL="285750" indent="-285750">
              <a:buFont typeface="Arial" panose="020B0604020202020204" pitchFamily="34" charset="0"/>
              <a:buChar char="•"/>
            </a:pPr>
            <a:r>
              <a:rPr lang="es-ES" sz="1400" dirty="0" smtClean="0"/>
              <a:t>Intensos lazos afectivos entre sus miembros</a:t>
            </a:r>
          </a:p>
          <a:p>
            <a:pPr marL="285750" indent="-285750">
              <a:buFont typeface="Arial" panose="020B0604020202020204" pitchFamily="34" charset="0"/>
              <a:buChar char="•"/>
            </a:pPr>
            <a:r>
              <a:rPr lang="es-ES" sz="1400" dirty="0" smtClean="0"/>
              <a:t>Relaciones de igualdad y fraternidad</a:t>
            </a:r>
          </a:p>
          <a:p>
            <a:pPr marL="285750" indent="-285750">
              <a:buFont typeface="Arial" panose="020B0604020202020204" pitchFamily="34" charset="0"/>
              <a:buChar char="•"/>
            </a:pPr>
            <a:r>
              <a:rPr lang="es-ES" sz="1400" dirty="0" smtClean="0"/>
              <a:t>Máxima autoridad reside en el fundador</a:t>
            </a:r>
          </a:p>
          <a:p>
            <a:pPr marL="285750" indent="-285750">
              <a:buFont typeface="Arial" panose="020B0604020202020204" pitchFamily="34" charset="0"/>
              <a:buChar char="•"/>
            </a:pPr>
            <a:r>
              <a:rPr lang="es-ES" sz="1400" dirty="0" smtClean="0"/>
              <a:t> o en un carismático itinerante</a:t>
            </a:r>
          </a:p>
          <a:p>
            <a:pPr marL="285750" indent="-285750">
              <a:buFont typeface="Arial" panose="020B0604020202020204" pitchFamily="34" charset="0"/>
              <a:buChar char="•"/>
            </a:pPr>
            <a:r>
              <a:rPr lang="es-ES" sz="1400" dirty="0" smtClean="0"/>
              <a:t>Esperanza escatológica muy viva</a:t>
            </a:r>
          </a:p>
          <a:p>
            <a:pPr marL="285750" indent="-285750">
              <a:buFont typeface="Arial" panose="020B0604020202020204" pitchFamily="34" charset="0"/>
              <a:buChar char="•"/>
            </a:pPr>
            <a:r>
              <a:rPr lang="es-ES" sz="1400" dirty="0" smtClean="0"/>
              <a:t>Ética muy radical</a:t>
            </a:r>
          </a:p>
          <a:p>
            <a:pPr marL="285750" indent="-285750">
              <a:buFont typeface="Arial" panose="020B0604020202020204" pitchFamily="34" charset="0"/>
              <a:buChar char="•"/>
            </a:pPr>
            <a:r>
              <a:rPr lang="es-ES" sz="1400" dirty="0" smtClean="0"/>
              <a:t>No teme enfrentarse a los valores establecidos</a:t>
            </a:r>
          </a:p>
          <a:p>
            <a:pPr marL="285750" indent="-285750">
              <a:buFont typeface="Arial" panose="020B0604020202020204" pitchFamily="34" charset="0"/>
              <a:buChar char="•"/>
            </a:pPr>
            <a:r>
              <a:rPr lang="es-ES" sz="1400" dirty="0" smtClean="0"/>
              <a:t>Son frecuentes las disputas con otras sectas</a:t>
            </a:r>
          </a:p>
          <a:p>
            <a:pPr marL="285750" indent="-285750">
              <a:buFont typeface="Arial" panose="020B0604020202020204" pitchFamily="34" charset="0"/>
              <a:buChar char="•"/>
            </a:pPr>
            <a:r>
              <a:rPr lang="es-ES" sz="1400" dirty="0" smtClean="0"/>
              <a:t>Uniformidad interna, se escoge una línea</a:t>
            </a:r>
            <a:endParaRPr lang="es-ES" sz="1400" dirty="0"/>
          </a:p>
        </p:txBody>
      </p:sp>
      <p:sp>
        <p:nvSpPr>
          <p:cNvPr id="17" name="16 Flecha abajo"/>
          <p:cNvSpPr/>
          <p:nvPr/>
        </p:nvSpPr>
        <p:spPr>
          <a:xfrm rot="14614561">
            <a:off x="4390031" y="5177089"/>
            <a:ext cx="242705" cy="637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p:cNvSpPr/>
          <p:nvPr/>
        </p:nvSpPr>
        <p:spPr>
          <a:xfrm rot="10240585">
            <a:off x="8090146" y="4351443"/>
            <a:ext cx="242705" cy="318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CuadroTexto"/>
          <p:cNvSpPr txBox="1"/>
          <p:nvPr/>
        </p:nvSpPr>
        <p:spPr>
          <a:xfrm>
            <a:off x="423117" y="5697272"/>
            <a:ext cx="8006712" cy="584775"/>
          </a:xfrm>
          <a:prstGeom prst="rect">
            <a:avLst/>
          </a:prstGeom>
          <a:noFill/>
        </p:spPr>
        <p:txBody>
          <a:bodyPr wrap="square" rtlCol="0">
            <a:spAutoFit/>
          </a:bodyPr>
          <a:lstStyle/>
          <a:p>
            <a:r>
              <a:rPr lang="es-ES" sz="1400" dirty="0" smtClean="0"/>
              <a:t>(Algunos sociólogos hablan de </a:t>
            </a:r>
            <a:r>
              <a:rPr lang="es-ES" b="1" dirty="0" smtClean="0">
                <a:solidFill>
                  <a:schemeClr val="accent6">
                    <a:lumMod val="75000"/>
                  </a:schemeClr>
                </a:solidFill>
              </a:rPr>
              <a:t>CULTO    </a:t>
            </a:r>
            <a:r>
              <a:rPr lang="es-ES" sz="1600" dirty="0" smtClean="0"/>
              <a:t>   </a:t>
            </a:r>
            <a:r>
              <a:rPr lang="es-ES" sz="1400" dirty="0"/>
              <a:t> </a:t>
            </a:r>
            <a:r>
              <a:rPr lang="es-ES" sz="1400" dirty="0" smtClean="0"/>
              <a:t> : otorga </a:t>
            </a:r>
            <a:r>
              <a:rPr lang="es-ES" sz="1400" dirty="0"/>
              <a:t>más libertad de pensamiento, es menos sistemático y estricto en sus prácticas y en la consecución de sus </a:t>
            </a:r>
            <a:r>
              <a:rPr lang="es-ES" sz="1400" dirty="0" smtClean="0"/>
              <a:t>objetivos) </a:t>
            </a:r>
            <a:r>
              <a:rPr lang="es-ES" sz="1400" dirty="0"/>
              <a:t>(</a:t>
            </a:r>
            <a:r>
              <a:rPr lang="es-ES" sz="1400" dirty="0" err="1" smtClean="0"/>
              <a:t>Troeltsch</a:t>
            </a:r>
            <a:r>
              <a:rPr lang="es-ES" sz="1400" dirty="0" smtClean="0"/>
              <a:t>)</a:t>
            </a:r>
            <a:endParaRPr lang="es-ES" sz="1400" dirty="0"/>
          </a:p>
        </p:txBody>
      </p:sp>
      <p:sp>
        <p:nvSpPr>
          <p:cNvPr id="2" name="1 CuadroTexto"/>
          <p:cNvSpPr txBox="1"/>
          <p:nvPr/>
        </p:nvSpPr>
        <p:spPr>
          <a:xfrm>
            <a:off x="1618499" y="2916645"/>
            <a:ext cx="2856182" cy="369332"/>
          </a:xfrm>
          <a:prstGeom prst="rect">
            <a:avLst/>
          </a:prstGeom>
          <a:noFill/>
        </p:spPr>
        <p:txBody>
          <a:bodyPr wrap="square" rtlCol="0">
            <a:spAutoFit/>
          </a:bodyPr>
          <a:lstStyle/>
          <a:p>
            <a:r>
              <a:rPr lang="es-ES" dirty="0" smtClean="0"/>
              <a:t>(No = secta destructiva)</a:t>
            </a:r>
            <a:endParaRPr lang="es-ES" dirty="0"/>
          </a:p>
        </p:txBody>
      </p:sp>
      <p:sp>
        <p:nvSpPr>
          <p:cNvPr id="3" name="2 Flecha doblada hacia arriba"/>
          <p:cNvSpPr/>
          <p:nvPr/>
        </p:nvSpPr>
        <p:spPr>
          <a:xfrm rot="10800000">
            <a:off x="598690" y="1903001"/>
            <a:ext cx="680527" cy="99825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2792422" y="5697272"/>
            <a:ext cx="1207063"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chemeClr val="accent6">
                    <a:lumMod val="75000"/>
                  </a:schemeClr>
                </a:solidFill>
              </a:rPr>
              <a:t>3-CULTO</a:t>
            </a:r>
            <a:endParaRPr lang="es-ES" sz="2000" b="1" dirty="0">
              <a:solidFill>
                <a:schemeClr val="accent6">
                  <a:lumMod val="75000"/>
                </a:schemeClr>
              </a:solidFill>
            </a:endParaRPr>
          </a:p>
        </p:txBody>
      </p:sp>
      <p:sp>
        <p:nvSpPr>
          <p:cNvPr id="20" name="19 Flecha derecha"/>
          <p:cNvSpPr/>
          <p:nvPr/>
        </p:nvSpPr>
        <p:spPr>
          <a:xfrm rot="1544580">
            <a:off x="462007" y="5550150"/>
            <a:ext cx="241784" cy="188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Marcador de número de diapositiva"/>
          <p:cNvSpPr>
            <a:spLocks noGrp="1"/>
          </p:cNvSpPr>
          <p:nvPr>
            <p:ph type="sldNum" sz="quarter" idx="12"/>
          </p:nvPr>
        </p:nvSpPr>
        <p:spPr>
          <a:xfrm>
            <a:off x="7878984" y="5973938"/>
            <a:ext cx="758952" cy="246888"/>
          </a:xfrm>
        </p:spPr>
        <p:txBody>
          <a:bodyPr/>
          <a:lstStyle/>
          <a:p>
            <a:fld id="{636E3AB4-97AD-4389-A1F4-096199C2DEE3}" type="slidenum">
              <a:rPr lang="es-ES" b="1" smtClean="0">
                <a:solidFill>
                  <a:schemeClr val="tx1"/>
                </a:solidFill>
              </a:rPr>
              <a:t>30</a:t>
            </a:fld>
            <a:endParaRPr lang="es-ES" b="1" dirty="0">
              <a:solidFill>
                <a:schemeClr val="tx1"/>
              </a:solidFill>
            </a:endParaRPr>
          </a:p>
        </p:txBody>
      </p:sp>
      <p:sp>
        <p:nvSpPr>
          <p:cNvPr id="6" name="5 CuadroTexto"/>
          <p:cNvSpPr txBox="1"/>
          <p:nvPr/>
        </p:nvSpPr>
        <p:spPr>
          <a:xfrm>
            <a:off x="1668906" y="1393447"/>
            <a:ext cx="2012537"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chemeClr val="accent6">
                    <a:lumMod val="75000"/>
                  </a:schemeClr>
                </a:solidFill>
              </a:rPr>
              <a:t>1-MOVIMIENTO</a:t>
            </a:r>
            <a:endParaRPr lang="es-ES" sz="2000" b="1" dirty="0">
              <a:solidFill>
                <a:schemeClr val="accent6">
                  <a:lumMod val="75000"/>
                </a:schemeClr>
              </a:solidFill>
            </a:endParaRPr>
          </a:p>
        </p:txBody>
      </p:sp>
      <p:sp>
        <p:nvSpPr>
          <p:cNvPr id="22" name="21 Flecha derecha"/>
          <p:cNvSpPr/>
          <p:nvPr/>
        </p:nvSpPr>
        <p:spPr>
          <a:xfrm>
            <a:off x="3830920" y="1484058"/>
            <a:ext cx="320128" cy="309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8321518" y="504277"/>
            <a:ext cx="36004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7</a:t>
            </a:r>
            <a:endParaRPr lang="es-ES" b="1" dirty="0">
              <a:solidFill>
                <a:schemeClr val="accent6">
                  <a:lumMod val="75000"/>
                </a:schemeClr>
              </a:solidFill>
            </a:endParaRPr>
          </a:p>
        </p:txBody>
      </p:sp>
    </p:spTree>
    <p:extLst>
      <p:ext uri="{BB962C8B-B14F-4D97-AF65-F5344CB8AC3E}">
        <p14:creationId xmlns:p14="http://schemas.microsoft.com/office/powerpoint/2010/main" val="40594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Flecha arriba"/>
          <p:cNvSpPr/>
          <p:nvPr/>
        </p:nvSpPr>
        <p:spPr>
          <a:xfrm rot="10800000">
            <a:off x="6068229" y="690276"/>
            <a:ext cx="248321" cy="50752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552726" y="546597"/>
            <a:ext cx="4511855" cy="769441"/>
          </a:xfrm>
          <a:prstGeom prst="rect">
            <a:avLst/>
          </a:prstGeom>
          <a:solidFill>
            <a:schemeClr val="bg1"/>
          </a:solidFill>
        </p:spPr>
        <p:txBody>
          <a:bodyPr wrap="square" rtlCol="0">
            <a:spAutoFit/>
          </a:bodyPr>
          <a:lstStyle/>
          <a:p>
            <a:r>
              <a:rPr lang="es-ES" sz="2000" b="1" dirty="0" smtClean="0"/>
              <a:t>Algunos  </a:t>
            </a:r>
            <a:r>
              <a:rPr lang="es-ES" sz="2400" b="1" dirty="0" smtClean="0">
                <a:solidFill>
                  <a:schemeClr val="accent6">
                    <a:lumMod val="75000"/>
                  </a:schemeClr>
                </a:solidFill>
                <a:latin typeface="Arial" panose="020B0604020202020204" pitchFamily="34" charset="0"/>
                <a:cs typeface="Arial" panose="020B0604020202020204" pitchFamily="34" charset="0"/>
              </a:rPr>
              <a:t>FACTORES SOCIALES  </a:t>
            </a:r>
          </a:p>
          <a:p>
            <a:r>
              <a:rPr lang="es-ES" sz="2000" b="1" dirty="0" smtClean="0"/>
              <a:t>en el DESARROLLO del CRISTIANISMO</a:t>
            </a:r>
            <a:endParaRPr lang="es-ES" sz="2000" b="1" dirty="0"/>
          </a:p>
        </p:txBody>
      </p:sp>
      <p:sp>
        <p:nvSpPr>
          <p:cNvPr id="5" name="4 CuadroTexto"/>
          <p:cNvSpPr txBox="1"/>
          <p:nvPr/>
        </p:nvSpPr>
        <p:spPr>
          <a:xfrm>
            <a:off x="574430" y="1304216"/>
            <a:ext cx="3942184" cy="369332"/>
          </a:xfrm>
          <a:prstGeom prst="rect">
            <a:avLst/>
          </a:prstGeom>
          <a:noFill/>
        </p:spPr>
        <p:txBody>
          <a:bodyPr wrap="square" rtlCol="0">
            <a:spAutoFit/>
          </a:bodyPr>
          <a:lstStyle/>
          <a:p>
            <a:r>
              <a:rPr lang="es-ES" b="1" dirty="0" smtClean="0"/>
              <a:t>Factor GEOGRÁFICO  y  ecológico</a:t>
            </a:r>
            <a:endParaRPr lang="es-ES" b="1" dirty="0"/>
          </a:p>
        </p:txBody>
      </p:sp>
      <p:sp>
        <p:nvSpPr>
          <p:cNvPr id="7" name="6 CuadroTexto"/>
          <p:cNvSpPr txBox="1"/>
          <p:nvPr/>
        </p:nvSpPr>
        <p:spPr>
          <a:xfrm>
            <a:off x="503548" y="2175973"/>
            <a:ext cx="2412268" cy="369332"/>
          </a:xfrm>
          <a:prstGeom prst="rect">
            <a:avLst/>
          </a:prstGeom>
          <a:noFill/>
        </p:spPr>
        <p:txBody>
          <a:bodyPr wrap="square" rtlCol="0">
            <a:spAutoFit/>
          </a:bodyPr>
          <a:lstStyle/>
          <a:p>
            <a:r>
              <a:rPr lang="es-ES" b="1" dirty="0" smtClean="0"/>
              <a:t> Factor POLÍTICO</a:t>
            </a:r>
            <a:endParaRPr lang="es-ES" b="1" dirty="0"/>
          </a:p>
        </p:txBody>
      </p:sp>
      <p:sp>
        <p:nvSpPr>
          <p:cNvPr id="8" name="7 CuadroTexto"/>
          <p:cNvSpPr txBox="1"/>
          <p:nvPr/>
        </p:nvSpPr>
        <p:spPr>
          <a:xfrm>
            <a:off x="624386" y="3622523"/>
            <a:ext cx="3312368" cy="369332"/>
          </a:xfrm>
          <a:prstGeom prst="rect">
            <a:avLst/>
          </a:prstGeom>
          <a:noFill/>
        </p:spPr>
        <p:txBody>
          <a:bodyPr wrap="square" rtlCol="0">
            <a:spAutoFit/>
          </a:bodyPr>
          <a:lstStyle/>
          <a:p>
            <a:r>
              <a:rPr lang="es-ES" b="1" dirty="0" smtClean="0"/>
              <a:t>Factor  SOCIO-ECONÓMICO</a:t>
            </a:r>
            <a:endParaRPr lang="es-ES" b="1" dirty="0"/>
          </a:p>
        </p:txBody>
      </p:sp>
      <p:sp>
        <p:nvSpPr>
          <p:cNvPr id="9" name="8 CuadroTexto"/>
          <p:cNvSpPr txBox="1"/>
          <p:nvPr/>
        </p:nvSpPr>
        <p:spPr>
          <a:xfrm>
            <a:off x="594959" y="4733379"/>
            <a:ext cx="1971092" cy="369332"/>
          </a:xfrm>
          <a:prstGeom prst="rect">
            <a:avLst/>
          </a:prstGeom>
          <a:noFill/>
        </p:spPr>
        <p:txBody>
          <a:bodyPr wrap="square" rtlCol="0">
            <a:spAutoFit/>
          </a:bodyPr>
          <a:lstStyle/>
          <a:p>
            <a:r>
              <a:rPr lang="es-ES" b="1" dirty="0" smtClean="0"/>
              <a:t>Factor CULTURAL </a:t>
            </a:r>
            <a:endParaRPr lang="es-ES" b="1" dirty="0"/>
          </a:p>
        </p:txBody>
      </p:sp>
      <p:sp>
        <p:nvSpPr>
          <p:cNvPr id="10" name="9 CuadroTexto"/>
          <p:cNvSpPr txBox="1"/>
          <p:nvPr/>
        </p:nvSpPr>
        <p:spPr>
          <a:xfrm>
            <a:off x="624386" y="5580889"/>
            <a:ext cx="2808312" cy="369332"/>
          </a:xfrm>
          <a:prstGeom prst="rect">
            <a:avLst/>
          </a:prstGeom>
          <a:noFill/>
        </p:spPr>
        <p:txBody>
          <a:bodyPr wrap="square" rtlCol="0">
            <a:spAutoFit/>
          </a:bodyPr>
          <a:lstStyle/>
          <a:p>
            <a:r>
              <a:rPr lang="es-ES" b="1" dirty="0" smtClean="0"/>
              <a:t>Factor RELIGIOSO</a:t>
            </a:r>
            <a:endParaRPr lang="es-ES" b="1" dirty="0"/>
          </a:p>
        </p:txBody>
      </p:sp>
      <p:sp>
        <p:nvSpPr>
          <p:cNvPr id="11" name="10 CuadroTexto"/>
          <p:cNvSpPr txBox="1"/>
          <p:nvPr/>
        </p:nvSpPr>
        <p:spPr>
          <a:xfrm>
            <a:off x="5212508" y="579327"/>
            <a:ext cx="1711448" cy="461665"/>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400" b="1" dirty="0" smtClean="0">
                <a:solidFill>
                  <a:srgbClr val="FF0000"/>
                </a:solidFill>
              </a:rPr>
              <a:t>TENSIONES</a:t>
            </a:r>
            <a:endParaRPr lang="es-ES" sz="2400" b="1" dirty="0">
              <a:solidFill>
                <a:srgbClr val="FF0000"/>
              </a:solidFill>
            </a:endParaRPr>
          </a:p>
        </p:txBody>
      </p:sp>
      <p:sp>
        <p:nvSpPr>
          <p:cNvPr id="12" name="11 CuadroTexto"/>
          <p:cNvSpPr txBox="1"/>
          <p:nvPr/>
        </p:nvSpPr>
        <p:spPr>
          <a:xfrm>
            <a:off x="5148530" y="1450712"/>
            <a:ext cx="2879387" cy="369332"/>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pPr algn="ctr"/>
            <a:r>
              <a:rPr lang="es-ES" dirty="0" smtClean="0"/>
              <a:t>CAMPO &lt;&lt; &gt;&gt;CIUDAD</a:t>
            </a:r>
            <a:endParaRPr lang="es-ES" dirty="0"/>
          </a:p>
        </p:txBody>
      </p:sp>
      <p:sp>
        <p:nvSpPr>
          <p:cNvPr id="13" name="12 CuadroTexto"/>
          <p:cNvSpPr txBox="1"/>
          <p:nvPr/>
        </p:nvSpPr>
        <p:spPr>
          <a:xfrm>
            <a:off x="4897722" y="5846493"/>
            <a:ext cx="3504109" cy="646331"/>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CRISTIANISMO &lt;&lt; &gt;&gt;PAGANISMO</a:t>
            </a:r>
          </a:p>
          <a:p>
            <a:r>
              <a:rPr lang="es-ES" dirty="0" smtClean="0"/>
              <a:t>CRISTIANISMO&lt;&lt;&gt;&gt;JUDAISMO</a:t>
            </a:r>
            <a:endParaRPr lang="es-ES" dirty="0"/>
          </a:p>
        </p:txBody>
      </p:sp>
      <p:sp>
        <p:nvSpPr>
          <p:cNvPr id="14" name="13 CuadroTexto"/>
          <p:cNvSpPr txBox="1"/>
          <p:nvPr/>
        </p:nvSpPr>
        <p:spPr>
          <a:xfrm>
            <a:off x="4587290" y="5114783"/>
            <a:ext cx="4001865" cy="369332"/>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dirty="0" smtClean="0"/>
              <a:t>CULTURA SEMITA &lt;&lt; &gt;&gt; HELENISMO</a:t>
            </a:r>
            <a:endParaRPr lang="es-ES" dirty="0"/>
          </a:p>
        </p:txBody>
      </p:sp>
      <p:sp>
        <p:nvSpPr>
          <p:cNvPr id="15" name="14 CuadroTexto"/>
          <p:cNvSpPr txBox="1"/>
          <p:nvPr/>
        </p:nvSpPr>
        <p:spPr>
          <a:xfrm>
            <a:off x="4725052" y="3946389"/>
            <a:ext cx="3816430" cy="369332"/>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31750">
            <a:solidFill>
              <a:schemeClr val="tx1"/>
            </a:solidFill>
          </a:ln>
        </p:spPr>
        <p:txBody>
          <a:bodyPr wrap="square" rtlCol="0">
            <a:spAutoFit/>
          </a:bodyPr>
          <a:lstStyle/>
          <a:p>
            <a:r>
              <a:rPr lang="es-ES" dirty="0" smtClean="0"/>
              <a:t>MAYORÍA POBRE &lt;&lt; &gt;&gt; ÉLITE RICA</a:t>
            </a:r>
            <a:endParaRPr lang="es-ES" dirty="0"/>
          </a:p>
        </p:txBody>
      </p:sp>
      <p:sp>
        <p:nvSpPr>
          <p:cNvPr id="16" name="15 CuadroTexto"/>
          <p:cNvSpPr txBox="1"/>
          <p:nvPr/>
        </p:nvSpPr>
        <p:spPr>
          <a:xfrm>
            <a:off x="4089696" y="2398048"/>
            <a:ext cx="4510812" cy="646331"/>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r>
              <a:rPr lang="es-ES" b="1" dirty="0" smtClean="0"/>
              <a:t>PODER ROMANO </a:t>
            </a:r>
            <a:r>
              <a:rPr lang="es-ES" dirty="0" smtClean="0"/>
              <a:t>&lt;&lt; &gt;&gt; </a:t>
            </a:r>
            <a:r>
              <a:rPr lang="es-ES" sz="1600" b="1" i="1" dirty="0" smtClean="0"/>
              <a:t>JUDÍOS COLABORACIO-NISTAS</a:t>
            </a:r>
            <a:r>
              <a:rPr lang="es-ES" sz="1600" i="1" dirty="0" smtClean="0"/>
              <a:t> </a:t>
            </a:r>
            <a:r>
              <a:rPr lang="es-ES" i="1" dirty="0" smtClean="0"/>
              <a:t>– J. </a:t>
            </a:r>
            <a:r>
              <a:rPr lang="es-ES" sz="1600" b="1" i="1" dirty="0" smtClean="0"/>
              <a:t>REBELDES</a:t>
            </a:r>
            <a:r>
              <a:rPr lang="es-ES" i="1" dirty="0" smtClean="0"/>
              <a:t>  -  </a:t>
            </a:r>
            <a:r>
              <a:rPr lang="es-ES" b="1" dirty="0" smtClean="0"/>
              <a:t>PUEBLO SOMETIDO </a:t>
            </a:r>
            <a:endParaRPr lang="es-ES" b="1" dirty="0"/>
          </a:p>
        </p:txBody>
      </p:sp>
      <p:sp>
        <p:nvSpPr>
          <p:cNvPr id="17" name="16 CuadroTexto"/>
          <p:cNvSpPr txBox="1"/>
          <p:nvPr/>
        </p:nvSpPr>
        <p:spPr>
          <a:xfrm>
            <a:off x="569914" y="1629467"/>
            <a:ext cx="3336788" cy="615553"/>
          </a:xfrm>
          <a:prstGeom prst="rect">
            <a:avLst/>
          </a:prstGeom>
          <a:noFill/>
        </p:spPr>
        <p:txBody>
          <a:bodyPr wrap="square" rtlCol="0">
            <a:spAutoFit/>
          </a:bodyPr>
          <a:lstStyle/>
          <a:p>
            <a:r>
              <a:rPr lang="es-ES" sz="1600" dirty="0" smtClean="0"/>
              <a:t>País pequeño y pobre, cruce de 3 continentes</a:t>
            </a:r>
            <a:r>
              <a:rPr lang="es-ES" dirty="0" smtClean="0"/>
              <a:t>, </a:t>
            </a:r>
            <a:endParaRPr lang="es-ES" dirty="0"/>
          </a:p>
        </p:txBody>
      </p:sp>
      <p:sp>
        <p:nvSpPr>
          <p:cNvPr id="18" name="17 CuadroTexto"/>
          <p:cNvSpPr txBox="1"/>
          <p:nvPr/>
        </p:nvSpPr>
        <p:spPr>
          <a:xfrm>
            <a:off x="624386" y="2496662"/>
            <a:ext cx="4473325" cy="1077218"/>
          </a:xfrm>
          <a:prstGeom prst="rect">
            <a:avLst/>
          </a:prstGeom>
          <a:noFill/>
        </p:spPr>
        <p:txBody>
          <a:bodyPr wrap="square" rtlCol="0">
            <a:spAutoFit/>
          </a:bodyPr>
          <a:lstStyle/>
          <a:p>
            <a:r>
              <a:rPr lang="es-ES" sz="1600" dirty="0" smtClean="0"/>
              <a:t>Dominación romana, subdivisiones </a:t>
            </a:r>
          </a:p>
          <a:p>
            <a:r>
              <a:rPr lang="es-ES" sz="1600" dirty="0" smtClean="0"/>
              <a:t>del poder local siempre bajo Roma, </a:t>
            </a:r>
          </a:p>
          <a:p>
            <a:r>
              <a:rPr lang="es-ES" sz="1600" dirty="0" smtClean="0"/>
              <a:t>minorías colaboracionistas y m. rebeldes, </a:t>
            </a:r>
          </a:p>
          <a:p>
            <a:r>
              <a:rPr lang="es-ES" sz="1600" dirty="0" smtClean="0"/>
              <a:t>guerra y destrucción de Jerusalén (70  n. e.)</a:t>
            </a:r>
            <a:endParaRPr lang="es-ES" sz="1600" dirty="0"/>
          </a:p>
        </p:txBody>
      </p:sp>
      <p:sp>
        <p:nvSpPr>
          <p:cNvPr id="19" name="18 CuadroTexto"/>
          <p:cNvSpPr txBox="1"/>
          <p:nvPr/>
        </p:nvSpPr>
        <p:spPr>
          <a:xfrm>
            <a:off x="574430" y="3933545"/>
            <a:ext cx="4284476" cy="830997"/>
          </a:xfrm>
          <a:prstGeom prst="rect">
            <a:avLst/>
          </a:prstGeom>
          <a:noFill/>
        </p:spPr>
        <p:txBody>
          <a:bodyPr wrap="square" rtlCol="0">
            <a:spAutoFit/>
          </a:bodyPr>
          <a:lstStyle/>
          <a:p>
            <a:r>
              <a:rPr lang="es-ES" sz="1600" dirty="0" smtClean="0"/>
              <a:t>Impuestos civiles y religiosos, concentración</a:t>
            </a:r>
          </a:p>
          <a:p>
            <a:r>
              <a:rPr lang="es-ES" sz="1600" dirty="0" smtClean="0"/>
              <a:t> del dinero y de la propiedad en la aristocracia, buena red de comunicaciones </a:t>
            </a:r>
            <a:endParaRPr lang="es-ES" sz="1600" dirty="0"/>
          </a:p>
        </p:txBody>
      </p:sp>
      <p:sp>
        <p:nvSpPr>
          <p:cNvPr id="20" name="19 CuadroTexto"/>
          <p:cNvSpPr txBox="1"/>
          <p:nvPr/>
        </p:nvSpPr>
        <p:spPr>
          <a:xfrm>
            <a:off x="574430" y="4996716"/>
            <a:ext cx="4116937" cy="584775"/>
          </a:xfrm>
          <a:prstGeom prst="rect">
            <a:avLst/>
          </a:prstGeom>
          <a:noFill/>
        </p:spPr>
        <p:txBody>
          <a:bodyPr wrap="square" rtlCol="0">
            <a:spAutoFit/>
          </a:bodyPr>
          <a:lstStyle/>
          <a:p>
            <a:r>
              <a:rPr lang="es-ES" sz="1600" dirty="0" smtClean="0"/>
              <a:t>Crisis de identidad ante el auge </a:t>
            </a:r>
          </a:p>
          <a:p>
            <a:r>
              <a:rPr lang="es-ES" sz="1600" dirty="0" smtClean="0"/>
              <a:t>del helenismo, lengua común (Koiné)</a:t>
            </a:r>
            <a:endParaRPr lang="es-ES" sz="1600" dirty="0"/>
          </a:p>
        </p:txBody>
      </p:sp>
      <p:sp>
        <p:nvSpPr>
          <p:cNvPr id="21" name="20 CuadroTexto"/>
          <p:cNvSpPr txBox="1"/>
          <p:nvPr/>
        </p:nvSpPr>
        <p:spPr>
          <a:xfrm>
            <a:off x="658711" y="5877272"/>
            <a:ext cx="4290148" cy="584775"/>
          </a:xfrm>
          <a:prstGeom prst="rect">
            <a:avLst/>
          </a:prstGeom>
          <a:noFill/>
        </p:spPr>
        <p:txBody>
          <a:bodyPr wrap="square" rtlCol="0">
            <a:spAutoFit/>
          </a:bodyPr>
          <a:lstStyle/>
          <a:p>
            <a:r>
              <a:rPr lang="es-ES" sz="1600" dirty="0" smtClean="0"/>
              <a:t>Enorme </a:t>
            </a:r>
            <a:r>
              <a:rPr lang="es-ES" sz="1600" dirty="0"/>
              <a:t>creatividad </a:t>
            </a:r>
            <a:r>
              <a:rPr lang="es-ES" sz="1600" dirty="0" smtClean="0"/>
              <a:t>religiosa en la zona Presente en  todos los aspectos de la sociedad</a:t>
            </a:r>
            <a:endParaRPr lang="es-ES" sz="1600" dirty="0"/>
          </a:p>
        </p:txBody>
      </p:sp>
      <p:sp>
        <p:nvSpPr>
          <p:cNvPr id="23" name="22 CuadroTexto"/>
          <p:cNvSpPr txBox="1"/>
          <p:nvPr/>
        </p:nvSpPr>
        <p:spPr>
          <a:xfrm>
            <a:off x="8007403" y="505610"/>
            <a:ext cx="379896" cy="369332"/>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8</a:t>
            </a:r>
            <a:endParaRPr lang="es-ES" b="1" dirty="0"/>
          </a:p>
        </p:txBody>
      </p:sp>
      <p:sp>
        <p:nvSpPr>
          <p:cNvPr id="2" name="1 Marcador de número de diapositiva"/>
          <p:cNvSpPr>
            <a:spLocks noGrp="1"/>
          </p:cNvSpPr>
          <p:nvPr>
            <p:ph type="sldNum" sz="quarter" idx="12"/>
          </p:nvPr>
        </p:nvSpPr>
        <p:spPr>
          <a:xfrm>
            <a:off x="8027917" y="6215159"/>
            <a:ext cx="758952" cy="246888"/>
          </a:xfrm>
        </p:spPr>
        <p:txBody>
          <a:bodyPr/>
          <a:lstStyle/>
          <a:p>
            <a:fld id="{636E3AB4-97AD-4389-A1F4-096199C2DEE3}" type="slidenum">
              <a:rPr lang="es-ES" b="1" smtClean="0">
                <a:solidFill>
                  <a:schemeClr val="tx1"/>
                </a:solidFill>
              </a:rPr>
              <a:t>31</a:t>
            </a:fld>
            <a:endParaRPr lang="es-ES"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895" y="524752"/>
            <a:ext cx="845142" cy="81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275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P-Jesus\proyectojesus\cruzllamatransp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110" y="1220588"/>
            <a:ext cx="1155001" cy="165066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pic>
        <p:nvPicPr>
          <p:cNvPr id="12" name="Picture 4" descr="https://tse1.mm.bing.net/th?id=OIP._NrjA7Qmz_a-TV4WMpPLWwHaEL&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432" y="3124615"/>
            <a:ext cx="2006456" cy="1364145"/>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11559" y="423967"/>
            <a:ext cx="4948435" cy="677108"/>
          </a:xfrm>
          <a:prstGeom prst="rect">
            <a:avLst/>
          </a:prstGeom>
          <a:solidFill>
            <a:schemeClr val="bg1"/>
          </a:solidFill>
        </p:spPr>
        <p:txBody>
          <a:bodyPr wrap="square" rtlCol="0">
            <a:spAutoFit/>
          </a:bodyPr>
          <a:lstStyle/>
          <a:p>
            <a:r>
              <a:rPr lang="es-ES" dirty="0" smtClean="0"/>
              <a:t>En el origen del cristianismo, históricamente </a:t>
            </a:r>
          </a:p>
          <a:p>
            <a:r>
              <a:rPr lang="es-ES" dirty="0" smtClean="0"/>
              <a:t>hablando, vemos  tres </a:t>
            </a:r>
            <a:r>
              <a:rPr lang="es-ES" sz="2000" b="1" dirty="0" smtClean="0">
                <a:solidFill>
                  <a:srgbClr val="FF0000"/>
                </a:solidFill>
              </a:rPr>
              <a:t>factores</a:t>
            </a:r>
            <a:r>
              <a:rPr lang="es-ES" dirty="0" smtClean="0"/>
              <a:t> fundamentales</a:t>
            </a:r>
            <a:endParaRPr lang="es-ES" dirty="0"/>
          </a:p>
        </p:txBody>
      </p:sp>
      <p:sp>
        <p:nvSpPr>
          <p:cNvPr id="5" name="4 CuadroTexto"/>
          <p:cNvSpPr txBox="1"/>
          <p:nvPr/>
        </p:nvSpPr>
        <p:spPr>
          <a:xfrm>
            <a:off x="1705009" y="1341709"/>
            <a:ext cx="1615566" cy="830997"/>
          </a:xfrm>
          <a:prstGeom prst="rect">
            <a:avLst/>
          </a:prstGeom>
          <a:noFill/>
          <a:ln w="25400">
            <a:solidFill>
              <a:srgbClr val="008000"/>
            </a:solidFill>
          </a:ln>
        </p:spPr>
        <p:txBody>
          <a:bodyPr wrap="square" rtlCol="0">
            <a:spAutoFit/>
          </a:bodyPr>
          <a:lstStyle/>
          <a:p>
            <a:pPr algn="ctr"/>
            <a:r>
              <a:rPr lang="es-ES" sz="1600" dirty="0" smtClean="0"/>
              <a:t>La persona y obra de </a:t>
            </a:r>
            <a:r>
              <a:rPr lang="es-ES" sz="1600" b="1" dirty="0" smtClean="0">
                <a:solidFill>
                  <a:srgbClr val="FF0000"/>
                </a:solidFill>
              </a:rPr>
              <a:t>Jesús</a:t>
            </a:r>
            <a:r>
              <a:rPr lang="es-ES" sz="1600" dirty="0" smtClean="0"/>
              <a:t> de Nazaret</a:t>
            </a:r>
            <a:endParaRPr lang="es-ES" sz="1600" dirty="0"/>
          </a:p>
        </p:txBody>
      </p:sp>
      <p:sp>
        <p:nvSpPr>
          <p:cNvPr id="6" name="5 CuadroTexto"/>
          <p:cNvSpPr txBox="1"/>
          <p:nvPr/>
        </p:nvSpPr>
        <p:spPr>
          <a:xfrm>
            <a:off x="611559" y="3154800"/>
            <a:ext cx="2716789" cy="1815882"/>
          </a:xfrm>
          <a:prstGeom prst="rect">
            <a:avLst/>
          </a:prstGeom>
          <a:noFill/>
          <a:ln w="25400">
            <a:solidFill>
              <a:srgbClr val="0000FF"/>
            </a:solidFill>
          </a:ln>
        </p:spPr>
        <p:txBody>
          <a:bodyPr wrap="square" rtlCol="0">
            <a:spAutoFit/>
          </a:bodyPr>
          <a:lstStyle/>
          <a:p>
            <a:r>
              <a:rPr lang="es-ES" sz="1600" b="1" dirty="0" smtClean="0">
                <a:solidFill>
                  <a:srgbClr val="FF0000"/>
                </a:solidFill>
              </a:rPr>
              <a:t>El judaísmo </a:t>
            </a:r>
            <a:r>
              <a:rPr lang="es-ES" sz="1600" dirty="0" smtClean="0"/>
              <a:t>muy plural del siglo I, matriz en la que nace y se desarrolla el cristianismo y al que pertenecen sus </a:t>
            </a:r>
            <a:r>
              <a:rPr lang="es-ES" sz="1600" dirty="0" err="1" smtClean="0"/>
              <a:t>pri</a:t>
            </a:r>
            <a:r>
              <a:rPr lang="es-ES" sz="1600" dirty="0" smtClean="0"/>
              <a:t>-meros seguidores. En con-</a:t>
            </a:r>
            <a:r>
              <a:rPr lang="es-ES" sz="1600" dirty="0" err="1" smtClean="0"/>
              <a:t>flicto</a:t>
            </a:r>
            <a:r>
              <a:rPr lang="es-ES" sz="1600" dirty="0" smtClean="0"/>
              <a:t> con Roma y dispersado. Año 70: toma de Jerusalén.</a:t>
            </a:r>
            <a:endParaRPr lang="es-ES" sz="1600" dirty="0"/>
          </a:p>
        </p:txBody>
      </p:sp>
      <p:pic>
        <p:nvPicPr>
          <p:cNvPr id="9" name="Picture 4" descr="https://tse4.mm.bing.net/th?id=OIP.oOq62TmS-WrNbeGRKZ1kMAHaEo&amp;pid=Api&amp;P=0&amp;h=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24" y="1386151"/>
            <a:ext cx="2017955" cy="1617212"/>
          </a:xfrm>
          <a:prstGeom prst="rect">
            <a:avLst/>
          </a:prstGeom>
          <a:noFill/>
          <a:extLst>
            <a:ext uri="{909E8E84-426E-40DD-AFC4-6F175D3DCCD1}">
              <a14:hiddenFill xmlns:a14="http://schemas.microsoft.com/office/drawing/2010/main">
                <a:solidFill>
                  <a:srgbClr val="FFFFFF"/>
                </a:solidFill>
              </a14:hiddenFill>
            </a:ext>
          </a:extLst>
        </p:spPr>
      </p:pic>
      <p:sp>
        <p:nvSpPr>
          <p:cNvPr id="10" name="9 Flecha derecha"/>
          <p:cNvSpPr/>
          <p:nvPr/>
        </p:nvSpPr>
        <p:spPr>
          <a:xfrm rot="1966391">
            <a:off x="2169790" y="2511383"/>
            <a:ext cx="115286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erecha"/>
          <p:cNvSpPr/>
          <p:nvPr/>
        </p:nvSpPr>
        <p:spPr>
          <a:xfrm rot="19538133">
            <a:off x="2914907" y="4590744"/>
            <a:ext cx="115286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5769782" y="431114"/>
            <a:ext cx="2742658" cy="43396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CC3399"/>
            </a:solidFill>
          </a:ln>
        </p:spPr>
        <p:txBody>
          <a:bodyPr wrap="square" rtlCol="0">
            <a:spAutoFit/>
          </a:bodyPr>
          <a:lstStyle/>
          <a:p>
            <a:pPr algn="just"/>
            <a:r>
              <a:rPr lang="es-ES" dirty="0" smtClean="0"/>
              <a:t>                </a:t>
            </a:r>
            <a:r>
              <a:rPr lang="es-ES" sz="1600" dirty="0" smtClean="0"/>
              <a:t>El </a:t>
            </a:r>
            <a:r>
              <a:rPr lang="es-ES" sz="1600" b="1" dirty="0">
                <a:solidFill>
                  <a:srgbClr val="FF0000"/>
                </a:solidFill>
              </a:rPr>
              <a:t>helenismo</a:t>
            </a:r>
            <a:r>
              <a:rPr lang="es-ES" sz="1600" dirty="0"/>
              <a:t> es propiamente el fenómeno de difusión del </a:t>
            </a:r>
            <a:r>
              <a:rPr lang="es-ES" sz="1600" b="1" i="1" dirty="0">
                <a:solidFill>
                  <a:schemeClr val="accent6">
                    <a:lumMod val="75000"/>
                  </a:schemeClr>
                </a:solidFill>
              </a:rPr>
              <a:t>espíritu griego </a:t>
            </a:r>
            <a:r>
              <a:rPr lang="es-ES" sz="1600" dirty="0"/>
              <a:t>(lengua y cultura) </a:t>
            </a:r>
            <a:r>
              <a:rPr lang="es-ES" sz="1600" dirty="0" smtClean="0"/>
              <a:t>en </a:t>
            </a:r>
            <a:r>
              <a:rPr lang="es-ES" sz="1600" dirty="0"/>
              <a:t>el ámbito del mundo oriental, difusión que supone una </a:t>
            </a:r>
            <a:r>
              <a:rPr lang="es-ES" sz="1600" dirty="0" smtClean="0"/>
              <a:t>universalización </a:t>
            </a:r>
            <a:r>
              <a:rPr lang="es-ES" sz="1600" dirty="0"/>
              <a:t>de esta cultura, vehiculada por el griego como idioma común </a:t>
            </a:r>
            <a:r>
              <a:rPr lang="es-ES" sz="1600" dirty="0" smtClean="0"/>
              <a:t>(koiné</a:t>
            </a:r>
            <a:r>
              <a:rPr lang="es-ES" sz="1600" dirty="0"/>
              <a:t>), dentro no obstante de un proceso histórico de descomposición del imperio macedónico, que pasa por las fases de desmembración, conquista de Grecia por Roma y el </a:t>
            </a:r>
            <a:r>
              <a:rPr lang="es-ES" sz="1600" dirty="0" smtClean="0"/>
              <a:t>surgimiento </a:t>
            </a:r>
            <a:r>
              <a:rPr lang="es-ES" sz="1600" dirty="0"/>
              <a:t>del </a:t>
            </a:r>
            <a:r>
              <a:rPr lang="es-ES" sz="1600" b="1" i="1" dirty="0">
                <a:solidFill>
                  <a:schemeClr val="accent6">
                    <a:lumMod val="75000"/>
                  </a:schemeClr>
                </a:solidFill>
              </a:rPr>
              <a:t>imperio romano</a:t>
            </a:r>
            <a:r>
              <a:rPr lang="es-ES" dirty="0"/>
              <a: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5090568"/>
            <a:ext cx="2592287" cy="103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668344" y="6092540"/>
            <a:ext cx="758952" cy="246888"/>
          </a:xfrm>
        </p:spPr>
        <p:txBody>
          <a:bodyPr/>
          <a:lstStyle/>
          <a:p>
            <a:fld id="{636E3AB4-97AD-4389-A1F4-096199C2DEE3}" type="slidenum">
              <a:rPr lang="es-ES" b="1" smtClean="0">
                <a:solidFill>
                  <a:schemeClr val="tx1"/>
                </a:solidFill>
              </a:rPr>
              <a:t>32</a:t>
            </a:fld>
            <a:endParaRPr lang="es-ES" b="1" dirty="0">
              <a:solidFill>
                <a:schemeClr val="tx1"/>
              </a:solidFill>
            </a:endParaRPr>
          </a:p>
        </p:txBody>
      </p:sp>
      <p:pic>
        <p:nvPicPr>
          <p:cNvPr id="3" name="Picture 2" descr="https://tse1.mm.bing.net/th?id=OIP.10XlH3U9xJfk6CySK9L3hgAAAA&amp;pid=Api&amp;P=0&amp;h=1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594" y="5013175"/>
            <a:ext cx="2636845" cy="1079365"/>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481323" y="4770764"/>
            <a:ext cx="2288457" cy="1569660"/>
          </a:xfrm>
          <a:prstGeom prst="rect">
            <a:avLst/>
          </a:prstGeom>
          <a:noFill/>
        </p:spPr>
        <p:txBody>
          <a:bodyPr wrap="square" rtlCol="0">
            <a:spAutoFit/>
          </a:bodyPr>
          <a:lstStyle/>
          <a:p>
            <a:pPr algn="ctr"/>
            <a:r>
              <a:rPr lang="es-ES" sz="1600" b="1" dirty="0" smtClean="0">
                <a:solidFill>
                  <a:schemeClr val="accent6">
                    <a:lumMod val="75000"/>
                  </a:schemeClr>
                </a:solidFill>
              </a:rPr>
              <a:t>¡Ojo con los </a:t>
            </a:r>
            <a:r>
              <a:rPr lang="es-ES" sz="1600" b="1" i="1" dirty="0" err="1" smtClean="0">
                <a:solidFill>
                  <a:srgbClr val="FF0000"/>
                </a:solidFill>
              </a:rPr>
              <a:t>anacro-nismos</a:t>
            </a:r>
            <a:r>
              <a:rPr lang="es-ES" sz="1600" b="1" i="1" dirty="0" smtClean="0">
                <a:solidFill>
                  <a:srgbClr val="FF0000"/>
                </a:solidFill>
              </a:rPr>
              <a:t> </a:t>
            </a:r>
            <a:r>
              <a:rPr lang="es-ES" sz="1600" b="1" dirty="0" smtClean="0">
                <a:solidFill>
                  <a:schemeClr val="accent6">
                    <a:lumMod val="75000"/>
                  </a:schemeClr>
                </a:solidFill>
              </a:rPr>
              <a:t> (olvidar el tiempo) y los </a:t>
            </a:r>
            <a:r>
              <a:rPr lang="es-ES" sz="1600" b="1" i="1" dirty="0" err="1" smtClean="0">
                <a:solidFill>
                  <a:srgbClr val="FF0000"/>
                </a:solidFill>
              </a:rPr>
              <a:t>etno</a:t>
            </a:r>
            <a:r>
              <a:rPr lang="es-ES" sz="1600" b="1" i="1" dirty="0" smtClean="0">
                <a:solidFill>
                  <a:srgbClr val="FF0000"/>
                </a:solidFill>
              </a:rPr>
              <a:t>-centrismos</a:t>
            </a:r>
            <a:r>
              <a:rPr lang="es-ES" sz="1600" b="1" dirty="0" smtClean="0">
                <a:solidFill>
                  <a:schemeClr val="accent6">
                    <a:lumMod val="75000"/>
                  </a:schemeClr>
                </a:solidFill>
              </a:rPr>
              <a:t> (olvidar otras culturas) al pensar el pasado</a:t>
            </a:r>
            <a:r>
              <a:rPr lang="es-ES" sz="1600" dirty="0" smtClean="0"/>
              <a:t> </a:t>
            </a:r>
            <a:endParaRPr lang="es-ES" sz="1600" dirty="0"/>
          </a:p>
        </p:txBody>
      </p:sp>
      <p:sp>
        <p:nvSpPr>
          <p:cNvPr id="14" name="13 Flecha derecha"/>
          <p:cNvSpPr/>
          <p:nvPr/>
        </p:nvSpPr>
        <p:spPr>
          <a:xfrm rot="12691682">
            <a:off x="5094449" y="4513660"/>
            <a:ext cx="93109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27198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Flecha izquierda"/>
          <p:cNvSpPr/>
          <p:nvPr/>
        </p:nvSpPr>
        <p:spPr>
          <a:xfrm rot="13232318">
            <a:off x="5675258" y="4002298"/>
            <a:ext cx="1729386" cy="100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Flecha izquierda"/>
          <p:cNvSpPr/>
          <p:nvPr/>
        </p:nvSpPr>
        <p:spPr>
          <a:xfrm rot="19258222" flipV="1">
            <a:off x="1231327" y="4161058"/>
            <a:ext cx="2280982" cy="1027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23120" y="6081301"/>
            <a:ext cx="758952" cy="246888"/>
          </a:xfrm>
        </p:spPr>
        <p:txBody>
          <a:bodyPr/>
          <a:lstStyle/>
          <a:p>
            <a:fld id="{636E3AB4-97AD-4389-A1F4-096199C2DEE3}" type="slidenum">
              <a:rPr lang="es-ES" b="1" smtClean="0">
                <a:solidFill>
                  <a:schemeClr val="tx1"/>
                </a:solidFill>
              </a:rPr>
              <a:t>33</a:t>
            </a:fld>
            <a:endParaRPr lang="es-ES" b="1" dirty="0">
              <a:solidFill>
                <a:schemeClr val="tx1"/>
              </a:solidFill>
            </a:endParaRPr>
          </a:p>
        </p:txBody>
      </p:sp>
      <p:sp>
        <p:nvSpPr>
          <p:cNvPr id="3" name="2 CuadroTexto"/>
          <p:cNvSpPr txBox="1"/>
          <p:nvPr/>
        </p:nvSpPr>
        <p:spPr>
          <a:xfrm>
            <a:off x="4010505" y="4909775"/>
            <a:ext cx="936104" cy="369332"/>
          </a:xfrm>
          <a:prstGeom prst="rect">
            <a:avLst/>
          </a:prstGeom>
          <a:solidFill>
            <a:schemeClr val="bg1"/>
          </a:solidFill>
        </p:spPr>
        <p:txBody>
          <a:bodyPr wrap="square" rtlCol="0">
            <a:spAutoFit/>
          </a:bodyPr>
          <a:lstStyle/>
          <a:p>
            <a:r>
              <a:rPr lang="es-ES" b="1" dirty="0" smtClean="0"/>
              <a:t>ATENAS</a:t>
            </a:r>
            <a:endParaRPr lang="es-ES" b="1" dirty="0"/>
          </a:p>
        </p:txBody>
      </p:sp>
      <p:pic>
        <p:nvPicPr>
          <p:cNvPr id="1026" name="Picture 2" descr="https://tse1.mm.bing.net/th?id=OIP.hUdCsSrZdYAplW486odGewHaE-&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105" y="5254514"/>
            <a:ext cx="1631125" cy="1095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4.mm.bing.net/th?id=OIP.JQ1GfA-A_bVVOQu7JLmJxgHaE6&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83" y="404663"/>
            <a:ext cx="1706674" cy="1022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se1.mm.bing.net/th?id=OIP.p542nWKwypFZzi_wHyWMIAHaE7&amp;pid=Api&amp;P=0&amp;h=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90" y="404665"/>
            <a:ext cx="1656374" cy="102268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962875" y="576338"/>
            <a:ext cx="3357496" cy="646331"/>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TRES CLAVES DE LA CULTURA MEDITERRÁNEA ANTIGUA</a:t>
            </a:r>
            <a:endParaRPr lang="es-ES" b="1" dirty="0"/>
          </a:p>
        </p:txBody>
      </p:sp>
      <p:sp>
        <p:nvSpPr>
          <p:cNvPr id="10" name="9 CuadroTexto"/>
          <p:cNvSpPr txBox="1"/>
          <p:nvPr/>
        </p:nvSpPr>
        <p:spPr>
          <a:xfrm>
            <a:off x="442139" y="1542563"/>
            <a:ext cx="2592288" cy="1169551"/>
          </a:xfrm>
          <a:prstGeom prst="rect">
            <a:avLst/>
          </a:prstGeom>
          <a:noFill/>
        </p:spPr>
        <p:txBody>
          <a:bodyPr wrap="square" rtlCol="0">
            <a:spAutoFit/>
          </a:bodyPr>
          <a:lstStyle/>
          <a:p>
            <a:r>
              <a:rPr lang="es-ES" sz="1400" b="1" dirty="0"/>
              <a:t>El judaísmo como entidad étnica, en cuyo seno nace el movimiento de Jesús como proyecto de </a:t>
            </a:r>
            <a:r>
              <a:rPr lang="es-ES" sz="1400" b="1" dirty="0" smtClean="0"/>
              <a:t>renovación</a:t>
            </a:r>
            <a:r>
              <a:rPr lang="es-ES" sz="1400" b="1" dirty="0"/>
              <a:t>, en </a:t>
            </a:r>
            <a:endParaRPr lang="es-ES" sz="1400" b="1" dirty="0" smtClean="0"/>
          </a:p>
          <a:p>
            <a:r>
              <a:rPr lang="es-ES" sz="1400" b="1" dirty="0" smtClean="0"/>
              <a:t>un </a:t>
            </a:r>
            <a:r>
              <a:rPr lang="es-ES" sz="1400" b="1" dirty="0"/>
              <a:t>momento </a:t>
            </a:r>
            <a:r>
              <a:rPr lang="es-ES" sz="1400" b="1" dirty="0" smtClean="0"/>
              <a:t>de </a:t>
            </a:r>
            <a:r>
              <a:rPr lang="es-ES" sz="1400" b="1" dirty="0"/>
              <a:t>crisis </a:t>
            </a:r>
            <a:r>
              <a:rPr lang="es-ES" sz="1400" b="1" dirty="0" smtClean="0"/>
              <a:t>.</a:t>
            </a:r>
            <a:endParaRPr lang="es-ES" sz="1600" b="1" dirty="0"/>
          </a:p>
        </p:txBody>
      </p:sp>
      <p:sp>
        <p:nvSpPr>
          <p:cNvPr id="11" name="10 CuadroTexto"/>
          <p:cNvSpPr txBox="1"/>
          <p:nvPr/>
        </p:nvSpPr>
        <p:spPr>
          <a:xfrm>
            <a:off x="1652746" y="3924890"/>
            <a:ext cx="5363589" cy="98488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b="1" dirty="0"/>
              <a:t>El helenismo, </a:t>
            </a:r>
            <a:r>
              <a:rPr lang="es-ES" sz="1400" b="1" dirty="0" smtClean="0"/>
              <a:t>cultura  griega que </a:t>
            </a:r>
            <a:r>
              <a:rPr lang="es-ES" sz="1400" b="1" dirty="0"/>
              <a:t>se extiende por todo el </a:t>
            </a:r>
            <a:r>
              <a:rPr lang="es-ES" sz="1400" b="1" dirty="0" smtClean="0"/>
              <a:t>Medite-</a:t>
            </a:r>
            <a:r>
              <a:rPr lang="es-ES" sz="1400" b="1" dirty="0" err="1" smtClean="0"/>
              <a:t>rráneo</a:t>
            </a:r>
            <a:r>
              <a:rPr lang="es-ES" sz="1400" b="1" dirty="0"/>
              <a:t>. </a:t>
            </a:r>
            <a:r>
              <a:rPr lang="es-ES" sz="1400" b="1" dirty="0" smtClean="0"/>
              <a:t>En ciudades con un </a:t>
            </a:r>
            <a:r>
              <a:rPr lang="es-ES" sz="1400" b="1" dirty="0"/>
              <a:t>desarrollo </a:t>
            </a:r>
            <a:r>
              <a:rPr lang="es-ES" sz="1400" b="1" dirty="0" smtClean="0"/>
              <a:t>espectacular</a:t>
            </a:r>
            <a:r>
              <a:rPr lang="es-ES" sz="1400" b="1" dirty="0"/>
              <a:t>, desde los </a:t>
            </a:r>
            <a:r>
              <a:rPr lang="es-ES" sz="1400" b="1" dirty="0" smtClean="0"/>
              <a:t>tiempos </a:t>
            </a:r>
            <a:r>
              <a:rPr lang="es-ES" sz="1400" b="1" dirty="0"/>
              <a:t>de Alejandro Magno. </a:t>
            </a:r>
            <a:r>
              <a:rPr lang="es-ES" sz="1400" b="1" dirty="0" smtClean="0"/>
              <a:t>El griego como </a:t>
            </a:r>
            <a:r>
              <a:rPr lang="es-ES" sz="1400" b="1" dirty="0" err="1" smtClean="0"/>
              <a:t>len</a:t>
            </a:r>
            <a:r>
              <a:rPr lang="es-ES" sz="1400" b="1" dirty="0" smtClean="0"/>
              <a:t>-gua común. Aporta al </a:t>
            </a:r>
            <a:r>
              <a:rPr lang="es-ES" sz="1400" b="1" dirty="0" err="1" smtClean="0"/>
              <a:t>Xmo.la</a:t>
            </a:r>
            <a:r>
              <a:rPr lang="es-ES" sz="1400" b="1" dirty="0" smtClean="0"/>
              <a:t> dimensión </a:t>
            </a:r>
            <a:r>
              <a:rPr lang="es-ES" sz="1400" b="1" dirty="0">
                <a:solidFill>
                  <a:schemeClr val="accent6">
                    <a:lumMod val="75000"/>
                  </a:schemeClr>
                </a:solidFill>
              </a:rPr>
              <a:t>i</a:t>
            </a:r>
            <a:r>
              <a:rPr lang="es-ES" sz="1400" b="1" dirty="0" smtClean="0">
                <a:solidFill>
                  <a:schemeClr val="accent6">
                    <a:lumMod val="75000"/>
                  </a:schemeClr>
                </a:solidFill>
              </a:rPr>
              <a:t>ntelectual </a:t>
            </a:r>
            <a:r>
              <a:rPr lang="es-ES" sz="1400" b="1" dirty="0"/>
              <a:t> </a:t>
            </a:r>
            <a:r>
              <a:rPr lang="es-ES" sz="1400" b="1" dirty="0" smtClean="0"/>
              <a:t>de la fe</a:t>
            </a:r>
            <a:r>
              <a:rPr lang="es-ES" sz="1600" b="1" dirty="0" smtClean="0"/>
              <a:t>.</a:t>
            </a:r>
            <a:endParaRPr lang="es-ES" sz="1600" b="1" dirty="0"/>
          </a:p>
        </p:txBody>
      </p:sp>
      <p:sp>
        <p:nvSpPr>
          <p:cNvPr id="12" name="11 CuadroTexto"/>
          <p:cNvSpPr txBox="1"/>
          <p:nvPr/>
        </p:nvSpPr>
        <p:spPr>
          <a:xfrm>
            <a:off x="6444208" y="1472807"/>
            <a:ext cx="2304256" cy="2462213"/>
          </a:xfrm>
          <a:prstGeom prst="rect">
            <a:avLst/>
          </a:prstGeom>
          <a:noFill/>
        </p:spPr>
        <p:txBody>
          <a:bodyPr wrap="square" rtlCol="0">
            <a:spAutoFit/>
          </a:bodyPr>
          <a:lstStyle/>
          <a:p>
            <a:r>
              <a:rPr lang="es-ES" sz="1400" b="1" dirty="0"/>
              <a:t>El poder romano y el genio organizador </a:t>
            </a:r>
            <a:r>
              <a:rPr lang="es-ES" sz="1400" b="1" dirty="0" smtClean="0"/>
              <a:t>de Roma </a:t>
            </a:r>
          </a:p>
          <a:p>
            <a:pPr marL="285750" indent="-285750">
              <a:buFont typeface="Arial" panose="020B0604020202020204" pitchFamily="34" charset="0"/>
              <a:buChar char="•"/>
            </a:pPr>
            <a:r>
              <a:rPr lang="es-ES" sz="1400" b="1" dirty="0" smtClean="0"/>
              <a:t>se combinan </a:t>
            </a:r>
            <a:r>
              <a:rPr lang="es-ES" sz="1400" b="1" dirty="0"/>
              <a:t>con la cultura </a:t>
            </a:r>
            <a:r>
              <a:rPr lang="es-ES" sz="1400" b="1" dirty="0" smtClean="0"/>
              <a:t>helenística </a:t>
            </a:r>
            <a:r>
              <a:rPr lang="es-ES" sz="1400" b="1" dirty="0"/>
              <a:t>y </a:t>
            </a:r>
            <a:endParaRPr lang="es-ES" sz="1400" b="1" dirty="0" smtClean="0"/>
          </a:p>
          <a:p>
            <a:pPr marL="285750" indent="-285750">
              <a:buFont typeface="Arial" panose="020B0604020202020204" pitchFamily="34" charset="0"/>
              <a:buChar char="•"/>
            </a:pPr>
            <a:r>
              <a:rPr lang="es-ES" sz="1400" b="1" dirty="0" smtClean="0"/>
              <a:t>otorga </a:t>
            </a:r>
            <a:r>
              <a:rPr lang="es-ES" sz="1400" b="1" dirty="0"/>
              <a:t>al pueblo </a:t>
            </a:r>
            <a:r>
              <a:rPr lang="es-ES" sz="1400" b="1" dirty="0" smtClean="0"/>
              <a:t>judío </a:t>
            </a:r>
          </a:p>
          <a:p>
            <a:pPr marL="285750" indent="-285750">
              <a:buFont typeface="Arial" panose="020B0604020202020204" pitchFamily="34" charset="0"/>
              <a:buChar char="•"/>
            </a:pPr>
            <a:r>
              <a:rPr lang="es-ES" sz="1400" b="1" dirty="0" smtClean="0"/>
              <a:t>un </a:t>
            </a:r>
            <a:r>
              <a:rPr lang="es-ES" sz="1400" b="1" dirty="0"/>
              <a:t>status especial, </a:t>
            </a:r>
            <a:r>
              <a:rPr lang="es-ES" sz="1400" b="1" dirty="0" smtClean="0"/>
              <a:t>     aunque </a:t>
            </a:r>
            <a:r>
              <a:rPr lang="es-ES" sz="1400" b="1" dirty="0"/>
              <a:t>diferenciado, según </a:t>
            </a:r>
            <a:r>
              <a:rPr lang="es-ES" sz="1400" b="1" dirty="0" smtClean="0"/>
              <a:t>lugares</a:t>
            </a:r>
          </a:p>
          <a:p>
            <a:pPr marL="285750" indent="-285750">
              <a:buFont typeface="Arial" panose="020B0604020202020204" pitchFamily="34" charset="0"/>
              <a:buChar char="•"/>
            </a:pPr>
            <a:r>
              <a:rPr lang="es-ES" sz="1400" b="1" dirty="0" smtClean="0"/>
              <a:t>aportan al </a:t>
            </a:r>
            <a:r>
              <a:rPr lang="es-ES" sz="1400" b="1" dirty="0" err="1" smtClean="0"/>
              <a:t>Xmo</a:t>
            </a:r>
            <a:r>
              <a:rPr lang="es-ES" sz="1400" b="1" dirty="0" smtClean="0"/>
              <a:t>. la di-</a:t>
            </a:r>
            <a:r>
              <a:rPr lang="es-ES" sz="1400" b="1" dirty="0" err="1" smtClean="0"/>
              <a:t>mensión</a:t>
            </a:r>
            <a:r>
              <a:rPr lang="es-ES" sz="1400" b="1" dirty="0" smtClean="0"/>
              <a:t> </a:t>
            </a:r>
            <a:r>
              <a:rPr lang="es-ES" sz="1400" b="1" dirty="0" smtClean="0">
                <a:solidFill>
                  <a:schemeClr val="accent6">
                    <a:lumMod val="75000"/>
                  </a:schemeClr>
                </a:solidFill>
              </a:rPr>
              <a:t>institucional </a:t>
            </a:r>
          </a:p>
          <a:p>
            <a:r>
              <a:rPr lang="es-ES" sz="1400" b="1" dirty="0">
                <a:solidFill>
                  <a:schemeClr val="accent6">
                    <a:lumMod val="75000"/>
                  </a:schemeClr>
                </a:solidFill>
              </a:rPr>
              <a:t> </a:t>
            </a:r>
            <a:r>
              <a:rPr lang="es-ES" sz="1400" b="1" dirty="0" smtClean="0">
                <a:solidFill>
                  <a:schemeClr val="accent6">
                    <a:lumMod val="75000"/>
                  </a:schemeClr>
                </a:solidFill>
              </a:rPr>
              <a:t>      </a:t>
            </a:r>
            <a:r>
              <a:rPr lang="es-ES" sz="1400" b="1" dirty="0" smtClean="0"/>
              <a:t>de la fe</a:t>
            </a:r>
            <a:endParaRPr lang="es-ES" sz="1400" b="1" dirty="0"/>
          </a:p>
        </p:txBody>
      </p:sp>
      <p:sp>
        <p:nvSpPr>
          <p:cNvPr id="13" name="12 CuadroTexto"/>
          <p:cNvSpPr txBox="1"/>
          <p:nvPr/>
        </p:nvSpPr>
        <p:spPr>
          <a:xfrm>
            <a:off x="3314224" y="1965250"/>
            <a:ext cx="2649239" cy="1477328"/>
          </a:xfrm>
          <a:prstGeom prst="rect">
            <a:avLst/>
          </a:prstGeom>
          <a:noFill/>
          <a:ln w="25400">
            <a:solidFill>
              <a:schemeClr val="accent6">
                <a:lumMod val="75000"/>
              </a:schemeClr>
            </a:solidFill>
          </a:ln>
        </p:spPr>
        <p:txBody>
          <a:bodyPr wrap="square" rtlCol="0">
            <a:spAutoFit/>
          </a:bodyPr>
          <a:lstStyle/>
          <a:p>
            <a:pPr algn="ctr"/>
            <a:r>
              <a:rPr lang="es-ES" b="1" dirty="0">
                <a:solidFill>
                  <a:schemeClr val="accent6">
                    <a:lumMod val="75000"/>
                  </a:schemeClr>
                </a:solidFill>
              </a:rPr>
              <a:t>Los primeros creyentes </a:t>
            </a:r>
            <a:endParaRPr lang="es-ES" b="1" dirty="0" smtClean="0">
              <a:solidFill>
                <a:schemeClr val="accent6">
                  <a:lumMod val="75000"/>
                </a:schemeClr>
              </a:solidFill>
            </a:endParaRPr>
          </a:p>
          <a:p>
            <a:pPr algn="ctr"/>
            <a:r>
              <a:rPr lang="es-ES" b="1" dirty="0" smtClean="0">
                <a:solidFill>
                  <a:schemeClr val="accent6">
                    <a:lumMod val="75000"/>
                  </a:schemeClr>
                </a:solidFill>
              </a:rPr>
              <a:t>en </a:t>
            </a:r>
            <a:r>
              <a:rPr lang="es-ES" b="1" dirty="0">
                <a:solidFill>
                  <a:schemeClr val="accent6">
                    <a:lumMod val="75000"/>
                  </a:schemeClr>
                </a:solidFill>
              </a:rPr>
              <a:t>Cristo se encuentran en esta </a:t>
            </a:r>
            <a:r>
              <a:rPr lang="es-ES" b="1" dirty="0" smtClean="0">
                <a:solidFill>
                  <a:schemeClr val="accent6">
                    <a:lumMod val="75000"/>
                  </a:schemeClr>
                </a:solidFill>
              </a:rPr>
              <a:t>encrucijada y  </a:t>
            </a:r>
            <a:r>
              <a:rPr lang="es-ES" b="1" dirty="0">
                <a:solidFill>
                  <a:schemeClr val="accent6">
                    <a:lumMod val="75000"/>
                  </a:schemeClr>
                </a:solidFill>
              </a:rPr>
              <a:t>tienen que afrontarla y buscar su propio </a:t>
            </a:r>
            <a:r>
              <a:rPr lang="es-ES" b="1" dirty="0" smtClean="0">
                <a:solidFill>
                  <a:schemeClr val="accent6">
                    <a:lumMod val="75000"/>
                  </a:schemeClr>
                </a:solidFill>
              </a:rPr>
              <a:t>camino.</a:t>
            </a:r>
            <a:endParaRPr lang="es-ES" b="1" dirty="0">
              <a:solidFill>
                <a:schemeClr val="accent6">
                  <a:lumMod val="75000"/>
                </a:schemeClr>
              </a:solidFill>
            </a:endParaRPr>
          </a:p>
        </p:txBody>
      </p:sp>
      <p:pic>
        <p:nvPicPr>
          <p:cNvPr id="17" name="Picture 2" descr="E:\P-Jesus\proyectojesus\cruzllamatransp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2335" y="1222669"/>
            <a:ext cx="492442" cy="70377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14" name="13 Flecha izquierda y derecha"/>
          <p:cNvSpPr/>
          <p:nvPr/>
        </p:nvSpPr>
        <p:spPr>
          <a:xfrm>
            <a:off x="5981766" y="2484836"/>
            <a:ext cx="462442"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izquierda y derecha"/>
          <p:cNvSpPr/>
          <p:nvPr/>
        </p:nvSpPr>
        <p:spPr>
          <a:xfrm>
            <a:off x="2802437" y="2021865"/>
            <a:ext cx="463981"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izquierda y derecha"/>
          <p:cNvSpPr/>
          <p:nvPr/>
        </p:nvSpPr>
        <p:spPr>
          <a:xfrm rot="5400000">
            <a:off x="4269323" y="3564200"/>
            <a:ext cx="418468"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442137" y="4926231"/>
            <a:ext cx="3218818" cy="1600438"/>
          </a:xfrm>
          <a:prstGeom prst="rect">
            <a:avLst/>
          </a:prstGeom>
          <a:noFill/>
        </p:spPr>
        <p:txBody>
          <a:bodyPr wrap="square" rtlCol="0">
            <a:spAutoFit/>
          </a:bodyPr>
          <a:lstStyle/>
          <a:p>
            <a:r>
              <a:rPr lang="es-ES" sz="1400" b="1" dirty="0" smtClean="0">
                <a:solidFill>
                  <a:schemeClr val="accent6">
                    <a:lumMod val="75000"/>
                  </a:schemeClr>
                </a:solidFill>
              </a:rPr>
              <a:t>El N.T</a:t>
            </a:r>
            <a:r>
              <a:rPr lang="es-ES" sz="1400" dirty="0" smtClean="0"/>
              <a:t>. </a:t>
            </a:r>
            <a:r>
              <a:rPr lang="es-ES" sz="1400" dirty="0"/>
              <a:t>es un fenómeno </a:t>
            </a:r>
            <a:r>
              <a:rPr lang="es-ES" sz="1400" dirty="0" smtClean="0"/>
              <a:t>notable </a:t>
            </a:r>
            <a:r>
              <a:rPr lang="es-ES" sz="1400" dirty="0"/>
              <a:t>de </a:t>
            </a:r>
            <a:r>
              <a:rPr lang="es-ES" sz="1400" dirty="0" smtClean="0"/>
              <a:t>mes- </a:t>
            </a:r>
            <a:r>
              <a:rPr lang="es-ES" sz="1400" dirty="0" err="1" smtClean="0"/>
              <a:t>tizaje</a:t>
            </a:r>
            <a:r>
              <a:rPr lang="es-ES" sz="1400" dirty="0" smtClean="0"/>
              <a:t> cultural</a:t>
            </a:r>
            <a:r>
              <a:rPr lang="es-ES" sz="1400" dirty="0"/>
              <a:t>. Sus escritos nacen en una matriz judía, citan </a:t>
            </a:r>
            <a:r>
              <a:rPr lang="es-ES" sz="1400" dirty="0" smtClean="0"/>
              <a:t>continuamente </a:t>
            </a:r>
            <a:r>
              <a:rPr lang="es-ES" sz="1400" dirty="0"/>
              <a:t>el </a:t>
            </a:r>
            <a:r>
              <a:rPr lang="es-ES" sz="1400" dirty="0" smtClean="0"/>
              <a:t>A. T. y  lo reinterpretan, </a:t>
            </a:r>
            <a:r>
              <a:rPr lang="es-ES" sz="1400" dirty="0"/>
              <a:t>en </a:t>
            </a:r>
            <a:r>
              <a:rPr lang="es-ES" sz="1400" dirty="0" smtClean="0"/>
              <a:t>parte. </a:t>
            </a:r>
          </a:p>
          <a:p>
            <a:r>
              <a:rPr lang="es-ES" sz="1400" dirty="0" smtClean="0"/>
              <a:t>Sin </a:t>
            </a:r>
            <a:r>
              <a:rPr lang="es-ES" sz="1400" dirty="0"/>
              <a:t>embargo, sus dos géneros literarios más </a:t>
            </a:r>
            <a:r>
              <a:rPr lang="es-ES" sz="1400" dirty="0" smtClean="0"/>
              <a:t>característicos (cartas y biografías)  proceden </a:t>
            </a:r>
            <a:r>
              <a:rPr lang="es-ES" sz="1400" dirty="0"/>
              <a:t>de la cultura helenista</a:t>
            </a:r>
            <a:endParaRPr lang="es-ES" sz="1600" dirty="0"/>
          </a:p>
        </p:txBody>
      </p:sp>
      <p:sp>
        <p:nvSpPr>
          <p:cNvPr id="6" name="5 CuadroTexto"/>
          <p:cNvSpPr txBox="1"/>
          <p:nvPr/>
        </p:nvSpPr>
        <p:spPr>
          <a:xfrm>
            <a:off x="5600629" y="4724284"/>
            <a:ext cx="3110902" cy="1661993"/>
          </a:xfrm>
          <a:prstGeom prst="rect">
            <a:avLst/>
          </a:prstGeom>
          <a:noFill/>
        </p:spPr>
        <p:txBody>
          <a:bodyPr wrap="square" rtlCol="0">
            <a:spAutoFit/>
          </a:bodyPr>
          <a:lstStyle/>
          <a:p>
            <a:r>
              <a:rPr lang="es-ES" sz="1600" dirty="0" smtClean="0"/>
              <a:t>    </a:t>
            </a:r>
            <a:r>
              <a:rPr lang="es-ES" sz="1400" dirty="0" smtClean="0"/>
              <a:t>Cuando </a:t>
            </a:r>
            <a:r>
              <a:rPr lang="es-ES" sz="1400" dirty="0"/>
              <a:t>el movimiento cristiano entra en un espacio </a:t>
            </a:r>
            <a:r>
              <a:rPr lang="es-ES" sz="1400" dirty="0" err="1" smtClean="0"/>
              <a:t>culturaI</a:t>
            </a:r>
            <a:r>
              <a:rPr lang="es-ES" sz="1400" dirty="0"/>
              <a:t>, es </a:t>
            </a:r>
            <a:r>
              <a:rPr lang="es-ES" sz="1400" b="1" dirty="0">
                <a:solidFill>
                  <a:schemeClr val="accent6">
                    <a:lumMod val="75000"/>
                  </a:schemeClr>
                </a:solidFill>
              </a:rPr>
              <a:t>reinterpretado</a:t>
            </a:r>
            <a:r>
              <a:rPr lang="es-ES" sz="1400" dirty="0"/>
              <a:t> </a:t>
            </a:r>
            <a:r>
              <a:rPr lang="es-ES" sz="1400" dirty="0" smtClean="0"/>
              <a:t>mediante </a:t>
            </a:r>
            <a:r>
              <a:rPr lang="es-ES" sz="1400" dirty="0"/>
              <a:t>el vector central de esa cultura: así, es </a:t>
            </a:r>
            <a:r>
              <a:rPr lang="es-ES" sz="1400" dirty="0" smtClean="0"/>
              <a:t>en-tendido </a:t>
            </a:r>
            <a:r>
              <a:rPr lang="es-ES" sz="1400" dirty="0"/>
              <a:t>como el verdadero </a:t>
            </a:r>
            <a:r>
              <a:rPr lang="es-ES" sz="1400" dirty="0" smtClean="0"/>
              <a:t>judaísmo</a:t>
            </a:r>
            <a:r>
              <a:rPr lang="es-ES" sz="1400" dirty="0"/>
              <a:t>, como la verdadera </a:t>
            </a:r>
            <a:r>
              <a:rPr lang="es-ES" sz="1400" dirty="0" smtClean="0"/>
              <a:t>filosofía y </a:t>
            </a:r>
            <a:r>
              <a:rPr lang="es-ES" sz="1400" dirty="0"/>
              <a:t>como la verdadera </a:t>
            </a:r>
            <a:r>
              <a:rPr lang="es-ES" sz="1400" dirty="0" smtClean="0"/>
              <a:t>religión</a:t>
            </a:r>
            <a:r>
              <a:rPr lang="es-ES" sz="1600" dirty="0" smtClean="0"/>
              <a:t>.</a:t>
            </a:r>
            <a:endParaRPr lang="es-ES" sz="1600" dirty="0"/>
          </a:p>
        </p:txBody>
      </p:sp>
      <p:sp>
        <p:nvSpPr>
          <p:cNvPr id="7" name="6 CuadroTexto"/>
          <p:cNvSpPr txBox="1"/>
          <p:nvPr/>
        </p:nvSpPr>
        <p:spPr>
          <a:xfrm>
            <a:off x="467034" y="2628852"/>
            <a:ext cx="2736814" cy="523220"/>
          </a:xfrm>
          <a:prstGeom prst="rect">
            <a:avLst/>
          </a:prstGeom>
          <a:noFill/>
        </p:spPr>
        <p:txBody>
          <a:bodyPr wrap="square" rtlCol="0">
            <a:spAutoFit/>
          </a:bodyPr>
          <a:lstStyle/>
          <a:p>
            <a:r>
              <a:rPr lang="es-ES" sz="1400" b="1" dirty="0" smtClean="0"/>
              <a:t>Aporta al </a:t>
            </a:r>
            <a:r>
              <a:rPr lang="es-ES" sz="1400" b="1" dirty="0" err="1" smtClean="0"/>
              <a:t>Xmo</a:t>
            </a:r>
            <a:r>
              <a:rPr lang="es-ES" sz="1400" b="1" dirty="0" smtClean="0"/>
              <a:t>. la </a:t>
            </a:r>
            <a:r>
              <a:rPr lang="es-ES" sz="1400" b="1" dirty="0" err="1" smtClean="0"/>
              <a:t>dimenión</a:t>
            </a:r>
            <a:r>
              <a:rPr lang="es-ES" sz="1400" b="1" dirty="0" smtClean="0"/>
              <a:t> de la fe como decisión </a:t>
            </a:r>
            <a:r>
              <a:rPr lang="es-ES" sz="1400" b="1" dirty="0" smtClean="0">
                <a:solidFill>
                  <a:schemeClr val="accent6">
                    <a:lumMod val="75000"/>
                  </a:schemeClr>
                </a:solidFill>
              </a:rPr>
              <a:t>personal</a:t>
            </a:r>
            <a:endParaRPr lang="es-ES" sz="1400" b="1" dirty="0">
              <a:solidFill>
                <a:schemeClr val="accent6">
                  <a:lumMod val="75000"/>
                </a:schemeClr>
              </a:solidFill>
            </a:endParaRPr>
          </a:p>
        </p:txBody>
      </p:sp>
      <p:sp>
        <p:nvSpPr>
          <p:cNvPr id="2" name="1 CuadroTexto"/>
          <p:cNvSpPr txBox="1"/>
          <p:nvPr/>
        </p:nvSpPr>
        <p:spPr>
          <a:xfrm>
            <a:off x="1379402" y="1061595"/>
            <a:ext cx="1393601" cy="369332"/>
          </a:xfrm>
          <a:prstGeom prst="rect">
            <a:avLst/>
          </a:prstGeom>
          <a:solidFill>
            <a:schemeClr val="bg1"/>
          </a:solidFill>
        </p:spPr>
        <p:txBody>
          <a:bodyPr wrap="square" rtlCol="0">
            <a:spAutoFit/>
          </a:bodyPr>
          <a:lstStyle/>
          <a:p>
            <a:r>
              <a:rPr lang="es-ES" b="1" dirty="0" smtClean="0"/>
              <a:t>JERUSALÉN</a:t>
            </a:r>
            <a:endParaRPr lang="es-ES" b="1" dirty="0"/>
          </a:p>
        </p:txBody>
      </p:sp>
      <p:sp>
        <p:nvSpPr>
          <p:cNvPr id="23" name="22 CuadroTexto"/>
          <p:cNvSpPr txBox="1"/>
          <p:nvPr/>
        </p:nvSpPr>
        <p:spPr>
          <a:xfrm>
            <a:off x="521713" y="3353216"/>
            <a:ext cx="1131034" cy="1200329"/>
          </a:xfrm>
          <a:prstGeom prst="rect">
            <a:avLst/>
          </a:prstGeom>
          <a:noFill/>
          <a:ln w="25400">
            <a:solidFill>
              <a:schemeClr val="tx1"/>
            </a:solidFill>
          </a:ln>
        </p:spPr>
        <p:txBody>
          <a:bodyPr wrap="square" rtlCol="0">
            <a:spAutoFit/>
          </a:bodyPr>
          <a:lstStyle/>
          <a:p>
            <a:r>
              <a:rPr lang="es-ES" sz="1200" dirty="0" smtClean="0"/>
              <a:t>Cfr. R. Aguirre. Los </a:t>
            </a:r>
            <a:r>
              <a:rPr lang="es-ES" sz="1200" dirty="0"/>
              <a:t>orígenes del </a:t>
            </a:r>
            <a:r>
              <a:rPr lang="es-ES" sz="1200" dirty="0" err="1" smtClean="0"/>
              <a:t>cristianis-mo</a:t>
            </a:r>
            <a:r>
              <a:rPr lang="es-ES" sz="1200" dirty="0" smtClean="0"/>
              <a:t> </a:t>
            </a:r>
            <a:r>
              <a:rPr lang="es-ES" sz="1200" dirty="0"/>
              <a:t>y la </a:t>
            </a:r>
            <a:r>
              <a:rPr lang="es-ES" sz="1200" dirty="0" err="1" smtClean="0"/>
              <a:t>incul-turación</a:t>
            </a:r>
            <a:r>
              <a:rPr lang="es-ES" sz="1200" dirty="0" smtClean="0"/>
              <a:t> </a:t>
            </a:r>
            <a:r>
              <a:rPr lang="es-ES" sz="1200" dirty="0"/>
              <a:t>de la </a:t>
            </a:r>
            <a:r>
              <a:rPr lang="es-ES" sz="1200" dirty="0" smtClean="0"/>
              <a:t>fe. </a:t>
            </a:r>
            <a:r>
              <a:rPr lang="es-ES" sz="1200" dirty="0" err="1" smtClean="0"/>
              <a:t>Passim</a:t>
            </a:r>
            <a:endParaRPr lang="es-ES" sz="1200" dirty="0"/>
          </a:p>
        </p:txBody>
      </p:sp>
      <p:sp>
        <p:nvSpPr>
          <p:cNvPr id="8" name="7 CuadroTexto"/>
          <p:cNvSpPr txBox="1"/>
          <p:nvPr/>
        </p:nvSpPr>
        <p:spPr>
          <a:xfrm>
            <a:off x="6515844" y="1061595"/>
            <a:ext cx="907877" cy="369332"/>
          </a:xfrm>
          <a:prstGeom prst="rect">
            <a:avLst/>
          </a:prstGeom>
          <a:solidFill>
            <a:schemeClr val="bg1"/>
          </a:solidFill>
        </p:spPr>
        <p:txBody>
          <a:bodyPr wrap="square" rtlCol="0">
            <a:spAutoFit/>
          </a:bodyPr>
          <a:lstStyle/>
          <a:p>
            <a:r>
              <a:rPr lang="es-ES" b="1" dirty="0" smtClean="0"/>
              <a:t>ROMA</a:t>
            </a:r>
            <a:endParaRPr lang="es-ES" b="1" dirty="0"/>
          </a:p>
        </p:txBody>
      </p:sp>
    </p:spTree>
    <p:extLst>
      <p:ext uri="{BB962C8B-B14F-4D97-AF65-F5344CB8AC3E}">
        <p14:creationId xmlns:p14="http://schemas.microsoft.com/office/powerpoint/2010/main" val="3030143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05737" y="317718"/>
            <a:ext cx="7074024" cy="369332"/>
          </a:xfrm>
          <a:prstGeom prst="rect">
            <a:avLst/>
          </a:prstGeom>
          <a:solidFill>
            <a:schemeClr val="bg1"/>
          </a:solidFill>
        </p:spPr>
        <p:txBody>
          <a:bodyPr wrap="square" rtlCol="0">
            <a:spAutoFit/>
          </a:bodyPr>
          <a:lstStyle/>
          <a:p>
            <a:r>
              <a:rPr lang="es-ES" dirty="0" smtClean="0"/>
              <a:t>Algunos </a:t>
            </a:r>
            <a:r>
              <a:rPr lang="es-ES" b="1" dirty="0" smtClean="0"/>
              <a:t>FACTORES INTERNOS  </a:t>
            </a:r>
            <a:r>
              <a:rPr lang="es-ES" dirty="0" smtClean="0"/>
              <a:t>en la evolución del primer Cristianismo </a:t>
            </a:r>
            <a:endParaRPr lang="es-ES" dirty="0"/>
          </a:p>
        </p:txBody>
      </p:sp>
      <p:sp>
        <p:nvSpPr>
          <p:cNvPr id="5" name="4 CuadroTexto"/>
          <p:cNvSpPr txBox="1"/>
          <p:nvPr/>
        </p:nvSpPr>
        <p:spPr>
          <a:xfrm>
            <a:off x="504009" y="692881"/>
            <a:ext cx="4226217"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1 - Transformación de su líder </a:t>
            </a:r>
            <a:r>
              <a:rPr lang="es-ES" dirty="0" err="1" smtClean="0"/>
              <a:t>fundacio-nal</a:t>
            </a:r>
            <a:r>
              <a:rPr lang="es-ES" dirty="0" smtClean="0"/>
              <a:t>: lo fueron descubriendo poco a poco</a:t>
            </a:r>
            <a:endParaRPr lang="es-ES" dirty="0"/>
          </a:p>
        </p:txBody>
      </p:sp>
      <p:sp>
        <p:nvSpPr>
          <p:cNvPr id="6" name="5 CuadroTexto"/>
          <p:cNvSpPr txBox="1"/>
          <p:nvPr/>
        </p:nvSpPr>
        <p:spPr>
          <a:xfrm>
            <a:off x="504009" y="2000931"/>
            <a:ext cx="3782594" cy="646331"/>
          </a:xfrm>
          <a:prstGeom prst="rect">
            <a:avLst/>
          </a:prstGeom>
          <a:gradFill>
            <a:gsLst>
              <a:gs pos="0">
                <a:srgbClr val="92D05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2 - Desprenderse  poco a poco de los orígenes étnicos judíos y sus límites</a:t>
            </a:r>
            <a:endParaRPr lang="es-ES" dirty="0"/>
          </a:p>
        </p:txBody>
      </p:sp>
      <p:sp>
        <p:nvSpPr>
          <p:cNvPr id="7" name="6 CuadroTexto"/>
          <p:cNvSpPr txBox="1"/>
          <p:nvPr/>
        </p:nvSpPr>
        <p:spPr>
          <a:xfrm>
            <a:off x="478190" y="3356992"/>
            <a:ext cx="3782594" cy="646331"/>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3 - Conexión con grupos sociales urbanos marginales</a:t>
            </a:r>
            <a:endParaRPr lang="es-ES" dirty="0"/>
          </a:p>
        </p:txBody>
      </p:sp>
      <p:sp>
        <p:nvSpPr>
          <p:cNvPr id="8" name="7 CuadroTexto"/>
          <p:cNvSpPr txBox="1"/>
          <p:nvPr/>
        </p:nvSpPr>
        <p:spPr>
          <a:xfrm>
            <a:off x="504009" y="5299523"/>
            <a:ext cx="2468910" cy="369332"/>
          </a:xfrm>
          <a:prstGeom prst="rect">
            <a:avLst/>
          </a:prstGeom>
          <a:gradFill>
            <a:gsLst>
              <a:gs pos="0">
                <a:schemeClr val="accent1">
                  <a:lumMod val="75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4 - Propuesta de Pablo</a:t>
            </a:r>
            <a:endParaRPr lang="es-ES" dirty="0"/>
          </a:p>
        </p:txBody>
      </p:sp>
      <p:sp>
        <p:nvSpPr>
          <p:cNvPr id="9" name="8 CuadroTexto"/>
          <p:cNvSpPr txBox="1"/>
          <p:nvPr/>
        </p:nvSpPr>
        <p:spPr>
          <a:xfrm>
            <a:off x="4661356" y="783786"/>
            <a:ext cx="3816424" cy="646331"/>
          </a:xfrm>
          <a:prstGeom prst="rect">
            <a:avLst/>
          </a:prstGeom>
          <a:gradFill>
            <a:gsLst>
              <a:gs pos="0">
                <a:srgbClr val="AEC6D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5 - Haberse configurado inicialmente como un grupo sectario muy exigente</a:t>
            </a:r>
            <a:endParaRPr lang="es-ES" dirty="0"/>
          </a:p>
        </p:txBody>
      </p:sp>
      <p:sp>
        <p:nvSpPr>
          <p:cNvPr id="10" name="9 CuadroTexto"/>
          <p:cNvSpPr txBox="1"/>
          <p:nvPr/>
        </p:nvSpPr>
        <p:spPr>
          <a:xfrm>
            <a:off x="4649553" y="2413375"/>
            <a:ext cx="3816424" cy="646331"/>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6 - Capacidad para reciclar y asumir como propios elementos del entorno</a:t>
            </a:r>
            <a:endParaRPr lang="es-ES" dirty="0"/>
          </a:p>
        </p:txBody>
      </p:sp>
      <p:sp>
        <p:nvSpPr>
          <p:cNvPr id="11" name="10 CuadroTexto"/>
          <p:cNvSpPr txBox="1"/>
          <p:nvPr/>
        </p:nvSpPr>
        <p:spPr>
          <a:xfrm>
            <a:off x="4661356" y="4376193"/>
            <a:ext cx="3816424" cy="1292662"/>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7 - Generar una red de  pequeñas comunidades conectadas</a:t>
            </a:r>
          </a:p>
          <a:p>
            <a:r>
              <a:rPr lang="es-ES" sz="1400" i="1" dirty="0" smtClean="0"/>
              <a:t>sobre todo, urbanas y costeras, con identidad clara y que se consideraban iglesias  y miembros de “la gran Iglesia”</a:t>
            </a:r>
            <a:endParaRPr lang="es-ES" sz="1400" i="1" dirty="0"/>
          </a:p>
        </p:txBody>
      </p:sp>
      <p:sp>
        <p:nvSpPr>
          <p:cNvPr id="12" name="11 CuadroTexto"/>
          <p:cNvSpPr txBox="1"/>
          <p:nvPr/>
        </p:nvSpPr>
        <p:spPr>
          <a:xfrm>
            <a:off x="5782398" y="6093296"/>
            <a:ext cx="2160240"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Cfr. </a:t>
            </a:r>
            <a:r>
              <a:rPr lang="es-ES" sz="1600" dirty="0" err="1" smtClean="0"/>
              <a:t>Webgraf</a:t>
            </a:r>
            <a:r>
              <a:rPr lang="es-ES" sz="1600" dirty="0" smtClean="0"/>
              <a:t>. Rivas - 2</a:t>
            </a:r>
            <a:endParaRPr lang="es-ES" sz="1600" dirty="0"/>
          </a:p>
        </p:txBody>
      </p:sp>
      <p:sp>
        <p:nvSpPr>
          <p:cNvPr id="13" name="12 CuadroTexto"/>
          <p:cNvSpPr txBox="1"/>
          <p:nvPr/>
        </p:nvSpPr>
        <p:spPr>
          <a:xfrm>
            <a:off x="549703" y="1454322"/>
            <a:ext cx="3693046" cy="523220"/>
          </a:xfrm>
          <a:prstGeom prst="rect">
            <a:avLst/>
          </a:prstGeom>
          <a:noFill/>
        </p:spPr>
        <p:txBody>
          <a:bodyPr wrap="square" rtlCol="0">
            <a:spAutoFit/>
          </a:bodyPr>
          <a:lstStyle/>
          <a:p>
            <a:r>
              <a:rPr lang="es-ES" sz="1400" i="1" dirty="0" smtClean="0"/>
              <a:t>Mesías, divino, ven en Él el sentido de sus vidas y su salvación tras la muerte</a:t>
            </a:r>
            <a:endParaRPr lang="es-ES" sz="1400" i="1" dirty="0"/>
          </a:p>
        </p:txBody>
      </p:sp>
      <p:sp>
        <p:nvSpPr>
          <p:cNvPr id="15" name="14 CuadroTexto"/>
          <p:cNvSpPr txBox="1"/>
          <p:nvPr/>
        </p:nvSpPr>
        <p:spPr>
          <a:xfrm>
            <a:off x="376447" y="2599231"/>
            <a:ext cx="4112694" cy="738664"/>
          </a:xfrm>
          <a:prstGeom prst="rect">
            <a:avLst/>
          </a:prstGeom>
          <a:noFill/>
        </p:spPr>
        <p:txBody>
          <a:bodyPr wrap="square" rtlCol="0">
            <a:spAutoFit/>
          </a:bodyPr>
          <a:lstStyle/>
          <a:p>
            <a:r>
              <a:rPr lang="es-ES" sz="1400" i="1" dirty="0" smtClean="0"/>
              <a:t>Se presenta como movimiento religioso </a:t>
            </a:r>
            <a:r>
              <a:rPr lang="es-ES" sz="1400" i="1" dirty="0" err="1" smtClean="0"/>
              <a:t>inclusi-vo</a:t>
            </a:r>
            <a:r>
              <a:rPr lang="es-ES" sz="1400" i="1" dirty="0" smtClean="0"/>
              <a:t>, interclasista, con amplia participación de mujeres,</a:t>
            </a:r>
          </a:p>
          <a:p>
            <a:r>
              <a:rPr lang="es-ES" sz="1400" i="1" dirty="0" smtClean="0"/>
              <a:t>que se separa del judaísmo</a:t>
            </a:r>
            <a:endParaRPr lang="es-ES" sz="1400" i="1" dirty="0"/>
          </a:p>
        </p:txBody>
      </p:sp>
      <p:sp>
        <p:nvSpPr>
          <p:cNvPr id="16" name="15 CuadroTexto"/>
          <p:cNvSpPr txBox="1"/>
          <p:nvPr/>
        </p:nvSpPr>
        <p:spPr>
          <a:xfrm>
            <a:off x="364719" y="4014802"/>
            <a:ext cx="4279287" cy="1169551"/>
          </a:xfrm>
          <a:prstGeom prst="rect">
            <a:avLst/>
          </a:prstGeom>
          <a:noFill/>
        </p:spPr>
        <p:txBody>
          <a:bodyPr wrap="square" rtlCol="0">
            <a:spAutoFit/>
          </a:bodyPr>
          <a:lstStyle/>
          <a:p>
            <a:r>
              <a:rPr lang="es-ES" sz="1400" i="1" dirty="0" smtClean="0"/>
              <a:t>- Emigrantes, extranjeros, esclavos.. con fuerte sensación de desarraigo… buscando el sentido de sus vidas</a:t>
            </a:r>
          </a:p>
          <a:p>
            <a:r>
              <a:rPr lang="es-ES" sz="1400" i="1" dirty="0" smtClean="0"/>
              <a:t>- Era una zona social dinámica y abierta a una posible expansión del cristianismo</a:t>
            </a:r>
            <a:endParaRPr lang="es-ES" sz="1400" i="1" dirty="0"/>
          </a:p>
        </p:txBody>
      </p:sp>
      <p:sp>
        <p:nvSpPr>
          <p:cNvPr id="17" name="16 CuadroTexto"/>
          <p:cNvSpPr txBox="1"/>
          <p:nvPr/>
        </p:nvSpPr>
        <p:spPr>
          <a:xfrm>
            <a:off x="478190" y="5611317"/>
            <a:ext cx="8331632" cy="738664"/>
          </a:xfrm>
          <a:prstGeom prst="rect">
            <a:avLst/>
          </a:prstGeom>
          <a:noFill/>
        </p:spPr>
        <p:txBody>
          <a:bodyPr wrap="square" rtlCol="0">
            <a:spAutoFit/>
          </a:bodyPr>
          <a:lstStyle/>
          <a:p>
            <a:r>
              <a:rPr lang="es-ES" sz="1400" i="1" dirty="0" smtClean="0"/>
              <a:t>Comunidades cristianas como familia extendida centradas en la adhesión plena a Jesús y el amor a los demás. Parecidas a las asociaciones cívicas de su tiempo pero diferentes por sus espacios domésticos de reunión, estructuras comunitarias y gratuidad</a:t>
            </a:r>
            <a:endParaRPr lang="es-ES" sz="1400" i="1" dirty="0"/>
          </a:p>
        </p:txBody>
      </p:sp>
      <p:sp>
        <p:nvSpPr>
          <p:cNvPr id="18" name="17 CuadroTexto"/>
          <p:cNvSpPr txBox="1"/>
          <p:nvPr/>
        </p:nvSpPr>
        <p:spPr>
          <a:xfrm>
            <a:off x="4766933" y="1339212"/>
            <a:ext cx="4252974" cy="984885"/>
          </a:xfrm>
          <a:prstGeom prst="rect">
            <a:avLst/>
          </a:prstGeom>
          <a:noFill/>
        </p:spPr>
        <p:txBody>
          <a:bodyPr wrap="square" rtlCol="0">
            <a:spAutoFit/>
          </a:bodyPr>
          <a:lstStyle/>
          <a:p>
            <a:r>
              <a:rPr lang="es-ES" sz="1600" i="1" dirty="0" smtClean="0"/>
              <a:t>- </a:t>
            </a:r>
            <a:r>
              <a:rPr lang="es-ES" sz="1400" i="1" dirty="0" smtClean="0"/>
              <a:t>Sectario = opuesto y alternativo a la sociedad</a:t>
            </a:r>
          </a:p>
          <a:p>
            <a:r>
              <a:rPr lang="es-ES" sz="1400" i="1" dirty="0" smtClean="0"/>
              <a:t>- Muy exigente en la pertenencia a la comunidad (catecumenado), igualdad radical entre sus </a:t>
            </a:r>
            <a:r>
              <a:rPr lang="es-ES" sz="1400" i="1" dirty="0" err="1" smtClean="0"/>
              <a:t>miem-bros</a:t>
            </a:r>
            <a:r>
              <a:rPr lang="es-ES" sz="1400" i="1" dirty="0" smtClean="0"/>
              <a:t> y claramente proselitista</a:t>
            </a:r>
            <a:endParaRPr lang="es-ES" sz="1400" i="1" dirty="0"/>
          </a:p>
        </p:txBody>
      </p:sp>
      <p:sp>
        <p:nvSpPr>
          <p:cNvPr id="19" name="18 CuadroTexto"/>
          <p:cNvSpPr txBox="1"/>
          <p:nvPr/>
        </p:nvSpPr>
        <p:spPr>
          <a:xfrm>
            <a:off x="4844162" y="2987659"/>
            <a:ext cx="4036712" cy="1384995"/>
          </a:xfrm>
          <a:prstGeom prst="rect">
            <a:avLst/>
          </a:prstGeom>
          <a:noFill/>
        </p:spPr>
        <p:txBody>
          <a:bodyPr wrap="square" rtlCol="0">
            <a:spAutoFit/>
          </a:bodyPr>
          <a:lstStyle/>
          <a:p>
            <a:r>
              <a:rPr lang="es-ES" sz="1400" i="1" dirty="0" smtClean="0"/>
              <a:t>- SOCIALES: </a:t>
            </a:r>
            <a:r>
              <a:rPr lang="es-ES" sz="1400" i="1" dirty="0" err="1" smtClean="0"/>
              <a:t>ej</a:t>
            </a:r>
            <a:r>
              <a:rPr lang="es-ES" sz="1400" i="1" dirty="0" smtClean="0"/>
              <a:t>: la casa,  clientelismo y patronazgo, asociaciones voluntarias…</a:t>
            </a:r>
          </a:p>
          <a:p>
            <a:r>
              <a:rPr lang="es-ES" sz="1400" i="1" dirty="0" smtClean="0"/>
              <a:t>- RITUALES: </a:t>
            </a:r>
            <a:r>
              <a:rPr lang="es-ES" sz="1400" i="1" dirty="0" err="1" smtClean="0"/>
              <a:t>ej</a:t>
            </a:r>
            <a:r>
              <a:rPr lang="es-ES" sz="1400" i="1" dirty="0" smtClean="0"/>
              <a:t>: eucaristía-banquete, bautismo (baño) como conversión</a:t>
            </a:r>
          </a:p>
          <a:p>
            <a:r>
              <a:rPr lang="es-ES" sz="1400" i="1" dirty="0" smtClean="0"/>
              <a:t>- LINGUÍSTICOS. </a:t>
            </a:r>
            <a:r>
              <a:rPr lang="es-ES" sz="1400" i="1" dirty="0" err="1" smtClean="0"/>
              <a:t>Ej</a:t>
            </a:r>
            <a:r>
              <a:rPr lang="es-ES" sz="1400" i="1" dirty="0" smtClean="0"/>
              <a:t>: </a:t>
            </a:r>
            <a:r>
              <a:rPr lang="es-ES" sz="1400" i="1" dirty="0" err="1" smtClean="0"/>
              <a:t>Eclesia</a:t>
            </a:r>
            <a:r>
              <a:rPr lang="es-ES" sz="1400" i="1" dirty="0" smtClean="0"/>
              <a:t> = asamblea, </a:t>
            </a:r>
          </a:p>
          <a:p>
            <a:r>
              <a:rPr lang="es-ES" sz="1400" i="1" dirty="0" err="1" smtClean="0"/>
              <a:t>epíscopos</a:t>
            </a:r>
            <a:r>
              <a:rPr lang="es-ES" sz="1400" i="1" dirty="0" smtClean="0"/>
              <a:t> = inspector</a:t>
            </a:r>
            <a:endParaRPr lang="es-ES" sz="1400" i="1" dirty="0"/>
          </a:p>
        </p:txBody>
      </p:sp>
      <p:sp>
        <p:nvSpPr>
          <p:cNvPr id="2" name="1 Marcador de número de diapositiva"/>
          <p:cNvSpPr>
            <a:spLocks noGrp="1"/>
          </p:cNvSpPr>
          <p:nvPr>
            <p:ph type="sldNum" sz="quarter" idx="12"/>
          </p:nvPr>
        </p:nvSpPr>
        <p:spPr>
          <a:xfrm>
            <a:off x="7942638" y="6134924"/>
            <a:ext cx="758952" cy="246888"/>
          </a:xfrm>
        </p:spPr>
        <p:txBody>
          <a:bodyPr/>
          <a:lstStyle/>
          <a:p>
            <a:fld id="{636E3AB4-97AD-4389-A1F4-096199C2DEE3}" type="slidenum">
              <a:rPr lang="es-ES" b="1" smtClean="0">
                <a:solidFill>
                  <a:schemeClr val="tx1"/>
                </a:solidFill>
              </a:rPr>
              <a:t>34</a:t>
            </a:fld>
            <a:endParaRPr lang="es-ES" b="1" dirty="0">
              <a:solidFill>
                <a:schemeClr val="tx1"/>
              </a:solidFill>
            </a:endParaRPr>
          </a:p>
        </p:txBody>
      </p:sp>
    </p:spTree>
    <p:extLst>
      <p:ext uri="{BB962C8B-B14F-4D97-AF65-F5344CB8AC3E}">
        <p14:creationId xmlns:p14="http://schemas.microsoft.com/office/powerpoint/2010/main" val="2243561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452320" y="5901360"/>
            <a:ext cx="758952" cy="246888"/>
          </a:xfrm>
        </p:spPr>
        <p:txBody>
          <a:bodyPr/>
          <a:lstStyle/>
          <a:p>
            <a:fld id="{636E3AB4-97AD-4389-A1F4-096199C2DEE3}" type="slidenum">
              <a:rPr lang="es-ES" b="1" smtClean="0">
                <a:solidFill>
                  <a:schemeClr val="tx1"/>
                </a:solidFill>
              </a:rPr>
              <a:t>35</a:t>
            </a:fld>
            <a:endParaRPr lang="es-ES" b="1" dirty="0">
              <a:solidFill>
                <a:schemeClr val="tx1"/>
              </a:solidFill>
            </a:endParaRPr>
          </a:p>
        </p:txBody>
      </p:sp>
      <p:sp>
        <p:nvSpPr>
          <p:cNvPr id="5" name="4 CuadroTexto"/>
          <p:cNvSpPr txBox="1"/>
          <p:nvPr/>
        </p:nvSpPr>
        <p:spPr>
          <a:xfrm>
            <a:off x="791580" y="260648"/>
            <a:ext cx="6732748" cy="769441"/>
          </a:xfrm>
          <a:prstGeom prst="rect">
            <a:avLst/>
          </a:prstGeom>
          <a:noFill/>
        </p:spPr>
        <p:txBody>
          <a:bodyPr wrap="square" rtlCol="0">
            <a:spAutoFit/>
          </a:bodyPr>
          <a:lstStyle/>
          <a:p>
            <a:r>
              <a:rPr lang="es-ES" sz="2000" b="1" dirty="0" smtClean="0">
                <a:solidFill>
                  <a:schemeClr val="accent6">
                    <a:lumMod val="75000"/>
                  </a:schemeClr>
                </a:solidFill>
              </a:rPr>
              <a:t>ALGUNOS   </a:t>
            </a:r>
            <a:r>
              <a:rPr lang="es-ES" sz="2400" b="1" dirty="0" smtClean="0"/>
              <a:t>FACTORES EXTERNOS </a:t>
            </a:r>
            <a:r>
              <a:rPr lang="es-ES" sz="2000" b="1" dirty="0" smtClean="0">
                <a:solidFill>
                  <a:schemeClr val="accent6">
                    <a:lumMod val="75000"/>
                  </a:schemeClr>
                </a:solidFill>
              </a:rPr>
              <a:t>QUE FAVORECIERON LA DIFUSIÓN DEL CRISTIANISMO</a:t>
            </a:r>
            <a:endParaRPr lang="es-ES" sz="2000" b="1" dirty="0">
              <a:solidFill>
                <a:schemeClr val="accent6">
                  <a:lumMod val="75000"/>
                </a:schemeClr>
              </a:solidFill>
            </a:endParaRPr>
          </a:p>
        </p:txBody>
      </p:sp>
      <p:sp>
        <p:nvSpPr>
          <p:cNvPr id="6" name="5 CuadroTexto"/>
          <p:cNvSpPr txBox="1"/>
          <p:nvPr/>
        </p:nvSpPr>
        <p:spPr>
          <a:xfrm>
            <a:off x="466030" y="958081"/>
            <a:ext cx="8424936" cy="1569660"/>
          </a:xfrm>
          <a:prstGeom prst="rect">
            <a:avLst/>
          </a:prstGeom>
          <a:noFill/>
        </p:spPr>
        <p:txBody>
          <a:bodyPr wrap="square" rtlCol="0">
            <a:spAutoFit/>
          </a:bodyPr>
          <a:lstStyle/>
          <a:p>
            <a:r>
              <a:rPr lang="es-ES" sz="2400" b="1" dirty="0"/>
              <a:t>Primero</a:t>
            </a:r>
            <a:r>
              <a:rPr lang="es-ES" dirty="0"/>
              <a:t>. </a:t>
            </a:r>
            <a:r>
              <a:rPr lang="es-ES" dirty="0" smtClean="0"/>
              <a:t>Fue grande la </a:t>
            </a:r>
            <a:r>
              <a:rPr lang="es-ES" dirty="0"/>
              <a:t>importancia de </a:t>
            </a:r>
            <a:r>
              <a:rPr lang="es-ES" b="1" i="1" dirty="0">
                <a:solidFill>
                  <a:schemeClr val="accent6">
                    <a:lumMod val="75000"/>
                  </a:schemeClr>
                </a:solidFill>
              </a:rPr>
              <a:t>las ciudades </a:t>
            </a:r>
            <a:r>
              <a:rPr lang="es-ES" dirty="0"/>
              <a:t>para la difusión del cristianismo primitivo. </a:t>
            </a:r>
            <a:r>
              <a:rPr lang="es-ES" dirty="0" smtClean="0"/>
              <a:t>Fue </a:t>
            </a:r>
            <a:r>
              <a:rPr lang="es-ES" dirty="0"/>
              <a:t>en </a:t>
            </a:r>
            <a:r>
              <a:rPr lang="es-ES" dirty="0" smtClean="0"/>
              <a:t>Antioquía </a:t>
            </a:r>
            <a:r>
              <a:rPr lang="es-ES" dirty="0"/>
              <a:t>donde se tomó la gran decisión novedosa y </a:t>
            </a:r>
            <a:r>
              <a:rPr lang="es-ES" dirty="0" smtClean="0"/>
              <a:t>transcendental de abrir la puerta a los paganos sin someterlos a la normativa judía. </a:t>
            </a:r>
            <a:r>
              <a:rPr lang="es-ES" dirty="0"/>
              <a:t>Fuera de Palestina, el cristianismo comenzó </a:t>
            </a:r>
            <a:r>
              <a:rPr lang="es-ES" dirty="0" smtClean="0"/>
              <a:t>asentándose </a:t>
            </a:r>
            <a:r>
              <a:rPr lang="es-ES" dirty="0"/>
              <a:t>en ciudades que eran puertos de mar o capital de provincia o importantes </a:t>
            </a:r>
            <a:r>
              <a:rPr lang="es-ES" dirty="0" smtClean="0"/>
              <a:t>nudos </a:t>
            </a:r>
            <a:r>
              <a:rPr lang="es-ES" dirty="0"/>
              <a:t>de </a:t>
            </a:r>
            <a:r>
              <a:rPr lang="es-ES" dirty="0" smtClean="0"/>
              <a:t>comunicaciones. </a:t>
            </a:r>
            <a:endParaRPr lang="es-ES" dirty="0"/>
          </a:p>
        </p:txBody>
      </p:sp>
      <p:sp>
        <p:nvSpPr>
          <p:cNvPr id="7" name="6 CuadroTexto"/>
          <p:cNvSpPr txBox="1"/>
          <p:nvPr/>
        </p:nvSpPr>
        <p:spPr>
          <a:xfrm>
            <a:off x="971600" y="2527741"/>
            <a:ext cx="7632848" cy="2400657"/>
          </a:xfrm>
          <a:prstGeom prst="rect">
            <a:avLst/>
          </a:prstGeom>
          <a:noFill/>
        </p:spPr>
        <p:txBody>
          <a:bodyPr wrap="square" rtlCol="0">
            <a:spAutoFit/>
          </a:bodyPr>
          <a:lstStyle/>
          <a:p>
            <a:r>
              <a:rPr lang="es-ES" sz="2400" b="1" dirty="0" smtClean="0"/>
              <a:t>Segundo</a:t>
            </a:r>
            <a:r>
              <a:rPr lang="es-ES" dirty="0" smtClean="0"/>
              <a:t>. la </a:t>
            </a:r>
            <a:r>
              <a:rPr lang="es-ES" dirty="0"/>
              <a:t>gran </a:t>
            </a:r>
            <a:r>
              <a:rPr lang="es-ES" b="1" i="1" dirty="0">
                <a:solidFill>
                  <a:schemeClr val="accent6">
                    <a:lumMod val="75000"/>
                  </a:schemeClr>
                </a:solidFill>
              </a:rPr>
              <a:t>movilidad existente, en la cuenca del Mediterráneo</a:t>
            </a:r>
            <a:r>
              <a:rPr lang="es-ES" dirty="0"/>
              <a:t>. </a:t>
            </a:r>
            <a:endParaRPr lang="es-ES" dirty="0" smtClean="0"/>
          </a:p>
          <a:p>
            <a:pPr marL="285750" indent="-285750">
              <a:buFont typeface="Arial" panose="020B0604020202020204" pitchFamily="34" charset="0"/>
              <a:buChar char="•"/>
            </a:pPr>
            <a:r>
              <a:rPr lang="es-ES" dirty="0" smtClean="0"/>
              <a:t>El </a:t>
            </a:r>
            <a:r>
              <a:rPr lang="es-ES" dirty="0"/>
              <a:t>imperio romano había construido una importante red de calzadas y había limpiado el mar de </a:t>
            </a:r>
            <a:r>
              <a:rPr lang="es-ES" dirty="0" smtClean="0"/>
              <a:t>piratas</a:t>
            </a:r>
          </a:p>
          <a:p>
            <a:pPr marL="285750" indent="-285750">
              <a:buFont typeface="Arial" panose="020B0604020202020204" pitchFamily="34" charset="0"/>
              <a:buChar char="•"/>
            </a:pPr>
            <a:r>
              <a:rPr lang="es-ES" dirty="0" smtClean="0"/>
              <a:t>el Mediterráneo era </a:t>
            </a:r>
            <a:r>
              <a:rPr lang="es-ES" dirty="0"/>
              <a:t>una gran vía de comunicación. </a:t>
            </a:r>
            <a:endParaRPr lang="es-ES" dirty="0" smtClean="0"/>
          </a:p>
          <a:p>
            <a:pPr marL="285750" indent="-285750">
              <a:buFont typeface="Arial" panose="020B0604020202020204" pitchFamily="34" charset="0"/>
              <a:buChar char="•"/>
            </a:pPr>
            <a:r>
              <a:rPr lang="es-ES" dirty="0" smtClean="0"/>
              <a:t>la </a:t>
            </a:r>
            <a:r>
              <a:rPr lang="es-ES" dirty="0"/>
              <a:t>arqueología demuestra el constante </a:t>
            </a:r>
            <a:r>
              <a:rPr lang="es-ES" dirty="0" smtClean="0"/>
              <a:t>intercambio </a:t>
            </a:r>
            <a:r>
              <a:rPr lang="es-ES" dirty="0"/>
              <a:t>de productos y mercancías por todas sus riberas. </a:t>
            </a:r>
            <a:r>
              <a:rPr lang="es-ES" b="1" i="1" dirty="0" smtClean="0">
                <a:solidFill>
                  <a:schemeClr val="accent6">
                    <a:lumMod val="75000"/>
                  </a:schemeClr>
                </a:solidFill>
              </a:rPr>
              <a:t>Ejemplo</a:t>
            </a:r>
            <a:r>
              <a:rPr lang="es-ES" dirty="0" smtClean="0"/>
              <a:t>: artesanos </a:t>
            </a:r>
            <a:r>
              <a:rPr lang="es-ES" dirty="0"/>
              <a:t>(como Priscila y Aquila) y mercaderes (como Lidia), que se movían de un lado para otro, tuvieron un papel muy importante, en la difusión del cristianismo.</a:t>
            </a:r>
          </a:p>
        </p:txBody>
      </p:sp>
      <p:sp>
        <p:nvSpPr>
          <p:cNvPr id="8" name="7 CuadroTexto"/>
          <p:cNvSpPr txBox="1"/>
          <p:nvPr/>
        </p:nvSpPr>
        <p:spPr>
          <a:xfrm>
            <a:off x="1693194" y="4947919"/>
            <a:ext cx="6911254" cy="1292662"/>
          </a:xfrm>
          <a:prstGeom prst="rect">
            <a:avLst/>
          </a:prstGeom>
          <a:noFill/>
        </p:spPr>
        <p:txBody>
          <a:bodyPr wrap="square" rtlCol="0">
            <a:spAutoFit/>
          </a:bodyPr>
          <a:lstStyle/>
          <a:p>
            <a:r>
              <a:rPr lang="es-ES" sz="2400" b="1" dirty="0"/>
              <a:t>Tercero</a:t>
            </a:r>
            <a:r>
              <a:rPr lang="es-ES" dirty="0"/>
              <a:t>. La </a:t>
            </a:r>
            <a:r>
              <a:rPr lang="es-ES" b="1" i="1" dirty="0">
                <a:solidFill>
                  <a:schemeClr val="accent6">
                    <a:lumMod val="75000"/>
                  </a:schemeClr>
                </a:solidFill>
              </a:rPr>
              <a:t>red de sinagogas helenistas</a:t>
            </a:r>
            <a:r>
              <a:rPr lang="es-ES" dirty="0"/>
              <a:t>, esparcida en la cuenca del </a:t>
            </a:r>
            <a:r>
              <a:rPr lang="es-ES" dirty="0" smtClean="0"/>
              <a:t>Mediterráneo</a:t>
            </a:r>
            <a:r>
              <a:rPr lang="es-ES" dirty="0"/>
              <a:t>, lugar de acogida de los judíos de paso en la ciudad y en las cuales los judíos seguidores de Jesús encontraban </a:t>
            </a:r>
            <a:r>
              <a:rPr lang="es-ES" dirty="0" smtClean="0"/>
              <a:t>apoyo y la oportunidad </a:t>
            </a:r>
            <a:r>
              <a:rPr lang="es-ES" dirty="0"/>
              <a:t>de anunciar la fe en el Mesías</a:t>
            </a:r>
          </a:p>
        </p:txBody>
      </p:sp>
      <p:sp>
        <p:nvSpPr>
          <p:cNvPr id="9" name="8 CuadroTexto"/>
          <p:cNvSpPr txBox="1"/>
          <p:nvPr/>
        </p:nvSpPr>
        <p:spPr>
          <a:xfrm>
            <a:off x="539552" y="4946222"/>
            <a:ext cx="1153642" cy="1200329"/>
          </a:xfrm>
          <a:prstGeom prst="rect">
            <a:avLst/>
          </a:prstGeom>
          <a:noFill/>
          <a:ln w="25400">
            <a:solidFill>
              <a:schemeClr val="tx1"/>
            </a:solidFill>
          </a:ln>
        </p:spPr>
        <p:txBody>
          <a:bodyPr wrap="square" rtlCol="0">
            <a:spAutoFit/>
          </a:bodyPr>
          <a:lstStyle/>
          <a:p>
            <a:r>
              <a:rPr lang="es-ES" sz="1200" dirty="0" smtClean="0"/>
              <a:t>Cfr. R. Aguirre. Los </a:t>
            </a:r>
            <a:r>
              <a:rPr lang="es-ES" sz="1200" dirty="0"/>
              <a:t>orígenes del </a:t>
            </a:r>
            <a:r>
              <a:rPr lang="es-ES" sz="1200" dirty="0" err="1" smtClean="0"/>
              <a:t>cristianis-mo</a:t>
            </a:r>
            <a:r>
              <a:rPr lang="es-ES" sz="1200" dirty="0" smtClean="0"/>
              <a:t> </a:t>
            </a:r>
            <a:r>
              <a:rPr lang="es-ES" sz="1200" dirty="0"/>
              <a:t>y la </a:t>
            </a:r>
            <a:r>
              <a:rPr lang="es-ES" sz="1200" dirty="0" err="1" smtClean="0"/>
              <a:t>incul-turación</a:t>
            </a:r>
            <a:r>
              <a:rPr lang="es-ES" sz="1200" dirty="0" smtClean="0"/>
              <a:t> </a:t>
            </a:r>
            <a:r>
              <a:rPr lang="es-ES" sz="1200" dirty="0"/>
              <a:t>de la </a:t>
            </a:r>
            <a:r>
              <a:rPr lang="es-ES" sz="1200" dirty="0" smtClean="0"/>
              <a:t>fe . </a:t>
            </a:r>
            <a:r>
              <a:rPr lang="es-ES" sz="1200" dirty="0" err="1" smtClean="0"/>
              <a:t>Passim</a:t>
            </a:r>
            <a:endParaRPr lang="es-ES" sz="1200" dirty="0"/>
          </a:p>
        </p:txBody>
      </p:sp>
    </p:spTree>
    <p:extLst>
      <p:ext uri="{BB962C8B-B14F-4D97-AF65-F5344CB8AC3E}">
        <p14:creationId xmlns:p14="http://schemas.microsoft.com/office/powerpoint/2010/main" val="2588167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668344" y="5909972"/>
            <a:ext cx="758952" cy="246888"/>
          </a:xfrm>
        </p:spPr>
        <p:txBody>
          <a:bodyPr/>
          <a:lstStyle/>
          <a:p>
            <a:fld id="{636E3AB4-97AD-4389-A1F4-096199C2DEE3}" type="slidenum">
              <a:rPr lang="es-ES" b="1" smtClean="0">
                <a:solidFill>
                  <a:schemeClr val="tx1"/>
                </a:solidFill>
              </a:rPr>
              <a:t>36</a:t>
            </a:fld>
            <a:endParaRPr lang="es-ES" b="1" dirty="0">
              <a:solidFill>
                <a:schemeClr val="tx1"/>
              </a:solidFill>
            </a:endParaRPr>
          </a:p>
        </p:txBody>
      </p:sp>
      <p:sp>
        <p:nvSpPr>
          <p:cNvPr id="5" name="4 CuadroTexto"/>
          <p:cNvSpPr txBox="1"/>
          <p:nvPr/>
        </p:nvSpPr>
        <p:spPr>
          <a:xfrm>
            <a:off x="585857" y="455109"/>
            <a:ext cx="5636708" cy="646331"/>
          </a:xfrm>
          <a:prstGeom prst="rect">
            <a:avLst/>
          </a:prstGeom>
          <a:solidFill>
            <a:schemeClr val="bg1"/>
          </a:solidFill>
        </p:spPr>
        <p:txBody>
          <a:bodyPr wrap="square" rtlCol="0">
            <a:spAutoFit/>
          </a:bodyPr>
          <a:lstStyle/>
          <a:p>
            <a:pPr algn="ctr"/>
            <a:r>
              <a:rPr lang="es-ES" b="1" dirty="0" smtClean="0">
                <a:solidFill>
                  <a:schemeClr val="accent6">
                    <a:lumMod val="75000"/>
                  </a:schemeClr>
                </a:solidFill>
              </a:rPr>
              <a:t>UNA FORMA DE RESUMIR LOS FACTORES PRESENTES </a:t>
            </a:r>
          </a:p>
          <a:p>
            <a:pPr algn="ctr"/>
            <a:r>
              <a:rPr lang="es-ES" b="1" dirty="0" smtClean="0">
                <a:solidFill>
                  <a:schemeClr val="accent6">
                    <a:lumMod val="75000"/>
                  </a:schemeClr>
                </a:solidFill>
              </a:rPr>
              <a:t>EN LA SEGUNDA GENERACIÓN</a:t>
            </a:r>
            <a:endParaRPr lang="es-ES" b="1" dirty="0">
              <a:solidFill>
                <a:schemeClr val="accent6">
                  <a:lumMod val="75000"/>
                </a:schemeClr>
              </a:solidFill>
            </a:endParaRPr>
          </a:p>
        </p:txBody>
      </p:sp>
      <p:sp>
        <p:nvSpPr>
          <p:cNvPr id="6" name="5 Rectángulo"/>
          <p:cNvSpPr/>
          <p:nvPr/>
        </p:nvSpPr>
        <p:spPr>
          <a:xfrm>
            <a:off x="791609" y="3361309"/>
            <a:ext cx="7879228" cy="2800767"/>
          </a:xfrm>
          <a:prstGeom prst="rect">
            <a:avLst/>
          </a:prstGeom>
        </p:spPr>
        <p:txBody>
          <a:bodyPr wrap="square">
            <a:spAutoFit/>
          </a:bodyPr>
          <a:lstStyle/>
          <a:p>
            <a:r>
              <a:rPr lang="es-ES" sz="1600" dirty="0" smtClean="0"/>
              <a:t>“La </a:t>
            </a:r>
            <a:r>
              <a:rPr lang="es-ES" sz="1600" dirty="0"/>
              <a:t>I Guerra judía (70) y la crisis que supuso la </a:t>
            </a:r>
            <a:r>
              <a:rPr lang="es-ES" sz="1600" b="1" i="1" dirty="0">
                <a:solidFill>
                  <a:schemeClr val="accent6">
                    <a:lumMod val="75000"/>
                  </a:schemeClr>
                </a:solidFill>
              </a:rPr>
              <a:t>destrucción del judaísmo </a:t>
            </a:r>
            <a:r>
              <a:rPr lang="es-ES" sz="1600" dirty="0"/>
              <a:t>centrado en el culto ritual del Templo, fue uno de los tres elementos que influyeron en el </a:t>
            </a:r>
            <a:r>
              <a:rPr lang="es-ES" sz="1600" dirty="0" smtClean="0"/>
              <a:t>desarrollo </a:t>
            </a:r>
            <a:r>
              <a:rPr lang="es-ES" sz="1600" dirty="0"/>
              <a:t>del movimiento que se había formado en torno a Jesús. Los otros dos fueron, la </a:t>
            </a:r>
            <a:r>
              <a:rPr lang="es-ES" sz="1600" b="1" i="1" dirty="0">
                <a:solidFill>
                  <a:schemeClr val="accent6">
                    <a:lumMod val="75000"/>
                  </a:schemeClr>
                </a:solidFill>
              </a:rPr>
              <a:t>muerte de los primeros testigos directos </a:t>
            </a:r>
            <a:r>
              <a:rPr lang="es-ES" sz="1600" dirty="0"/>
              <a:t>en torno al 70, con el consiguiente cambio de generación, y el hecho de que el movimiento y el mensaje tuvieran </a:t>
            </a:r>
            <a:r>
              <a:rPr lang="es-ES" sz="1600" b="1" i="1" dirty="0">
                <a:solidFill>
                  <a:schemeClr val="accent6">
                    <a:lumMod val="75000"/>
                  </a:schemeClr>
                </a:solidFill>
              </a:rPr>
              <a:t>más éxito </a:t>
            </a:r>
            <a:r>
              <a:rPr lang="es-ES" sz="1600" b="1" i="1" dirty="0" smtClean="0">
                <a:solidFill>
                  <a:schemeClr val="accent6">
                    <a:lumMod val="75000"/>
                  </a:schemeClr>
                </a:solidFill>
              </a:rPr>
              <a:t>entre </a:t>
            </a:r>
            <a:r>
              <a:rPr lang="es-ES" sz="1600" b="1" i="1" dirty="0">
                <a:solidFill>
                  <a:schemeClr val="accent6">
                    <a:lumMod val="75000"/>
                  </a:schemeClr>
                </a:solidFill>
              </a:rPr>
              <a:t>los gentiles</a:t>
            </a:r>
            <a:r>
              <a:rPr lang="es-ES" sz="1600" dirty="0"/>
              <a:t> y fuera de Palestina que entre los judíos y dentro de ella y </a:t>
            </a:r>
            <a:r>
              <a:rPr lang="es-ES" sz="1600" b="1" i="1" dirty="0">
                <a:solidFill>
                  <a:schemeClr val="accent6">
                    <a:lumMod val="75000"/>
                  </a:schemeClr>
                </a:solidFill>
              </a:rPr>
              <a:t>el retraso de la Parusía </a:t>
            </a:r>
            <a:r>
              <a:rPr lang="es-ES" sz="1600" dirty="0"/>
              <a:t>y de la escatología inminente. </a:t>
            </a:r>
            <a:endParaRPr lang="es-ES" sz="1600" dirty="0" smtClean="0"/>
          </a:p>
          <a:p>
            <a:r>
              <a:rPr lang="es-ES" sz="1600" dirty="0" smtClean="0"/>
              <a:t>Esta </a:t>
            </a:r>
            <a:r>
              <a:rPr lang="es-ES" sz="1600" dirty="0"/>
              <a:t>situación obligó a </a:t>
            </a:r>
            <a:r>
              <a:rPr lang="es-ES" sz="1600" b="1" i="1" dirty="0">
                <a:solidFill>
                  <a:schemeClr val="accent6">
                    <a:lumMod val="75000"/>
                  </a:schemeClr>
                </a:solidFill>
              </a:rPr>
              <a:t>hacer memoria y a ponerla por escrito</a:t>
            </a:r>
            <a:r>
              <a:rPr lang="es-ES" sz="1600" dirty="0"/>
              <a:t>; así surgieron los </a:t>
            </a:r>
            <a:r>
              <a:rPr lang="es-ES" sz="1600" dirty="0" err="1" smtClean="0"/>
              <a:t>escri</a:t>
            </a:r>
            <a:r>
              <a:rPr lang="es-ES" sz="1600" dirty="0" smtClean="0"/>
              <a:t>-tos </a:t>
            </a:r>
            <a:r>
              <a:rPr lang="es-ES" sz="1600" dirty="0"/>
              <a:t>del </a:t>
            </a:r>
            <a:r>
              <a:rPr lang="es-ES" sz="1600" dirty="0" smtClean="0">
                <a:solidFill>
                  <a:srgbClr val="C00000"/>
                </a:solidFill>
              </a:rPr>
              <a:t>*</a:t>
            </a:r>
            <a:r>
              <a:rPr lang="es-ES" sz="1600" dirty="0" smtClean="0"/>
              <a:t> Nuevo </a:t>
            </a:r>
            <a:r>
              <a:rPr lang="es-ES" sz="1600" dirty="0"/>
              <a:t>Testamento y </a:t>
            </a:r>
            <a:r>
              <a:rPr lang="es-ES" sz="1600" dirty="0" smtClean="0">
                <a:solidFill>
                  <a:srgbClr val="C00000"/>
                </a:solidFill>
              </a:rPr>
              <a:t>*</a:t>
            </a:r>
            <a:r>
              <a:rPr lang="es-ES" sz="1600" dirty="0" smtClean="0"/>
              <a:t> muchos </a:t>
            </a:r>
            <a:r>
              <a:rPr lang="es-ES" sz="1600" dirty="0"/>
              <a:t>otros que no llegarían a entrar en el Canon, pero que aportan un conocimiento </a:t>
            </a:r>
            <a:r>
              <a:rPr lang="es-ES" sz="1600" dirty="0" smtClean="0"/>
              <a:t>valioso </a:t>
            </a:r>
            <a:r>
              <a:rPr lang="es-ES" sz="1600" dirty="0"/>
              <a:t>e imprescindible sobre los problemas, </a:t>
            </a:r>
            <a:r>
              <a:rPr lang="es-ES" sz="1600" dirty="0" smtClean="0"/>
              <a:t>preguntas</a:t>
            </a:r>
            <a:r>
              <a:rPr lang="es-ES" sz="1600" dirty="0"/>
              <a:t>, propuestas y soluciones que </a:t>
            </a:r>
            <a:r>
              <a:rPr lang="es-ES" sz="1600" dirty="0" smtClean="0"/>
              <a:t>existieron </a:t>
            </a:r>
            <a:r>
              <a:rPr lang="es-ES" sz="1600" dirty="0"/>
              <a:t>en ese proceso de formación del </a:t>
            </a:r>
            <a:r>
              <a:rPr lang="es-ES" sz="1600" dirty="0" err="1" smtClean="0"/>
              <a:t>Xmo</a:t>
            </a:r>
            <a:r>
              <a:rPr lang="es-ES" sz="1600" dirty="0" smtClean="0"/>
              <a:t>.” </a:t>
            </a:r>
            <a:endParaRPr lang="es-ES" sz="1600" dirty="0"/>
          </a:p>
        </p:txBody>
      </p:sp>
      <p:sp>
        <p:nvSpPr>
          <p:cNvPr id="7" name="6 CuadroTexto"/>
          <p:cNvSpPr txBox="1"/>
          <p:nvPr/>
        </p:nvSpPr>
        <p:spPr>
          <a:xfrm>
            <a:off x="3131840" y="1553996"/>
            <a:ext cx="2088232"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chemeClr val="accent6">
                <a:lumMod val="50000"/>
              </a:schemeClr>
            </a:solidFill>
          </a:ln>
        </p:spPr>
        <p:txBody>
          <a:bodyPr wrap="square" rtlCol="0">
            <a:spAutoFit/>
          </a:bodyPr>
          <a:lstStyle/>
          <a:p>
            <a:pPr algn="ctr"/>
            <a:r>
              <a:rPr lang="es-ES" b="1" dirty="0" smtClean="0">
                <a:solidFill>
                  <a:schemeClr val="accent6">
                    <a:lumMod val="75000"/>
                  </a:schemeClr>
                </a:solidFill>
              </a:rPr>
              <a:t>DESARROLLO DEL</a:t>
            </a:r>
          </a:p>
          <a:p>
            <a:pPr algn="ctr"/>
            <a:r>
              <a:rPr lang="es-ES" b="1" dirty="0" smtClean="0">
                <a:solidFill>
                  <a:schemeClr val="accent6">
                    <a:lumMod val="75000"/>
                  </a:schemeClr>
                </a:solidFill>
              </a:rPr>
              <a:t>CRISTIANISMO</a:t>
            </a:r>
            <a:endParaRPr lang="es-ES" b="1" dirty="0">
              <a:solidFill>
                <a:schemeClr val="accent6">
                  <a:lumMod val="75000"/>
                </a:schemeClr>
              </a:solidFill>
            </a:endParaRPr>
          </a:p>
        </p:txBody>
      </p:sp>
      <p:sp>
        <p:nvSpPr>
          <p:cNvPr id="8" name="7 CuadroTexto"/>
          <p:cNvSpPr txBox="1"/>
          <p:nvPr/>
        </p:nvSpPr>
        <p:spPr>
          <a:xfrm>
            <a:off x="467544" y="1126485"/>
            <a:ext cx="1800200" cy="646331"/>
          </a:xfrm>
          <a:prstGeom prst="rect">
            <a:avLst/>
          </a:prstGeom>
          <a:noFill/>
        </p:spPr>
        <p:txBody>
          <a:bodyPr wrap="square" rtlCol="0">
            <a:spAutoFit/>
          </a:bodyPr>
          <a:lstStyle/>
          <a:p>
            <a:pPr algn="ctr"/>
            <a:r>
              <a:rPr lang="es-ES" b="1" dirty="0" smtClean="0">
                <a:solidFill>
                  <a:schemeClr val="accent6">
                    <a:lumMod val="75000"/>
                  </a:schemeClr>
                </a:solidFill>
              </a:rPr>
              <a:t>Destrucción de</a:t>
            </a:r>
          </a:p>
          <a:p>
            <a:pPr algn="ctr"/>
            <a:r>
              <a:rPr lang="es-ES" b="1" dirty="0" smtClean="0">
                <a:solidFill>
                  <a:schemeClr val="accent6">
                    <a:lumMod val="75000"/>
                  </a:schemeClr>
                </a:solidFill>
              </a:rPr>
              <a:t>Jerusalén</a:t>
            </a:r>
            <a:endParaRPr lang="es-ES" b="1" dirty="0">
              <a:solidFill>
                <a:schemeClr val="accent6">
                  <a:lumMod val="75000"/>
                </a:schemeClr>
              </a:solidFill>
            </a:endParaRPr>
          </a:p>
        </p:txBody>
      </p:sp>
      <p:sp>
        <p:nvSpPr>
          <p:cNvPr id="9" name="8 CuadroTexto"/>
          <p:cNvSpPr txBox="1"/>
          <p:nvPr/>
        </p:nvSpPr>
        <p:spPr>
          <a:xfrm>
            <a:off x="467544" y="2196149"/>
            <a:ext cx="2266670" cy="646331"/>
          </a:xfrm>
          <a:prstGeom prst="rect">
            <a:avLst/>
          </a:prstGeom>
          <a:noFill/>
        </p:spPr>
        <p:txBody>
          <a:bodyPr wrap="square" rtlCol="0">
            <a:spAutoFit/>
          </a:bodyPr>
          <a:lstStyle/>
          <a:p>
            <a:pPr algn="ctr"/>
            <a:r>
              <a:rPr lang="es-ES" b="1" dirty="0" smtClean="0">
                <a:solidFill>
                  <a:schemeClr val="accent6">
                    <a:lumMod val="75000"/>
                  </a:schemeClr>
                </a:solidFill>
              </a:rPr>
              <a:t>Muerte de los prime-</a:t>
            </a:r>
          </a:p>
          <a:p>
            <a:pPr algn="ctr"/>
            <a:r>
              <a:rPr lang="es-ES" b="1" dirty="0" smtClean="0">
                <a:solidFill>
                  <a:schemeClr val="accent6">
                    <a:lumMod val="75000"/>
                  </a:schemeClr>
                </a:solidFill>
              </a:rPr>
              <a:t>ros testigos directos</a:t>
            </a:r>
            <a:endParaRPr lang="es-ES" b="1" dirty="0">
              <a:solidFill>
                <a:schemeClr val="accent6">
                  <a:lumMod val="75000"/>
                </a:schemeClr>
              </a:solidFill>
            </a:endParaRPr>
          </a:p>
        </p:txBody>
      </p:sp>
      <p:sp>
        <p:nvSpPr>
          <p:cNvPr id="10" name="9 CuadroTexto"/>
          <p:cNvSpPr txBox="1"/>
          <p:nvPr/>
        </p:nvSpPr>
        <p:spPr>
          <a:xfrm>
            <a:off x="6152447" y="1272043"/>
            <a:ext cx="2592288" cy="646331"/>
          </a:xfrm>
          <a:prstGeom prst="rect">
            <a:avLst/>
          </a:prstGeom>
          <a:noFill/>
        </p:spPr>
        <p:txBody>
          <a:bodyPr wrap="square" rtlCol="0">
            <a:spAutoFit/>
          </a:bodyPr>
          <a:lstStyle/>
          <a:p>
            <a:pPr algn="ctr"/>
            <a:r>
              <a:rPr lang="es-ES" b="1" dirty="0" smtClean="0">
                <a:solidFill>
                  <a:schemeClr val="accent6">
                    <a:lumMod val="75000"/>
                  </a:schemeClr>
                </a:solidFill>
              </a:rPr>
              <a:t>Más éxito entre los gen- tiles que en Palestina</a:t>
            </a:r>
            <a:endParaRPr lang="es-ES" b="1" dirty="0">
              <a:solidFill>
                <a:schemeClr val="accent6">
                  <a:lumMod val="75000"/>
                </a:schemeClr>
              </a:solidFill>
            </a:endParaRPr>
          </a:p>
        </p:txBody>
      </p:sp>
      <p:sp>
        <p:nvSpPr>
          <p:cNvPr id="11" name="10 CuadroTexto"/>
          <p:cNvSpPr txBox="1"/>
          <p:nvPr/>
        </p:nvSpPr>
        <p:spPr>
          <a:xfrm>
            <a:off x="6222565" y="2082120"/>
            <a:ext cx="2448272" cy="923330"/>
          </a:xfrm>
          <a:prstGeom prst="rect">
            <a:avLst/>
          </a:prstGeom>
          <a:noFill/>
        </p:spPr>
        <p:txBody>
          <a:bodyPr wrap="square" rtlCol="0">
            <a:spAutoFit/>
          </a:bodyPr>
          <a:lstStyle/>
          <a:p>
            <a:pPr algn="ctr"/>
            <a:r>
              <a:rPr lang="es-ES" b="1" dirty="0" smtClean="0">
                <a:solidFill>
                  <a:schemeClr val="accent6">
                    <a:lumMod val="75000"/>
                  </a:schemeClr>
                </a:solidFill>
              </a:rPr>
              <a:t>Retraso de la vuelta de Jesús que se creía inminente</a:t>
            </a:r>
            <a:endParaRPr lang="es-ES" b="1" dirty="0">
              <a:solidFill>
                <a:schemeClr val="accent6">
                  <a:lumMod val="75000"/>
                </a:schemeClr>
              </a:solidFill>
            </a:endParaRPr>
          </a:p>
        </p:txBody>
      </p:sp>
      <p:sp>
        <p:nvSpPr>
          <p:cNvPr id="12" name="11 Flecha derecha"/>
          <p:cNvSpPr/>
          <p:nvPr/>
        </p:nvSpPr>
        <p:spPr>
          <a:xfrm rot="897285">
            <a:off x="2314963" y="1488068"/>
            <a:ext cx="576064" cy="214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derecha"/>
          <p:cNvSpPr/>
          <p:nvPr/>
        </p:nvSpPr>
        <p:spPr>
          <a:xfrm rot="19825451">
            <a:off x="2695526" y="2283467"/>
            <a:ext cx="426788" cy="276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derecha"/>
          <p:cNvSpPr/>
          <p:nvPr/>
        </p:nvSpPr>
        <p:spPr>
          <a:xfrm rot="9423172">
            <a:off x="5562220" y="1665674"/>
            <a:ext cx="576064" cy="214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derecha"/>
          <p:cNvSpPr/>
          <p:nvPr/>
        </p:nvSpPr>
        <p:spPr>
          <a:xfrm rot="11379161">
            <a:off x="5563308" y="2358623"/>
            <a:ext cx="576064" cy="214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abajo"/>
          <p:cNvSpPr/>
          <p:nvPr/>
        </p:nvSpPr>
        <p:spPr>
          <a:xfrm>
            <a:off x="3833918" y="2236580"/>
            <a:ext cx="684076" cy="458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131840" y="2667349"/>
            <a:ext cx="2088232" cy="646331"/>
          </a:xfrm>
          <a:prstGeom prst="rect">
            <a:avLst/>
          </a:prstGeom>
          <a:noFill/>
        </p:spPr>
        <p:txBody>
          <a:bodyPr wrap="square" rtlCol="0">
            <a:spAutoFit/>
          </a:bodyPr>
          <a:lstStyle/>
          <a:p>
            <a:pPr algn="ctr"/>
            <a:r>
              <a:rPr lang="es-ES" b="1" dirty="0" smtClean="0">
                <a:solidFill>
                  <a:schemeClr val="accent6">
                    <a:lumMod val="75000"/>
                  </a:schemeClr>
                </a:solidFill>
              </a:rPr>
              <a:t>Poner por escrito los recuerdos</a:t>
            </a:r>
            <a:endParaRPr lang="es-ES" b="1" dirty="0">
              <a:solidFill>
                <a:schemeClr val="accent6">
                  <a:lumMod val="75000"/>
                </a:schemeClr>
              </a:solidFill>
            </a:endParaRPr>
          </a:p>
        </p:txBody>
      </p:sp>
      <p:sp>
        <p:nvSpPr>
          <p:cNvPr id="18" name="17 CuadroTexto"/>
          <p:cNvSpPr txBox="1"/>
          <p:nvPr/>
        </p:nvSpPr>
        <p:spPr>
          <a:xfrm>
            <a:off x="6222565" y="836712"/>
            <a:ext cx="2292402"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i="1" dirty="0" smtClean="0"/>
              <a:t>(Cfr. </a:t>
            </a:r>
            <a:r>
              <a:rPr lang="es-ES" sz="1600" i="1" dirty="0" err="1" smtClean="0"/>
              <a:t>Bibliog</a:t>
            </a:r>
            <a:r>
              <a:rPr lang="es-ES" sz="1600" i="1" dirty="0" smtClean="0"/>
              <a:t>. 21, pag.45)</a:t>
            </a:r>
            <a:endParaRPr lang="es-ES" sz="1600" i="1" dirty="0"/>
          </a:p>
        </p:txBody>
      </p:sp>
      <p:sp>
        <p:nvSpPr>
          <p:cNvPr id="19" name="18 Flecha derecha"/>
          <p:cNvSpPr/>
          <p:nvPr/>
        </p:nvSpPr>
        <p:spPr>
          <a:xfrm rot="20155617">
            <a:off x="5148065" y="2833606"/>
            <a:ext cx="401356" cy="78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derecha"/>
          <p:cNvSpPr/>
          <p:nvPr/>
        </p:nvSpPr>
        <p:spPr>
          <a:xfrm rot="1106904">
            <a:off x="5139781" y="3049091"/>
            <a:ext cx="401356" cy="78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CuadroTexto"/>
          <p:cNvSpPr txBox="1"/>
          <p:nvPr/>
        </p:nvSpPr>
        <p:spPr>
          <a:xfrm>
            <a:off x="5549420" y="2618270"/>
            <a:ext cx="1126281" cy="369332"/>
          </a:xfrm>
          <a:prstGeom prst="rect">
            <a:avLst/>
          </a:prstGeom>
          <a:noFill/>
        </p:spPr>
        <p:txBody>
          <a:bodyPr wrap="square" rtlCol="0">
            <a:spAutoFit/>
          </a:bodyPr>
          <a:lstStyle/>
          <a:p>
            <a:r>
              <a:rPr lang="es-ES" dirty="0" smtClean="0"/>
              <a:t>Canon</a:t>
            </a:r>
            <a:endParaRPr lang="es-ES" dirty="0"/>
          </a:p>
        </p:txBody>
      </p:sp>
      <p:sp>
        <p:nvSpPr>
          <p:cNvPr id="22" name="21 CuadroTexto"/>
          <p:cNvSpPr txBox="1"/>
          <p:nvPr/>
        </p:nvSpPr>
        <p:spPr>
          <a:xfrm>
            <a:off x="5577535" y="2944348"/>
            <a:ext cx="1584176" cy="369332"/>
          </a:xfrm>
          <a:prstGeom prst="rect">
            <a:avLst/>
          </a:prstGeom>
          <a:noFill/>
        </p:spPr>
        <p:txBody>
          <a:bodyPr wrap="square" rtlCol="0">
            <a:spAutoFit/>
          </a:bodyPr>
          <a:lstStyle/>
          <a:p>
            <a:r>
              <a:rPr lang="es-ES" dirty="0" smtClean="0"/>
              <a:t>Muchos otros</a:t>
            </a:r>
            <a:endParaRPr lang="es-ES" dirty="0"/>
          </a:p>
        </p:txBody>
      </p:sp>
      <p:sp>
        <p:nvSpPr>
          <p:cNvPr id="2" name="1 Explosión 1"/>
          <p:cNvSpPr/>
          <p:nvPr/>
        </p:nvSpPr>
        <p:spPr>
          <a:xfrm>
            <a:off x="585857" y="3401805"/>
            <a:ext cx="216024" cy="2160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xplosión 1"/>
          <p:cNvSpPr/>
          <p:nvPr/>
        </p:nvSpPr>
        <p:spPr>
          <a:xfrm>
            <a:off x="585857" y="4020369"/>
            <a:ext cx="216024" cy="2160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xplosión 1"/>
          <p:cNvSpPr/>
          <p:nvPr/>
        </p:nvSpPr>
        <p:spPr>
          <a:xfrm>
            <a:off x="551066" y="4455502"/>
            <a:ext cx="216024" cy="2160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Explosión 1"/>
          <p:cNvSpPr/>
          <p:nvPr/>
        </p:nvSpPr>
        <p:spPr>
          <a:xfrm>
            <a:off x="551066" y="4774393"/>
            <a:ext cx="216024" cy="2160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Flecha derecha"/>
          <p:cNvSpPr/>
          <p:nvPr/>
        </p:nvSpPr>
        <p:spPr>
          <a:xfrm>
            <a:off x="547328" y="5309567"/>
            <a:ext cx="21976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16328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71261" y="127204"/>
            <a:ext cx="7799701" cy="369332"/>
          </a:xfrm>
          <a:prstGeom prst="rect">
            <a:avLst/>
          </a:prstGeom>
          <a:noFill/>
        </p:spPr>
        <p:txBody>
          <a:bodyPr wrap="square" rtlCol="0">
            <a:spAutoFit/>
          </a:bodyPr>
          <a:lstStyle/>
          <a:p>
            <a:r>
              <a:rPr lang="es-ES" b="1" dirty="0" smtClean="0"/>
              <a:t>REACCIONES del pueblo judío ante la CRISIS   y CONTEXTO del Cristianismo</a:t>
            </a:r>
            <a:endParaRPr lang="es-ES" b="1" dirty="0"/>
          </a:p>
        </p:txBody>
      </p:sp>
      <p:sp>
        <p:nvSpPr>
          <p:cNvPr id="5" name="4 CuadroTexto"/>
          <p:cNvSpPr txBox="1"/>
          <p:nvPr/>
        </p:nvSpPr>
        <p:spPr>
          <a:xfrm>
            <a:off x="1547664" y="560835"/>
            <a:ext cx="5904656" cy="369332"/>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Distintas respuestas a la SITUACIÓN SOCIOPOLÍTICA</a:t>
            </a:r>
            <a:endParaRPr lang="es-ES" dirty="0"/>
          </a:p>
        </p:txBody>
      </p:sp>
      <p:sp>
        <p:nvSpPr>
          <p:cNvPr id="6" name="5 CuadroTexto"/>
          <p:cNvSpPr txBox="1"/>
          <p:nvPr/>
        </p:nvSpPr>
        <p:spPr>
          <a:xfrm>
            <a:off x="471261" y="1037888"/>
            <a:ext cx="175891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1-DESARRAIGO</a:t>
            </a:r>
            <a:endParaRPr lang="es-ES" b="1" dirty="0"/>
          </a:p>
        </p:txBody>
      </p:sp>
      <p:sp>
        <p:nvSpPr>
          <p:cNvPr id="7" name="6 CuadroTexto"/>
          <p:cNvSpPr txBox="1"/>
          <p:nvPr/>
        </p:nvSpPr>
        <p:spPr>
          <a:xfrm>
            <a:off x="2278483" y="930167"/>
            <a:ext cx="6469981" cy="584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1- Migración dentro de Palestina y por el Mediterráneo (diáspora)</a:t>
            </a:r>
          </a:p>
          <a:p>
            <a:r>
              <a:rPr lang="es-ES" sz="1600" dirty="0" smtClean="0"/>
              <a:t>2- Bandidismo</a:t>
            </a:r>
            <a:endParaRPr lang="es-ES" sz="1600" dirty="0"/>
          </a:p>
        </p:txBody>
      </p:sp>
      <p:sp>
        <p:nvSpPr>
          <p:cNvPr id="8" name="7 CuadroTexto"/>
          <p:cNvSpPr txBox="1"/>
          <p:nvPr/>
        </p:nvSpPr>
        <p:spPr>
          <a:xfrm>
            <a:off x="453557" y="1468539"/>
            <a:ext cx="3631125"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2-APOYO EN LA RELIGIÓN OFICIAL</a:t>
            </a:r>
            <a:endParaRPr lang="es-ES" b="1" dirty="0"/>
          </a:p>
        </p:txBody>
      </p:sp>
      <p:sp>
        <p:nvSpPr>
          <p:cNvPr id="9" name="8 CuadroTexto"/>
          <p:cNvSpPr txBox="1"/>
          <p:nvPr/>
        </p:nvSpPr>
        <p:spPr>
          <a:xfrm>
            <a:off x="8192154" y="496536"/>
            <a:ext cx="432048" cy="369332"/>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9</a:t>
            </a:r>
            <a:endParaRPr lang="es-ES" b="1" dirty="0"/>
          </a:p>
        </p:txBody>
      </p:sp>
      <p:sp>
        <p:nvSpPr>
          <p:cNvPr id="10" name="9 CuadroTexto"/>
          <p:cNvSpPr txBox="1"/>
          <p:nvPr/>
        </p:nvSpPr>
        <p:spPr>
          <a:xfrm>
            <a:off x="611560" y="1772816"/>
            <a:ext cx="6984776" cy="1815882"/>
          </a:xfrm>
          <a:prstGeom prst="rect">
            <a:avLst/>
          </a:prstGeom>
          <a:noFill/>
        </p:spPr>
        <p:txBody>
          <a:bodyPr wrap="square" rtlCol="0">
            <a:spAutoFit/>
          </a:bodyPr>
          <a:lstStyle/>
          <a:p>
            <a:r>
              <a:rPr lang="es-ES" sz="1600" dirty="0" smtClean="0"/>
              <a:t>1 – </a:t>
            </a:r>
            <a:r>
              <a:rPr lang="es-ES" sz="1600" b="1" i="1" dirty="0" smtClean="0"/>
              <a:t>SADUCEOS</a:t>
            </a:r>
            <a:r>
              <a:rPr lang="es-ES" sz="1600" dirty="0" smtClean="0"/>
              <a:t>: aristocracia sacerdotal y laical, sin esperanza </a:t>
            </a:r>
          </a:p>
          <a:p>
            <a:r>
              <a:rPr lang="es-ES" sz="1600" dirty="0" smtClean="0"/>
              <a:t>de cambio, religión centrada en el Templo y en la Ley escrita, </a:t>
            </a:r>
          </a:p>
          <a:p>
            <a:r>
              <a:rPr lang="es-ES" sz="1600" dirty="0" smtClean="0"/>
              <a:t>conservadores, vida real de tipo helenista, desaparecen con la </a:t>
            </a:r>
          </a:p>
          <a:p>
            <a:r>
              <a:rPr lang="es-ES" sz="1600" dirty="0" smtClean="0"/>
              <a:t>destrucción del Templo en el año 70</a:t>
            </a:r>
          </a:p>
          <a:p>
            <a:r>
              <a:rPr lang="es-ES" sz="1600" dirty="0" smtClean="0"/>
              <a:t>2 – </a:t>
            </a:r>
            <a:r>
              <a:rPr lang="es-ES" sz="1600" b="1" i="1" dirty="0" smtClean="0"/>
              <a:t>FARISEOS</a:t>
            </a:r>
            <a:r>
              <a:rPr lang="es-ES" sz="1600" dirty="0" smtClean="0"/>
              <a:t>: clases medias urbanas, esperanzas de transformación </a:t>
            </a:r>
          </a:p>
          <a:p>
            <a:r>
              <a:rPr lang="es-ES" sz="1600" dirty="0" smtClean="0"/>
              <a:t>futura, oralidad y flexibilidad de la Ley, tras el 70 queda como doctrina oficial única</a:t>
            </a:r>
            <a:endParaRPr lang="es-ES" sz="1600" dirty="0"/>
          </a:p>
        </p:txBody>
      </p:sp>
      <p:sp>
        <p:nvSpPr>
          <p:cNvPr id="11" name="10 CuadroTexto"/>
          <p:cNvSpPr txBox="1"/>
          <p:nvPr/>
        </p:nvSpPr>
        <p:spPr>
          <a:xfrm>
            <a:off x="471261" y="3359711"/>
            <a:ext cx="469249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3- MOVIMIENTOS POPULARES MARGINALES</a:t>
            </a:r>
            <a:endParaRPr lang="es-ES" b="1" dirty="0"/>
          </a:p>
        </p:txBody>
      </p:sp>
      <p:sp>
        <p:nvSpPr>
          <p:cNvPr id="12" name="11 CuadroTexto"/>
          <p:cNvSpPr txBox="1"/>
          <p:nvPr/>
        </p:nvSpPr>
        <p:spPr>
          <a:xfrm>
            <a:off x="467544" y="3899386"/>
            <a:ext cx="2664296" cy="2585323"/>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MESIÁNICOS</a:t>
            </a:r>
          </a:p>
          <a:p>
            <a:r>
              <a:rPr lang="es-ES" sz="1600" dirty="0" smtClean="0"/>
              <a:t>Actuación directamente política y militar</a:t>
            </a:r>
          </a:p>
          <a:p>
            <a:r>
              <a:rPr lang="es-ES" sz="1600" dirty="0" smtClean="0"/>
              <a:t>Sus líderes se hacen reyes</a:t>
            </a:r>
          </a:p>
          <a:p>
            <a:pPr marL="285750" indent="-285750">
              <a:buFont typeface="Arial" panose="020B0604020202020204" pitchFamily="34" charset="0"/>
              <a:buChar char="•"/>
            </a:pPr>
            <a:r>
              <a:rPr lang="es-ES" sz="1600" dirty="0" smtClean="0"/>
              <a:t>Judas y Simón Bar </a:t>
            </a:r>
            <a:r>
              <a:rPr lang="es-ES" sz="1600" dirty="0" err="1" smtClean="0"/>
              <a:t>Giora</a:t>
            </a:r>
            <a:endParaRPr lang="es-ES" sz="1600" dirty="0" smtClean="0"/>
          </a:p>
          <a:p>
            <a:pPr marL="285750" indent="-285750">
              <a:buFont typeface="Arial" panose="020B0604020202020204" pitchFamily="34" charset="0"/>
              <a:buChar char="•"/>
            </a:pPr>
            <a:r>
              <a:rPr lang="es-ES" sz="1600" dirty="0" smtClean="0"/>
              <a:t>Bar </a:t>
            </a:r>
            <a:r>
              <a:rPr lang="es-ES" sz="1600" dirty="0" err="1" smtClean="0"/>
              <a:t>Kochba</a:t>
            </a:r>
            <a:endParaRPr lang="es-ES" sz="1600" dirty="0" smtClean="0"/>
          </a:p>
          <a:p>
            <a:pPr marL="285750" indent="-285750">
              <a:buFont typeface="Arial" panose="020B0604020202020204" pitchFamily="34" charset="0"/>
              <a:buChar char="•"/>
            </a:pPr>
            <a:r>
              <a:rPr lang="es-ES" sz="1600" dirty="0" smtClean="0"/>
              <a:t>Los Zelotes</a:t>
            </a:r>
          </a:p>
          <a:p>
            <a:endParaRPr lang="es-ES" sz="1600" dirty="0"/>
          </a:p>
          <a:p>
            <a:r>
              <a:rPr lang="es-ES" sz="1600" b="1" dirty="0" smtClean="0">
                <a:solidFill>
                  <a:srgbClr val="C00000"/>
                </a:solidFill>
              </a:rPr>
              <a:t>Aplastados militarmente </a:t>
            </a:r>
            <a:r>
              <a:rPr lang="es-ES" sz="1600" dirty="0" smtClean="0"/>
              <a:t>por los romanos</a:t>
            </a:r>
            <a:endParaRPr lang="es-ES" sz="1600" dirty="0"/>
          </a:p>
        </p:txBody>
      </p:sp>
      <p:sp>
        <p:nvSpPr>
          <p:cNvPr id="13" name="12 CuadroTexto"/>
          <p:cNvSpPr txBox="1"/>
          <p:nvPr/>
        </p:nvSpPr>
        <p:spPr>
          <a:xfrm>
            <a:off x="3265149" y="3685864"/>
            <a:ext cx="5483315" cy="2862322"/>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PROFÉTICOS</a:t>
            </a:r>
          </a:p>
          <a:p>
            <a:r>
              <a:rPr lang="es-ES" sz="1600" dirty="0" smtClean="0"/>
              <a:t>Expresan la esperanza de salvación para los sectores populares marginados, transformación radical e inminente del mundo por intervención divina, no actividad política directa, profeta o líder carismático</a:t>
            </a:r>
          </a:p>
          <a:p>
            <a:r>
              <a:rPr lang="es-ES" sz="1600" dirty="0" smtClean="0"/>
              <a:t>Ejemplos: </a:t>
            </a:r>
            <a:r>
              <a:rPr lang="es-ES" sz="1600" dirty="0" err="1" smtClean="0"/>
              <a:t>Teudas</a:t>
            </a:r>
            <a:r>
              <a:rPr lang="es-ES" sz="1600" dirty="0" smtClean="0"/>
              <a:t> (44-48 d.C.), un egipcio, Jonatán (73-74 </a:t>
            </a:r>
            <a:r>
              <a:rPr lang="es-ES" sz="1600" dirty="0" err="1" smtClean="0"/>
              <a:t>d.C</a:t>
            </a:r>
            <a:r>
              <a:rPr lang="es-ES" sz="1600" dirty="0" smtClean="0"/>
              <a:t>), Juan Bautista, Esenios (Maestro  de Justicia)</a:t>
            </a:r>
            <a:endParaRPr lang="es-ES" sz="1600" dirty="0"/>
          </a:p>
          <a:p>
            <a:endParaRPr lang="es-ES" sz="1600" dirty="0" smtClean="0"/>
          </a:p>
          <a:p>
            <a:r>
              <a:rPr lang="es-ES" sz="1600" dirty="0" smtClean="0"/>
              <a:t>Son vistos como PELIGROSOS por los romanos que suelen eliminar al líder para acabar con el movimiento</a:t>
            </a:r>
          </a:p>
          <a:p>
            <a:r>
              <a:rPr lang="es-ES" sz="1600" dirty="0" smtClean="0"/>
              <a:t>          </a:t>
            </a:r>
            <a:r>
              <a:rPr lang="es-ES" sz="1600" b="1" dirty="0" smtClean="0">
                <a:solidFill>
                  <a:srgbClr val="C00000"/>
                </a:solidFill>
              </a:rPr>
              <a:t>Más semejantes al movimiento de Jesús.</a:t>
            </a:r>
            <a:endParaRPr lang="es-ES" sz="1600" b="1" dirty="0">
              <a:solidFill>
                <a:srgbClr val="C00000"/>
              </a:solidFill>
            </a:endParaRPr>
          </a:p>
        </p:txBody>
      </p:sp>
      <p:sp>
        <p:nvSpPr>
          <p:cNvPr id="14" name="13 Flecha abajo"/>
          <p:cNvSpPr/>
          <p:nvPr/>
        </p:nvSpPr>
        <p:spPr>
          <a:xfrm rot="1547607">
            <a:off x="1896520" y="3675542"/>
            <a:ext cx="439987" cy="523479"/>
          </a:xfrm>
          <a:prstGeom prst="downArrow">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bajo"/>
          <p:cNvSpPr/>
          <p:nvPr/>
        </p:nvSpPr>
        <p:spPr>
          <a:xfrm rot="18973710">
            <a:off x="5025514" y="3623829"/>
            <a:ext cx="439987" cy="523479"/>
          </a:xfrm>
          <a:prstGeom prst="downArrow">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904239" y="1259977"/>
            <a:ext cx="1844225" cy="1754326"/>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pPr algn="ctr"/>
            <a:r>
              <a:rPr lang="es-ES" b="1" dirty="0" smtClean="0"/>
              <a:t>ALGUNAS REACCIONES SOCIALES  contemporáneas al MOVIMIENTO DE JESÚS</a:t>
            </a:r>
            <a:endParaRPr lang="es-ES" b="1" dirty="0"/>
          </a:p>
        </p:txBody>
      </p:sp>
      <p:sp>
        <p:nvSpPr>
          <p:cNvPr id="18" name="17 Flecha izquierda"/>
          <p:cNvSpPr/>
          <p:nvPr/>
        </p:nvSpPr>
        <p:spPr>
          <a:xfrm>
            <a:off x="6300529" y="2137140"/>
            <a:ext cx="432048" cy="424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izquierda"/>
          <p:cNvSpPr/>
          <p:nvPr/>
        </p:nvSpPr>
        <p:spPr>
          <a:xfrm rot="2378595">
            <a:off x="6386360" y="1337664"/>
            <a:ext cx="432048" cy="424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izquierda"/>
          <p:cNvSpPr/>
          <p:nvPr/>
        </p:nvSpPr>
        <p:spPr>
          <a:xfrm rot="19897913">
            <a:off x="7671310" y="3042452"/>
            <a:ext cx="432048" cy="424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Marcador de número de diapositiva"/>
          <p:cNvSpPr>
            <a:spLocks noGrp="1"/>
          </p:cNvSpPr>
          <p:nvPr>
            <p:ph type="sldNum" sz="quarter" idx="12"/>
          </p:nvPr>
        </p:nvSpPr>
        <p:spPr>
          <a:xfrm>
            <a:off x="7847933" y="6165304"/>
            <a:ext cx="758952" cy="246888"/>
          </a:xfrm>
        </p:spPr>
        <p:txBody>
          <a:bodyPr/>
          <a:lstStyle/>
          <a:p>
            <a:fld id="{636E3AB4-97AD-4389-A1F4-096199C2DEE3}" type="slidenum">
              <a:rPr lang="es-ES" b="1" smtClean="0">
                <a:solidFill>
                  <a:schemeClr val="tx1"/>
                </a:solidFill>
              </a:rPr>
              <a:t>37</a:t>
            </a:fld>
            <a:endParaRPr lang="es-ES" b="1" dirty="0">
              <a:solidFill>
                <a:schemeClr val="tx1"/>
              </a:solidFill>
            </a:endParaRPr>
          </a:p>
        </p:txBody>
      </p:sp>
    </p:spTree>
    <p:extLst>
      <p:ext uri="{BB962C8B-B14F-4D97-AF65-F5344CB8AC3E}">
        <p14:creationId xmlns:p14="http://schemas.microsoft.com/office/powerpoint/2010/main" val="3134394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Flecha doblada hacia arriba"/>
          <p:cNvSpPr/>
          <p:nvPr/>
        </p:nvSpPr>
        <p:spPr>
          <a:xfrm>
            <a:off x="3157038" y="2769921"/>
            <a:ext cx="5410961" cy="3380279"/>
          </a:xfrm>
          <a:prstGeom prst="bentUpArrow">
            <a:avLst/>
          </a:prstGeom>
          <a:solidFill>
            <a:srgbClr val="DD9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395536" y="332075"/>
            <a:ext cx="4091200" cy="954107"/>
          </a:xfrm>
          <a:prstGeom prst="rect">
            <a:avLst/>
          </a:prstGeom>
          <a:noFill/>
        </p:spPr>
        <p:txBody>
          <a:bodyPr wrap="square" rtlCol="0">
            <a:spAutoFit/>
          </a:bodyPr>
          <a:lstStyle/>
          <a:p>
            <a:r>
              <a:rPr lang="es-ES" sz="2800" b="1" dirty="0" smtClean="0">
                <a:latin typeface="Arial" panose="020B0604020202020204" pitchFamily="34" charset="0"/>
                <a:cs typeface="Arial" panose="020B0604020202020204" pitchFamily="34" charset="0"/>
              </a:rPr>
              <a:t>FUENTES LITERARIAS</a:t>
            </a:r>
          </a:p>
          <a:p>
            <a:r>
              <a:rPr lang="es-ES" b="1" dirty="0" smtClean="0"/>
              <a:t>de nuestro estudio socio-histórico</a:t>
            </a:r>
            <a:r>
              <a:rPr lang="es-ES" sz="2800" b="1" dirty="0" smtClean="0"/>
              <a:t> </a:t>
            </a:r>
            <a:endParaRPr lang="es-ES" sz="2400" b="1" dirty="0"/>
          </a:p>
        </p:txBody>
      </p:sp>
      <p:sp>
        <p:nvSpPr>
          <p:cNvPr id="5" name="4 CuadroTexto"/>
          <p:cNvSpPr txBox="1"/>
          <p:nvPr/>
        </p:nvSpPr>
        <p:spPr>
          <a:xfrm>
            <a:off x="317294" y="1283818"/>
            <a:ext cx="3276644" cy="369332"/>
          </a:xfrm>
          <a:prstGeom prst="rect">
            <a:avLst/>
          </a:prstGeom>
          <a:noFill/>
        </p:spPr>
        <p:txBody>
          <a:bodyPr wrap="square" rtlCol="0">
            <a:spAutoFit/>
          </a:bodyPr>
          <a:lstStyle/>
          <a:p>
            <a:r>
              <a:rPr lang="es-ES" dirty="0" smtClean="0"/>
              <a:t>Nuevo o Segundo Testamento</a:t>
            </a:r>
            <a:endParaRPr lang="es-ES" dirty="0"/>
          </a:p>
        </p:txBody>
      </p:sp>
      <p:sp>
        <p:nvSpPr>
          <p:cNvPr id="6" name="5 CuadroTexto"/>
          <p:cNvSpPr txBox="1"/>
          <p:nvPr/>
        </p:nvSpPr>
        <p:spPr>
          <a:xfrm>
            <a:off x="1495767" y="1698136"/>
            <a:ext cx="2098171" cy="646331"/>
          </a:xfrm>
          <a:prstGeom prst="rect">
            <a:avLst/>
          </a:prstGeom>
          <a:noFill/>
        </p:spPr>
        <p:txBody>
          <a:bodyPr wrap="square" rtlCol="0">
            <a:spAutoFit/>
          </a:bodyPr>
          <a:lstStyle/>
          <a:p>
            <a:r>
              <a:rPr lang="es-ES" dirty="0" smtClean="0"/>
              <a:t>Escritos cristianos </a:t>
            </a:r>
          </a:p>
          <a:p>
            <a:r>
              <a:rPr lang="es-ES" dirty="0" smtClean="0"/>
              <a:t>apócrifos</a:t>
            </a:r>
            <a:endParaRPr lang="es-ES" dirty="0"/>
          </a:p>
        </p:txBody>
      </p:sp>
      <p:sp>
        <p:nvSpPr>
          <p:cNvPr id="8" name="7 CuadroTexto"/>
          <p:cNvSpPr txBox="1"/>
          <p:nvPr/>
        </p:nvSpPr>
        <p:spPr>
          <a:xfrm>
            <a:off x="2796701" y="3491716"/>
            <a:ext cx="4752528" cy="369332"/>
          </a:xfrm>
          <a:prstGeom prst="rect">
            <a:avLst/>
          </a:prstGeom>
          <a:noFill/>
        </p:spPr>
        <p:txBody>
          <a:bodyPr wrap="square" rtlCol="0">
            <a:spAutoFit/>
          </a:bodyPr>
          <a:lstStyle/>
          <a:p>
            <a:r>
              <a:rPr lang="es-ES" dirty="0" smtClean="0"/>
              <a:t>Escritos judíos de la época</a:t>
            </a:r>
            <a:endParaRPr lang="es-ES" dirty="0"/>
          </a:p>
        </p:txBody>
      </p:sp>
      <p:sp>
        <p:nvSpPr>
          <p:cNvPr id="9" name="8 CuadroTexto"/>
          <p:cNvSpPr txBox="1"/>
          <p:nvPr/>
        </p:nvSpPr>
        <p:spPr>
          <a:xfrm>
            <a:off x="2770000" y="3968711"/>
            <a:ext cx="5760640" cy="646331"/>
          </a:xfrm>
          <a:prstGeom prst="rect">
            <a:avLst/>
          </a:prstGeom>
          <a:noFill/>
        </p:spPr>
        <p:txBody>
          <a:bodyPr wrap="square" rtlCol="0">
            <a:spAutoFit/>
          </a:bodyPr>
          <a:lstStyle/>
          <a:p>
            <a:r>
              <a:rPr lang="es-ES" dirty="0" smtClean="0"/>
              <a:t>Testimonios de la literatura  </a:t>
            </a:r>
          </a:p>
          <a:p>
            <a:r>
              <a:rPr lang="es-ES" dirty="0" smtClean="0"/>
              <a:t>romana no cristiana</a:t>
            </a:r>
            <a:endParaRPr lang="es-ES" dirty="0"/>
          </a:p>
        </p:txBody>
      </p:sp>
      <p:sp>
        <p:nvSpPr>
          <p:cNvPr id="10" name="9 CuadroTexto"/>
          <p:cNvSpPr txBox="1"/>
          <p:nvPr/>
        </p:nvSpPr>
        <p:spPr>
          <a:xfrm>
            <a:off x="4149890" y="4564553"/>
            <a:ext cx="4418111" cy="18158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Nos basamos en los textos buscando </a:t>
            </a:r>
          </a:p>
          <a:p>
            <a:pPr marL="285750" indent="-285750">
              <a:buFont typeface="Arial" panose="020B0604020202020204" pitchFamily="34" charset="0"/>
              <a:buChar char="•"/>
            </a:pPr>
            <a:r>
              <a:rPr lang="es-ES" sz="1600" b="1" i="1" dirty="0" smtClean="0">
                <a:solidFill>
                  <a:schemeClr val="accent6">
                    <a:lumMod val="75000"/>
                  </a:schemeClr>
                </a:solidFill>
              </a:rPr>
              <a:t>no</a:t>
            </a:r>
            <a:r>
              <a:rPr lang="es-ES" sz="1600" dirty="0" smtClean="0"/>
              <a:t> nuevos contenidos doctrinales </a:t>
            </a:r>
          </a:p>
          <a:p>
            <a:pPr marL="285750" indent="-285750">
              <a:buFont typeface="Arial" panose="020B0604020202020204" pitchFamily="34" charset="0"/>
              <a:buChar char="•"/>
            </a:pPr>
            <a:r>
              <a:rPr lang="es-ES" sz="1600" b="1" i="1" dirty="0" smtClean="0">
                <a:solidFill>
                  <a:schemeClr val="accent6">
                    <a:lumMod val="75000"/>
                  </a:schemeClr>
                </a:solidFill>
              </a:rPr>
              <a:t>sino</a:t>
            </a:r>
            <a:r>
              <a:rPr lang="es-ES" sz="1600" dirty="0" smtClean="0"/>
              <a:t>  el TRASFONDO SOCIAL que en ellos se refleja</a:t>
            </a:r>
          </a:p>
          <a:p>
            <a:pPr marL="285750" indent="-285750">
              <a:buFont typeface="Arial" panose="020B0604020202020204" pitchFamily="34" charset="0"/>
              <a:buChar char="•"/>
            </a:pPr>
            <a:r>
              <a:rPr lang="es-ES" sz="1600" dirty="0" smtClean="0"/>
              <a:t>y así conocer los cristianismos de los </a:t>
            </a:r>
            <a:r>
              <a:rPr lang="es-ES" sz="1600" i="1" dirty="0" smtClean="0">
                <a:solidFill>
                  <a:schemeClr val="accent6">
                    <a:lumMod val="75000"/>
                  </a:schemeClr>
                </a:solidFill>
              </a:rPr>
              <a:t>orígenes</a:t>
            </a:r>
          </a:p>
          <a:p>
            <a:pPr marL="285750" indent="-285750">
              <a:buFont typeface="Arial" panose="020B0604020202020204" pitchFamily="34" charset="0"/>
              <a:buChar char="•"/>
            </a:pPr>
            <a:r>
              <a:rPr lang="es-ES" sz="1600" dirty="0" smtClean="0"/>
              <a:t>por si nos da pistas  para renovarnos </a:t>
            </a:r>
            <a:r>
              <a:rPr lang="es-ES" sz="1600" i="1" dirty="0" smtClean="0">
                <a:solidFill>
                  <a:schemeClr val="accent6">
                    <a:lumMod val="75000"/>
                  </a:schemeClr>
                </a:solidFill>
              </a:rPr>
              <a:t>hoy</a:t>
            </a:r>
            <a:endParaRPr lang="es-ES" sz="1600" i="1" dirty="0">
              <a:solidFill>
                <a:schemeClr val="accent6">
                  <a:lumMod val="75000"/>
                </a:schemeClr>
              </a:solidFill>
            </a:endParaRPr>
          </a:p>
        </p:txBody>
      </p:sp>
      <p:sp>
        <p:nvSpPr>
          <p:cNvPr id="2" name="1 CuadroTexto"/>
          <p:cNvSpPr txBox="1"/>
          <p:nvPr/>
        </p:nvSpPr>
        <p:spPr>
          <a:xfrm>
            <a:off x="2144028" y="2519775"/>
            <a:ext cx="3148052" cy="923330"/>
          </a:xfrm>
          <a:prstGeom prst="rect">
            <a:avLst/>
          </a:prstGeom>
          <a:noFill/>
        </p:spPr>
        <p:txBody>
          <a:bodyPr wrap="square" rtlCol="0">
            <a:spAutoFit/>
          </a:bodyPr>
          <a:lstStyle/>
          <a:p>
            <a:r>
              <a:rPr lang="es-ES" dirty="0" smtClean="0"/>
              <a:t>Primeros escritos de </a:t>
            </a:r>
          </a:p>
          <a:p>
            <a:r>
              <a:rPr lang="es-ES" dirty="0" smtClean="0"/>
              <a:t>autores cristianos (Padres </a:t>
            </a:r>
          </a:p>
          <a:p>
            <a:r>
              <a:rPr lang="es-ES" dirty="0" smtClean="0"/>
              <a:t>apostólicos y  apologetas)</a:t>
            </a:r>
            <a:endParaRPr lang="es-ES" dirty="0"/>
          </a:p>
        </p:txBody>
      </p:sp>
      <p:pic>
        <p:nvPicPr>
          <p:cNvPr id="3074" name="Picture 2" descr="https://assetsnffrgf-a.akamaihd.net/assets/m/1011569/univ/art/1011569_univ_sqr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33" y="4869161"/>
            <a:ext cx="2636862" cy="160276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15867" y="3584807"/>
            <a:ext cx="1584176"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square" rtlCol="0">
            <a:spAutoFit/>
          </a:bodyPr>
          <a:lstStyle/>
          <a:p>
            <a:pPr algn="ctr"/>
            <a:r>
              <a:rPr lang="es-ES" dirty="0" smtClean="0"/>
              <a:t>Comunidades</a:t>
            </a:r>
          </a:p>
          <a:p>
            <a:pPr algn="ctr"/>
            <a:r>
              <a:rPr lang="es-ES" dirty="0"/>
              <a:t>c</a:t>
            </a:r>
            <a:r>
              <a:rPr lang="es-ES" dirty="0" smtClean="0"/>
              <a:t>ristianas</a:t>
            </a:r>
          </a:p>
          <a:p>
            <a:pPr algn="ctr"/>
            <a:r>
              <a:rPr lang="es-ES" dirty="0" smtClean="0"/>
              <a:t>primeras</a:t>
            </a:r>
            <a:endParaRPr lang="es-ES" dirty="0"/>
          </a:p>
        </p:txBody>
      </p:sp>
      <p:sp>
        <p:nvSpPr>
          <p:cNvPr id="7" name="6 Flecha abajo"/>
          <p:cNvSpPr/>
          <p:nvPr/>
        </p:nvSpPr>
        <p:spPr>
          <a:xfrm flipH="1">
            <a:off x="395536" y="1681564"/>
            <a:ext cx="144016" cy="1656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bajo"/>
          <p:cNvSpPr/>
          <p:nvPr/>
        </p:nvSpPr>
        <p:spPr>
          <a:xfrm rot="1075582">
            <a:off x="1047104" y="2284719"/>
            <a:ext cx="144016" cy="970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abajo"/>
          <p:cNvSpPr/>
          <p:nvPr/>
        </p:nvSpPr>
        <p:spPr>
          <a:xfrm rot="2422779">
            <a:off x="1622864" y="2782012"/>
            <a:ext cx="115355" cy="659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izquierda"/>
          <p:cNvSpPr/>
          <p:nvPr/>
        </p:nvSpPr>
        <p:spPr>
          <a:xfrm>
            <a:off x="2055254" y="3599075"/>
            <a:ext cx="548056" cy="773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izquierda"/>
          <p:cNvSpPr/>
          <p:nvPr/>
        </p:nvSpPr>
        <p:spPr>
          <a:xfrm>
            <a:off x="2049807" y="4149080"/>
            <a:ext cx="548056" cy="773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rriba"/>
          <p:cNvSpPr/>
          <p:nvPr/>
        </p:nvSpPr>
        <p:spPr>
          <a:xfrm flipH="1">
            <a:off x="683568" y="1670827"/>
            <a:ext cx="117726" cy="1582908"/>
          </a:xfrm>
          <a:prstGeom prst="upArrow">
            <a:avLst/>
          </a:prstGeom>
          <a:solidFill>
            <a:srgbClr val="EA96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arriba"/>
          <p:cNvSpPr/>
          <p:nvPr/>
        </p:nvSpPr>
        <p:spPr>
          <a:xfrm rot="1160009">
            <a:off x="1340934" y="2294797"/>
            <a:ext cx="102629" cy="1051584"/>
          </a:xfrm>
          <a:prstGeom prst="upArrow">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arriba"/>
          <p:cNvSpPr/>
          <p:nvPr/>
        </p:nvSpPr>
        <p:spPr>
          <a:xfrm rot="2126672">
            <a:off x="1887559" y="2933860"/>
            <a:ext cx="57976" cy="469381"/>
          </a:xfrm>
          <a:prstGeom prst="upArrow">
            <a:avLst/>
          </a:prstGeom>
          <a:gradFill>
            <a:gsLst>
              <a:gs pos="0">
                <a:srgbClr val="DD9FE9"/>
              </a:gs>
              <a:gs pos="50000">
                <a:schemeClr val="accent1">
                  <a:tint val="44500"/>
                  <a:satMod val="160000"/>
                </a:schemeClr>
              </a:gs>
              <a:gs pos="100000">
                <a:schemeClr val="accent1">
                  <a:tint val="23500"/>
                  <a:satMod val="160000"/>
                </a:schemeClr>
              </a:gs>
            </a:gsLst>
            <a:lin ang="5400000" scaled="0"/>
          </a:gradFill>
          <a:ln>
            <a:solidFill>
              <a:srgbClr val="EA9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a:off x="2094427" y="3799525"/>
            <a:ext cx="518658" cy="123045"/>
          </a:xfrm>
          <a:prstGeom prst="rightArrow">
            <a:avLst/>
          </a:prstGeom>
          <a:gradFill>
            <a:gsLst>
              <a:gs pos="0">
                <a:srgbClr val="DD9FE9"/>
              </a:gs>
              <a:gs pos="50000">
                <a:schemeClr val="accent1">
                  <a:tint val="44500"/>
                  <a:satMod val="160000"/>
                </a:schemeClr>
              </a:gs>
              <a:gs pos="100000">
                <a:schemeClr val="accent1">
                  <a:tint val="23500"/>
                  <a:satMod val="160000"/>
                </a:schemeClr>
              </a:gs>
            </a:gsLst>
            <a:lin ang="5400000" scaled="0"/>
          </a:gradFill>
          <a:ln>
            <a:solidFill>
              <a:srgbClr val="DD9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derecha"/>
          <p:cNvSpPr/>
          <p:nvPr/>
        </p:nvSpPr>
        <p:spPr>
          <a:xfrm>
            <a:off x="2049807" y="4395950"/>
            <a:ext cx="518658" cy="129668"/>
          </a:xfrm>
          <a:prstGeom prst="rightArrow">
            <a:avLst/>
          </a:prstGeom>
          <a:gradFill>
            <a:gsLst>
              <a:gs pos="0">
                <a:srgbClr val="DD9FE9"/>
              </a:gs>
              <a:gs pos="50000">
                <a:schemeClr val="accent1">
                  <a:tint val="44500"/>
                  <a:satMod val="160000"/>
                </a:schemeClr>
              </a:gs>
              <a:gs pos="100000">
                <a:schemeClr val="accent1">
                  <a:tint val="23500"/>
                  <a:satMod val="160000"/>
                </a:schemeClr>
              </a:gs>
            </a:gsLst>
            <a:lin ang="5400000" scaled="0"/>
          </a:gradFill>
          <a:ln>
            <a:solidFill>
              <a:srgbClr val="EA9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CuadroTexto"/>
          <p:cNvSpPr txBox="1"/>
          <p:nvPr/>
        </p:nvSpPr>
        <p:spPr>
          <a:xfrm>
            <a:off x="7164288" y="3153791"/>
            <a:ext cx="1008112" cy="1384995"/>
          </a:xfrm>
          <a:prstGeom prst="rect">
            <a:avLst/>
          </a:prstGeom>
          <a:noFill/>
        </p:spPr>
        <p:txBody>
          <a:bodyPr wrap="square" rtlCol="0">
            <a:spAutoFit/>
          </a:bodyPr>
          <a:lstStyle/>
          <a:p>
            <a:pPr algn="ctr"/>
            <a:r>
              <a:rPr lang="es-ES" sz="1400" dirty="0"/>
              <a:t>p</a:t>
            </a:r>
            <a:r>
              <a:rPr lang="es-ES" sz="1400" dirty="0" smtClean="0"/>
              <a:t>odemos</a:t>
            </a:r>
          </a:p>
          <a:p>
            <a:pPr algn="ctr"/>
            <a:r>
              <a:rPr lang="es-ES" sz="1400" dirty="0"/>
              <a:t>c</a:t>
            </a:r>
            <a:r>
              <a:rPr lang="es-ES" sz="1400" dirty="0" smtClean="0"/>
              <a:t>onocer las</a:t>
            </a:r>
          </a:p>
          <a:p>
            <a:pPr algn="ctr"/>
            <a:r>
              <a:rPr lang="es-ES" sz="1400" dirty="0" smtClean="0"/>
              <a:t>primeras</a:t>
            </a:r>
          </a:p>
          <a:p>
            <a:pPr algn="ctr"/>
            <a:r>
              <a:rPr lang="es-ES" sz="1400" dirty="0" err="1"/>
              <a:t>c</a:t>
            </a:r>
            <a:r>
              <a:rPr lang="es-ES" sz="1400" dirty="0" err="1" smtClean="0"/>
              <a:t>omuni</a:t>
            </a:r>
            <a:r>
              <a:rPr lang="es-ES" sz="1400" dirty="0" smtClean="0"/>
              <a:t>-</a:t>
            </a:r>
          </a:p>
          <a:p>
            <a:pPr algn="ctr"/>
            <a:r>
              <a:rPr lang="es-ES" sz="1400" dirty="0" err="1" smtClean="0"/>
              <a:t>dades</a:t>
            </a:r>
            <a:endParaRPr lang="es-ES" sz="1400" dirty="0"/>
          </a:p>
        </p:txBody>
      </p:sp>
      <p:sp>
        <p:nvSpPr>
          <p:cNvPr id="22" name="21 CuadroTexto"/>
          <p:cNvSpPr txBox="1"/>
          <p:nvPr/>
        </p:nvSpPr>
        <p:spPr>
          <a:xfrm>
            <a:off x="3285795" y="5330724"/>
            <a:ext cx="864096" cy="738664"/>
          </a:xfrm>
          <a:prstGeom prst="rect">
            <a:avLst/>
          </a:prstGeom>
          <a:noFill/>
        </p:spPr>
        <p:txBody>
          <a:bodyPr wrap="square" rtlCol="0">
            <a:spAutoFit/>
          </a:bodyPr>
          <a:lstStyle/>
          <a:p>
            <a:pPr algn="ctr"/>
            <a:r>
              <a:rPr lang="es-ES" sz="1400" dirty="0" smtClean="0"/>
              <a:t>Analizan-do los escritos</a:t>
            </a:r>
            <a:endParaRPr lang="es-ES" sz="1400" dirty="0"/>
          </a:p>
        </p:txBody>
      </p:sp>
      <p:sp>
        <p:nvSpPr>
          <p:cNvPr id="25" name="24 CuadroTexto"/>
          <p:cNvSpPr txBox="1"/>
          <p:nvPr/>
        </p:nvSpPr>
        <p:spPr>
          <a:xfrm>
            <a:off x="7954576" y="439796"/>
            <a:ext cx="576064" cy="369332"/>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10</a:t>
            </a:r>
            <a:endParaRPr lang="es-ES" b="1" dirty="0"/>
          </a:p>
        </p:txBody>
      </p:sp>
      <p:pic>
        <p:nvPicPr>
          <p:cNvPr id="26" name="Picture 4" descr="https://tse1.mm.bing.net/th?id=OIP._NrjA7Qmz_a-TV4WMpPLWwHaEL&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520" y="930526"/>
            <a:ext cx="2705481" cy="1839396"/>
          </a:xfrm>
          <a:prstGeom prst="rect">
            <a:avLst/>
          </a:prstGeom>
          <a:noFill/>
          <a:extLst>
            <a:ext uri="{909E8E84-426E-40DD-AFC4-6F175D3DCCD1}">
              <a14:hiddenFill xmlns:a14="http://schemas.microsoft.com/office/drawing/2010/main">
                <a:solidFill>
                  <a:srgbClr val="FFFFFF"/>
                </a:solidFill>
              </a14:hiddenFill>
            </a:ext>
          </a:extLst>
        </p:spPr>
      </p:pic>
      <p:sp>
        <p:nvSpPr>
          <p:cNvPr id="23" name="22 Flecha izquierda"/>
          <p:cNvSpPr/>
          <p:nvPr/>
        </p:nvSpPr>
        <p:spPr>
          <a:xfrm>
            <a:off x="5172964" y="1237351"/>
            <a:ext cx="689555" cy="1399561"/>
          </a:xfrm>
          <a:prstGeom prst="leftArrow">
            <a:avLst/>
          </a:prstGeom>
          <a:solidFill>
            <a:srgbClr val="EA96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CuadroTexto"/>
          <p:cNvSpPr txBox="1"/>
          <p:nvPr/>
        </p:nvSpPr>
        <p:spPr>
          <a:xfrm>
            <a:off x="3459283" y="1583188"/>
            <a:ext cx="1698141" cy="707886"/>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4000" dirty="0" smtClean="0"/>
              <a:t>¿HOY?</a:t>
            </a:r>
            <a:endParaRPr lang="es-ES" sz="4000" dirty="0"/>
          </a:p>
        </p:txBody>
      </p:sp>
      <p:sp>
        <p:nvSpPr>
          <p:cNvPr id="27" name="26 Marcador de número de diapositiva"/>
          <p:cNvSpPr>
            <a:spLocks noGrp="1"/>
          </p:cNvSpPr>
          <p:nvPr>
            <p:ph type="sldNum" sz="quarter" idx="12"/>
          </p:nvPr>
        </p:nvSpPr>
        <p:spPr>
          <a:xfrm>
            <a:off x="7809047" y="6173195"/>
            <a:ext cx="758952" cy="246888"/>
          </a:xfrm>
        </p:spPr>
        <p:txBody>
          <a:bodyPr/>
          <a:lstStyle/>
          <a:p>
            <a:fld id="{636E3AB4-97AD-4389-A1F4-096199C2DEE3}" type="slidenum">
              <a:rPr lang="es-ES" b="1" smtClean="0">
                <a:solidFill>
                  <a:schemeClr val="tx1"/>
                </a:solidFill>
              </a:rPr>
              <a:t>38</a:t>
            </a:fld>
            <a:endParaRPr lang="es-ES" b="1" dirty="0">
              <a:solidFill>
                <a:schemeClr val="tx1"/>
              </a:solidFill>
            </a:endParaRPr>
          </a:p>
        </p:txBody>
      </p:sp>
      <p:sp>
        <p:nvSpPr>
          <p:cNvPr id="28" name="27 CuadroTexto"/>
          <p:cNvSpPr txBox="1"/>
          <p:nvPr/>
        </p:nvSpPr>
        <p:spPr>
          <a:xfrm>
            <a:off x="4449637" y="469801"/>
            <a:ext cx="4118364" cy="307777"/>
          </a:xfrm>
          <a:prstGeom prst="rect">
            <a:avLst/>
          </a:prstGeom>
          <a:noFill/>
        </p:spPr>
        <p:txBody>
          <a:bodyPr wrap="square" rtlCol="0">
            <a:spAutoFit/>
          </a:bodyPr>
          <a:lstStyle/>
          <a:p>
            <a:r>
              <a:rPr lang="es-ES" sz="1400" dirty="0" smtClean="0"/>
              <a:t>(Las fuentes arqueológicas son muy escasas)</a:t>
            </a:r>
            <a:endParaRPr lang="es-ES" sz="1400" dirty="0"/>
          </a:p>
        </p:txBody>
      </p:sp>
    </p:spTree>
    <p:extLst>
      <p:ext uri="{BB962C8B-B14F-4D97-AF65-F5344CB8AC3E}">
        <p14:creationId xmlns:p14="http://schemas.microsoft.com/office/powerpoint/2010/main" val="3164828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452320" y="5822106"/>
            <a:ext cx="758952" cy="246888"/>
          </a:xfrm>
        </p:spPr>
        <p:txBody>
          <a:bodyPr/>
          <a:lstStyle/>
          <a:p>
            <a:fld id="{636E3AB4-97AD-4389-A1F4-096199C2DEE3}" type="slidenum">
              <a:rPr lang="es-ES" b="1" smtClean="0">
                <a:solidFill>
                  <a:schemeClr val="tx1"/>
                </a:solidFill>
              </a:rPr>
              <a:t>39</a:t>
            </a:fld>
            <a:endParaRPr lang="es-ES" b="1" dirty="0">
              <a:solidFill>
                <a:schemeClr val="tx1"/>
              </a:solidFill>
            </a:endParaRPr>
          </a:p>
        </p:txBody>
      </p:sp>
      <p:sp>
        <p:nvSpPr>
          <p:cNvPr id="5" name="4 CuadroTexto"/>
          <p:cNvSpPr txBox="1"/>
          <p:nvPr/>
        </p:nvSpPr>
        <p:spPr>
          <a:xfrm>
            <a:off x="539552" y="1175635"/>
            <a:ext cx="8064896" cy="2585323"/>
          </a:xfrm>
          <a:prstGeom prst="rect">
            <a:avLst/>
          </a:prstGeom>
          <a:noFill/>
        </p:spPr>
        <p:txBody>
          <a:bodyPr wrap="square" rtlCol="0">
            <a:spAutoFit/>
          </a:bodyPr>
          <a:lstStyle/>
          <a:p>
            <a:pPr marL="285750" indent="-285750">
              <a:buFont typeface="Arial" panose="020B0604020202020204" pitchFamily="34" charset="0"/>
              <a:buChar char="•"/>
            </a:pPr>
            <a:r>
              <a:rPr lang="es-ES" dirty="0" smtClean="0"/>
              <a:t>La </a:t>
            </a:r>
            <a:r>
              <a:rPr lang="es-ES" dirty="0"/>
              <a:t>más importante de todas es, sin duda, el corpus de las </a:t>
            </a:r>
            <a:r>
              <a:rPr lang="es-ES" b="1" dirty="0">
                <a:solidFill>
                  <a:schemeClr val="accent6">
                    <a:lumMod val="75000"/>
                  </a:schemeClr>
                </a:solidFill>
              </a:rPr>
              <a:t>cartas</a:t>
            </a:r>
            <a:r>
              <a:rPr lang="es-ES" dirty="0"/>
              <a:t> autenticas de </a:t>
            </a:r>
            <a:r>
              <a:rPr lang="es-ES" dirty="0" smtClean="0"/>
              <a:t>Pablo</a:t>
            </a:r>
          </a:p>
          <a:p>
            <a:pPr marL="285750" indent="-285750">
              <a:buFont typeface="Arial" panose="020B0604020202020204" pitchFamily="34" charset="0"/>
              <a:buChar char="•"/>
            </a:pPr>
            <a:r>
              <a:rPr lang="es-ES" dirty="0" smtClean="0"/>
              <a:t>También el </a:t>
            </a:r>
            <a:r>
              <a:rPr lang="es-ES" dirty="0"/>
              <a:t>libro de los </a:t>
            </a:r>
            <a:r>
              <a:rPr lang="es-ES" b="1" dirty="0" smtClean="0">
                <a:solidFill>
                  <a:schemeClr val="accent6">
                    <a:lumMod val="75000"/>
                  </a:schemeClr>
                </a:solidFill>
              </a:rPr>
              <a:t>Hechos</a:t>
            </a:r>
            <a:r>
              <a:rPr lang="es-ES" dirty="0" smtClean="0"/>
              <a:t> de los Apóstoles.</a:t>
            </a:r>
          </a:p>
          <a:p>
            <a:pPr marL="285750" indent="-285750">
              <a:buFont typeface="Arial" panose="020B0604020202020204" pitchFamily="34" charset="0"/>
              <a:buChar char="•"/>
            </a:pPr>
            <a:r>
              <a:rPr lang="es-ES" dirty="0" smtClean="0"/>
              <a:t>Últimamente se han hecho estudios </a:t>
            </a:r>
          </a:p>
          <a:p>
            <a:pPr marL="742950" lvl="1" indent="-285750">
              <a:buFont typeface="Arial" panose="020B0604020202020204" pitchFamily="34" charset="0"/>
              <a:buChar char="•"/>
            </a:pPr>
            <a:r>
              <a:rPr lang="es-ES" dirty="0" smtClean="0"/>
              <a:t>sobre </a:t>
            </a:r>
            <a:r>
              <a:rPr lang="es-ES" dirty="0"/>
              <a:t>el </a:t>
            </a:r>
            <a:r>
              <a:rPr lang="es-ES" b="1" dirty="0">
                <a:solidFill>
                  <a:schemeClr val="accent6">
                    <a:lumMod val="75000"/>
                  </a:schemeClr>
                </a:solidFill>
              </a:rPr>
              <a:t>Documento Q</a:t>
            </a:r>
            <a:r>
              <a:rPr lang="es-ES" dirty="0"/>
              <a:t> </a:t>
            </a:r>
            <a:r>
              <a:rPr lang="es-ES" dirty="0" smtClean="0"/>
              <a:t>que han </a:t>
            </a:r>
            <a:r>
              <a:rPr lang="es-ES" dirty="0"/>
              <a:t>aportado algunos datos interesantes para el conocimiento de un grupo de </a:t>
            </a:r>
            <a:r>
              <a:rPr lang="es-ES" dirty="0" smtClean="0"/>
              <a:t>discípulos : </a:t>
            </a:r>
            <a:r>
              <a:rPr lang="es-ES" dirty="0"/>
              <a:t>el del judeocristianismo galileo. </a:t>
            </a:r>
            <a:endParaRPr lang="es-ES" dirty="0" smtClean="0"/>
          </a:p>
          <a:p>
            <a:pPr marL="742950" lvl="1" indent="-285750">
              <a:buFont typeface="Arial" panose="020B0604020202020204" pitchFamily="34" charset="0"/>
              <a:buChar char="•"/>
            </a:pPr>
            <a:r>
              <a:rPr lang="es-ES" dirty="0" smtClean="0"/>
              <a:t>y sobre otro </a:t>
            </a:r>
            <a:r>
              <a:rPr lang="es-ES" dirty="0"/>
              <a:t>documento </a:t>
            </a:r>
            <a:r>
              <a:rPr lang="es-ES" dirty="0" smtClean="0"/>
              <a:t>pre-evangélico: </a:t>
            </a:r>
            <a:r>
              <a:rPr lang="es-ES" dirty="0"/>
              <a:t>el </a:t>
            </a:r>
            <a:r>
              <a:rPr lang="es-ES" b="1" dirty="0">
                <a:solidFill>
                  <a:schemeClr val="accent6">
                    <a:lumMod val="75000"/>
                  </a:schemeClr>
                </a:solidFill>
              </a:rPr>
              <a:t>Relato </a:t>
            </a:r>
            <a:r>
              <a:rPr lang="es-ES" b="1" dirty="0" smtClean="0">
                <a:solidFill>
                  <a:schemeClr val="accent6">
                    <a:lumMod val="75000"/>
                  </a:schemeClr>
                </a:solidFill>
              </a:rPr>
              <a:t>Pre-Marcano </a:t>
            </a:r>
            <a:r>
              <a:rPr lang="es-ES" b="1" dirty="0">
                <a:solidFill>
                  <a:schemeClr val="accent6">
                    <a:lumMod val="75000"/>
                  </a:schemeClr>
                </a:solidFill>
              </a:rPr>
              <a:t>de la Pasión, </a:t>
            </a:r>
          </a:p>
        </p:txBody>
      </p:sp>
      <p:sp>
        <p:nvSpPr>
          <p:cNvPr id="6" name="5 CuadroTexto"/>
          <p:cNvSpPr txBox="1"/>
          <p:nvPr/>
        </p:nvSpPr>
        <p:spPr>
          <a:xfrm>
            <a:off x="323528" y="3652219"/>
            <a:ext cx="7645211" cy="646331"/>
          </a:xfrm>
          <a:prstGeom prst="rect">
            <a:avLst/>
          </a:prstGeom>
          <a:noFill/>
        </p:spPr>
        <p:txBody>
          <a:bodyPr wrap="square" rtlCol="0">
            <a:spAutoFit/>
          </a:bodyPr>
          <a:lstStyle/>
          <a:p>
            <a:r>
              <a:rPr lang="es-ES" dirty="0" smtClean="0"/>
              <a:t>(S. Guijarro, El relato pre-</a:t>
            </a:r>
            <a:r>
              <a:rPr lang="es-ES" dirty="0" err="1" smtClean="0"/>
              <a:t>marcano</a:t>
            </a:r>
            <a:r>
              <a:rPr lang="es-ES" dirty="0" smtClean="0"/>
              <a:t> de la pasión y la historia del cristianismo naciente.)  </a:t>
            </a: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101" y="4005064"/>
            <a:ext cx="6480813" cy="58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48176" y="440648"/>
            <a:ext cx="6472096" cy="707886"/>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a:solidFill>
                  <a:schemeClr val="accent6">
                    <a:lumMod val="75000"/>
                  </a:schemeClr>
                </a:solidFill>
              </a:rPr>
              <a:t>Las fuentes para el estudio </a:t>
            </a:r>
            <a:r>
              <a:rPr lang="es-ES" sz="2000" b="1" dirty="0" smtClean="0">
                <a:solidFill>
                  <a:schemeClr val="accent6">
                    <a:lumMod val="75000"/>
                  </a:schemeClr>
                </a:solidFill>
              </a:rPr>
              <a:t>de </a:t>
            </a:r>
            <a:r>
              <a:rPr lang="es-ES" sz="2000" b="1" dirty="0">
                <a:solidFill>
                  <a:schemeClr val="accent6">
                    <a:lumMod val="75000"/>
                  </a:schemeClr>
                </a:solidFill>
              </a:rPr>
              <a:t>la generación apostólica</a:t>
            </a:r>
          </a:p>
          <a:p>
            <a:r>
              <a:rPr lang="es-ES" sz="2000" b="1" dirty="0">
                <a:solidFill>
                  <a:schemeClr val="accent6">
                    <a:lumMod val="75000"/>
                  </a:schemeClr>
                </a:solidFill>
              </a:rPr>
              <a:t> (años 30 a 70) son escasas</a:t>
            </a:r>
            <a:r>
              <a:rPr lang="es-ES" sz="2000" b="1" dirty="0" smtClean="0">
                <a:solidFill>
                  <a:schemeClr val="accent6">
                    <a:lumMod val="75000"/>
                  </a:schemeClr>
                </a:solidFill>
              </a:rPr>
              <a:t>.</a:t>
            </a:r>
            <a:endParaRPr lang="es-ES" sz="2000" dirty="0"/>
          </a:p>
        </p:txBody>
      </p:sp>
      <p:sp>
        <p:nvSpPr>
          <p:cNvPr id="3" name="2 CuadroTexto"/>
          <p:cNvSpPr txBox="1"/>
          <p:nvPr/>
        </p:nvSpPr>
        <p:spPr>
          <a:xfrm>
            <a:off x="408625" y="4714109"/>
            <a:ext cx="4536504" cy="646331"/>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ALGUNOS TIPOS DE FUENTES LITERARIAS </a:t>
            </a:r>
          </a:p>
          <a:p>
            <a:pPr algn="ctr"/>
            <a:r>
              <a:rPr lang="es-ES" b="1" dirty="0" smtClean="0">
                <a:solidFill>
                  <a:schemeClr val="accent6">
                    <a:lumMod val="75000"/>
                  </a:schemeClr>
                </a:solidFill>
              </a:rPr>
              <a:t>SOBRE LOS ORIGENES DEL CRISTIANISMO</a:t>
            </a:r>
            <a:endParaRPr lang="es-ES" b="1" dirty="0">
              <a:solidFill>
                <a:schemeClr val="accent6">
                  <a:lumMod val="75000"/>
                </a:schemeClr>
              </a:solidFill>
            </a:endParaRPr>
          </a:p>
        </p:txBody>
      </p:sp>
      <p:sp>
        <p:nvSpPr>
          <p:cNvPr id="8" name="7 CuadroTexto"/>
          <p:cNvSpPr txBox="1"/>
          <p:nvPr/>
        </p:nvSpPr>
        <p:spPr>
          <a:xfrm>
            <a:off x="1904282" y="5317362"/>
            <a:ext cx="1810155" cy="1200329"/>
          </a:xfrm>
          <a:prstGeom prst="rect">
            <a:avLst/>
          </a:prstGeom>
          <a:noFill/>
        </p:spPr>
        <p:txBody>
          <a:bodyPr wrap="square" rtlCol="0">
            <a:spAutoFit/>
          </a:bodyPr>
          <a:lstStyle/>
          <a:p>
            <a:pPr marL="285750" indent="-285750">
              <a:buFont typeface="Arial" panose="020B0604020202020204" pitchFamily="34" charset="0"/>
              <a:buChar char="•"/>
            </a:pPr>
            <a:r>
              <a:rPr lang="es-ES" dirty="0" smtClean="0"/>
              <a:t>Cartas</a:t>
            </a:r>
          </a:p>
          <a:p>
            <a:pPr marL="285750" indent="-285750">
              <a:buFont typeface="Arial" panose="020B0604020202020204" pitchFamily="34" charset="0"/>
              <a:buChar char="•"/>
            </a:pPr>
            <a:r>
              <a:rPr lang="es-ES" dirty="0" smtClean="0"/>
              <a:t>Epístolas</a:t>
            </a:r>
          </a:p>
          <a:p>
            <a:pPr marL="285750" indent="-285750">
              <a:buFont typeface="Arial" panose="020B0604020202020204" pitchFamily="34" charset="0"/>
              <a:buChar char="•"/>
            </a:pPr>
            <a:r>
              <a:rPr lang="es-ES" dirty="0" smtClean="0"/>
              <a:t>Evangelios</a:t>
            </a:r>
          </a:p>
          <a:p>
            <a:pPr marL="285750" indent="-285750">
              <a:buFont typeface="Arial" panose="020B0604020202020204" pitchFamily="34" charset="0"/>
              <a:buChar char="•"/>
            </a:pPr>
            <a:r>
              <a:rPr lang="es-ES" dirty="0" smtClean="0"/>
              <a:t>….</a:t>
            </a:r>
            <a:endParaRPr lang="es-ES" dirty="0"/>
          </a:p>
        </p:txBody>
      </p:sp>
      <p:sp>
        <p:nvSpPr>
          <p:cNvPr id="7" name="6 CuadroTexto"/>
          <p:cNvSpPr txBox="1"/>
          <p:nvPr/>
        </p:nvSpPr>
        <p:spPr>
          <a:xfrm>
            <a:off x="4788023" y="5360441"/>
            <a:ext cx="3277891" cy="923330"/>
          </a:xfrm>
          <a:prstGeom prst="rect">
            <a:avLst/>
          </a:prstGeom>
          <a:noFill/>
        </p:spPr>
        <p:txBody>
          <a:bodyPr wrap="square" rtlCol="0">
            <a:spAutoFit/>
          </a:bodyPr>
          <a:lstStyle/>
          <a:p>
            <a:pPr marL="285750" indent="-285750">
              <a:buFont typeface="Arial" panose="020B0604020202020204" pitchFamily="34" charset="0"/>
              <a:buChar char="•"/>
            </a:pPr>
            <a:r>
              <a:rPr lang="es-ES" dirty="0"/>
              <a:t>Escritos apocalípticos</a:t>
            </a:r>
          </a:p>
          <a:p>
            <a:pPr marL="285750" indent="-285750">
              <a:buFont typeface="Arial" panose="020B0604020202020204" pitchFamily="34" charset="0"/>
              <a:buChar char="•"/>
            </a:pPr>
            <a:r>
              <a:rPr lang="es-ES" dirty="0" smtClean="0"/>
              <a:t>Exhortaciones</a:t>
            </a:r>
          </a:p>
          <a:p>
            <a:pPr marL="285750" indent="-285750">
              <a:buFont typeface="Arial" panose="020B0604020202020204" pitchFamily="34" charset="0"/>
              <a:buChar char="•"/>
            </a:pPr>
            <a:r>
              <a:rPr lang="es-ES" dirty="0" smtClean="0"/>
              <a:t>…</a:t>
            </a:r>
            <a:endParaRPr lang="es-ES" dirty="0"/>
          </a:p>
        </p:txBody>
      </p:sp>
    </p:spTree>
    <p:extLst>
      <p:ext uri="{BB962C8B-B14F-4D97-AF65-F5344CB8AC3E}">
        <p14:creationId xmlns:p14="http://schemas.microsoft.com/office/powerpoint/2010/main" val="277513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37" y="812447"/>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611560" y="3933056"/>
            <a:ext cx="777686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3203848" y="548680"/>
            <a:ext cx="576064"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74997" y="692696"/>
            <a:ext cx="4455160" cy="1815882"/>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800" b="1" dirty="0" smtClean="0">
                <a:solidFill>
                  <a:schemeClr val="accent6">
                    <a:lumMod val="75000"/>
                  </a:schemeClr>
                </a:solidFill>
              </a:rPr>
              <a:t>ALGUNAS APORTACIONES </a:t>
            </a:r>
          </a:p>
          <a:p>
            <a:pPr algn="ctr"/>
            <a:r>
              <a:rPr lang="es-ES" sz="2800" b="1" dirty="0" smtClean="0">
                <a:solidFill>
                  <a:schemeClr val="accent6">
                    <a:lumMod val="75000"/>
                  </a:schemeClr>
                </a:solidFill>
              </a:rPr>
              <a:t>PARA  UN ACERCAMIENTO</a:t>
            </a:r>
          </a:p>
          <a:p>
            <a:pPr algn="ctr"/>
            <a:r>
              <a:rPr lang="es-ES" sz="2800" b="1" dirty="0" smtClean="0">
                <a:solidFill>
                  <a:schemeClr val="accent6">
                    <a:lumMod val="75000"/>
                  </a:schemeClr>
                </a:solidFill>
              </a:rPr>
              <a:t>AL CRISTIANISMO PRIMITIVO</a:t>
            </a:r>
            <a:endParaRPr lang="es-ES" sz="2800" b="1" dirty="0">
              <a:solidFill>
                <a:schemeClr val="accent6">
                  <a:lumMod val="75000"/>
                </a:schemeClr>
              </a:solidFill>
            </a:endParaRPr>
          </a:p>
        </p:txBody>
      </p:sp>
      <p:pic>
        <p:nvPicPr>
          <p:cNvPr id="1028" name="Picture 4" descr="https://tse4.mm.bing.net/th?id=OIP.oOq62TmS-WrNbeGRKZ1kMAHaEo&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22" y="2660430"/>
            <a:ext cx="4210526" cy="35092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591" y="2660430"/>
            <a:ext cx="3185833" cy="112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593" y="4648430"/>
            <a:ext cx="2177720" cy="141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Marcador de número de diapositiva"/>
          <p:cNvSpPr>
            <a:spLocks noGrp="1"/>
          </p:cNvSpPr>
          <p:nvPr>
            <p:ph type="sldNum" sz="quarter" idx="12"/>
          </p:nvPr>
        </p:nvSpPr>
        <p:spPr>
          <a:xfrm>
            <a:off x="7740352" y="5947436"/>
            <a:ext cx="758952" cy="246888"/>
          </a:xfrm>
        </p:spPr>
        <p:txBody>
          <a:bodyPr/>
          <a:lstStyle/>
          <a:p>
            <a:fld id="{636E3AB4-97AD-4389-A1F4-096199C2DEE3}" type="slidenum">
              <a:rPr lang="es-ES" b="1" smtClean="0">
                <a:solidFill>
                  <a:schemeClr val="tx1"/>
                </a:solidFill>
              </a:rPr>
              <a:t>4</a:t>
            </a:fld>
            <a:endParaRPr lang="es-ES" b="1" dirty="0">
              <a:solidFill>
                <a:schemeClr val="tx1"/>
              </a:solidFill>
            </a:endParaRPr>
          </a:p>
        </p:txBody>
      </p:sp>
      <p:sp>
        <p:nvSpPr>
          <p:cNvPr id="7" name="6 CuadroTexto"/>
          <p:cNvSpPr txBox="1"/>
          <p:nvPr/>
        </p:nvSpPr>
        <p:spPr>
          <a:xfrm>
            <a:off x="7380313" y="5486105"/>
            <a:ext cx="910623" cy="584775"/>
          </a:xfrm>
          <a:prstGeom prst="rect">
            <a:avLst/>
          </a:prstGeom>
          <a:noFill/>
        </p:spPr>
        <p:txBody>
          <a:bodyPr wrap="square" rtlCol="0">
            <a:spAutoFit/>
          </a:bodyPr>
          <a:lstStyle/>
          <a:p>
            <a:r>
              <a:rPr lang="es-ES" sz="1600" b="1" dirty="0" smtClean="0">
                <a:solidFill>
                  <a:schemeClr val="accent6">
                    <a:lumMod val="75000"/>
                  </a:schemeClr>
                </a:solidFill>
              </a:rPr>
              <a:t>Teófilo</a:t>
            </a:r>
          </a:p>
          <a:p>
            <a:r>
              <a:rPr lang="es-ES" sz="1600" b="1" dirty="0" smtClean="0">
                <a:solidFill>
                  <a:schemeClr val="accent6">
                    <a:lumMod val="75000"/>
                  </a:schemeClr>
                </a:solidFill>
              </a:rPr>
              <a:t>Portillo</a:t>
            </a:r>
            <a:endParaRPr lang="es-ES" sz="1600" b="1" dirty="0">
              <a:solidFill>
                <a:schemeClr val="accent6">
                  <a:lumMod val="75000"/>
                </a:schemeClr>
              </a:solidFill>
            </a:endParaRPr>
          </a:p>
        </p:txBody>
      </p:sp>
    </p:spTree>
    <p:extLst>
      <p:ext uri="{BB962C8B-B14F-4D97-AF65-F5344CB8AC3E}">
        <p14:creationId xmlns:p14="http://schemas.microsoft.com/office/powerpoint/2010/main" val="4178604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471702"/>
            <a:ext cx="7573665" cy="188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39" y="825054"/>
            <a:ext cx="7512954" cy="364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6156176" y="792595"/>
            <a:ext cx="1008112" cy="261610"/>
          </a:xfrm>
          <a:prstGeom prst="rect">
            <a:avLst/>
          </a:prstGeom>
          <a:solidFill>
            <a:srgbClr val="C0C0C0"/>
          </a:solidFill>
        </p:spPr>
        <p:txBody>
          <a:bodyPr wrap="square" rtlCol="0">
            <a:spAutoFit/>
          </a:bodyPr>
          <a:lstStyle/>
          <a:p>
            <a:r>
              <a:rPr lang="es-ES" sz="1100" b="1" dirty="0" smtClean="0"/>
              <a:t>GÉNERO</a:t>
            </a:r>
            <a:endParaRPr lang="es-ES" sz="1100" b="1" dirty="0"/>
          </a:p>
        </p:txBody>
      </p:sp>
      <p:sp>
        <p:nvSpPr>
          <p:cNvPr id="3" name="2 CuadroTexto"/>
          <p:cNvSpPr txBox="1"/>
          <p:nvPr/>
        </p:nvSpPr>
        <p:spPr>
          <a:xfrm>
            <a:off x="862207" y="486965"/>
            <a:ext cx="5832648" cy="369332"/>
          </a:xfrm>
          <a:prstGeom prst="rect">
            <a:avLst/>
          </a:prstGeom>
          <a:noFill/>
        </p:spPr>
        <p:txBody>
          <a:bodyPr wrap="square" rtlCol="0">
            <a:spAutoFit/>
          </a:bodyPr>
          <a:lstStyle/>
          <a:p>
            <a:pPr fontAlgn="t"/>
            <a:r>
              <a:rPr lang="es-ES" b="1" i="1" dirty="0"/>
              <a:t>LITERATURA CRISTIANA PRIMITIVA </a:t>
            </a:r>
            <a:r>
              <a:rPr lang="es-ES" b="1" i="1" dirty="0" smtClean="0"/>
              <a:t>   </a:t>
            </a:r>
            <a:r>
              <a:rPr lang="es-ES" b="1" dirty="0" smtClean="0"/>
              <a:t>(</a:t>
            </a:r>
            <a:r>
              <a:rPr lang="es-ES" b="1" dirty="0"/>
              <a:t>según  R. Aguirre)</a:t>
            </a:r>
            <a:endParaRPr lang="es-ES" dirty="0"/>
          </a:p>
        </p:txBody>
      </p:sp>
      <p:cxnSp>
        <p:nvCxnSpPr>
          <p:cNvPr id="4" name="3 Conector recto"/>
          <p:cNvCxnSpPr/>
          <p:nvPr/>
        </p:nvCxnSpPr>
        <p:spPr>
          <a:xfrm>
            <a:off x="5826101" y="935130"/>
            <a:ext cx="1008112" cy="120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6330157" y="671631"/>
            <a:ext cx="186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6156176" y="862918"/>
            <a:ext cx="10081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6156176" y="1008268"/>
            <a:ext cx="10081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Marcador de número de diapositiva"/>
          <p:cNvSpPr>
            <a:spLocks noGrp="1"/>
          </p:cNvSpPr>
          <p:nvPr>
            <p:ph type="sldNum" sz="quarter" idx="12"/>
          </p:nvPr>
        </p:nvSpPr>
        <p:spPr>
          <a:xfrm>
            <a:off x="7524328" y="6021288"/>
            <a:ext cx="758952" cy="246888"/>
          </a:xfrm>
        </p:spPr>
        <p:txBody>
          <a:bodyPr/>
          <a:lstStyle/>
          <a:p>
            <a:fld id="{636E3AB4-97AD-4389-A1F4-096199C2DEE3}" type="slidenum">
              <a:rPr lang="es-ES" b="1" smtClean="0">
                <a:solidFill>
                  <a:schemeClr val="tx1"/>
                </a:solidFill>
              </a:rPr>
              <a:t>40</a:t>
            </a:fld>
            <a:endParaRPr lang="es-ES" b="1" dirty="0">
              <a:solidFill>
                <a:schemeClr val="tx1"/>
              </a:solidFill>
            </a:endParaRPr>
          </a:p>
        </p:txBody>
      </p:sp>
    </p:spTree>
    <p:extLst>
      <p:ext uri="{BB962C8B-B14F-4D97-AF65-F5344CB8AC3E}">
        <p14:creationId xmlns:p14="http://schemas.microsoft.com/office/powerpoint/2010/main" val="86453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11" y="980729"/>
            <a:ext cx="784887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62" y="491686"/>
            <a:ext cx="7765121"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11" y="3141198"/>
            <a:ext cx="7848872" cy="330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a:xfrm>
            <a:off x="7785231" y="6021288"/>
            <a:ext cx="758952" cy="246888"/>
          </a:xfrm>
        </p:spPr>
        <p:txBody>
          <a:bodyPr/>
          <a:lstStyle/>
          <a:p>
            <a:fld id="{636E3AB4-97AD-4389-A1F4-096199C2DEE3}" type="slidenum">
              <a:rPr lang="es-ES" b="1" smtClean="0">
                <a:solidFill>
                  <a:schemeClr val="tx1"/>
                </a:solidFill>
              </a:rPr>
              <a:t>41</a:t>
            </a:fld>
            <a:endParaRPr lang="es-ES" b="1" dirty="0">
              <a:solidFill>
                <a:schemeClr val="tx1"/>
              </a:solidFill>
            </a:endParaRPr>
          </a:p>
        </p:txBody>
      </p:sp>
    </p:spTree>
    <p:extLst>
      <p:ext uri="{BB962C8B-B14F-4D97-AF65-F5344CB8AC3E}">
        <p14:creationId xmlns:p14="http://schemas.microsoft.com/office/powerpoint/2010/main" val="17905394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7714895"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6156176" y="4651297"/>
            <a:ext cx="2664296" cy="369332"/>
          </a:xfrm>
          <a:prstGeom prst="rect">
            <a:avLst/>
          </a:prstGeom>
          <a:noFill/>
        </p:spPr>
        <p:txBody>
          <a:bodyPr wrap="square" rtlCol="0">
            <a:spAutoFit/>
          </a:bodyPr>
          <a:lstStyle/>
          <a:p>
            <a:r>
              <a:rPr lang="es-ES" dirty="0" smtClean="0"/>
              <a:t>Cfr. </a:t>
            </a:r>
            <a:r>
              <a:rPr lang="es-ES" dirty="0" smtClean="0">
                <a:hlinkClick r:id="rId3"/>
              </a:rPr>
              <a:t>proyectojesus.es</a:t>
            </a:r>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3501687247"/>
              </p:ext>
            </p:extLst>
          </p:nvPr>
        </p:nvGraphicFramePr>
        <p:xfrm>
          <a:off x="395536" y="4642869"/>
          <a:ext cx="5747347" cy="548640"/>
        </p:xfrm>
        <a:graphic>
          <a:graphicData uri="http://schemas.openxmlformats.org/drawingml/2006/table">
            <a:tbl>
              <a:tblPr/>
              <a:tblGrid>
                <a:gridCol w="4163172"/>
                <a:gridCol w="301324"/>
                <a:gridCol w="1282851"/>
              </a:tblGrid>
              <a:tr h="0">
                <a:tc>
                  <a:txBody>
                    <a:bodyPr/>
                    <a:lstStyle/>
                    <a:p>
                      <a:pPr algn="ctr"/>
                      <a:r>
                        <a:rPr lang="es-ES" sz="1600" b="1" i="1" dirty="0">
                          <a:solidFill>
                            <a:srgbClr val="0000FF"/>
                          </a:solidFill>
                          <a:effectLst/>
                          <a:latin typeface="Arial"/>
                        </a:rPr>
                        <a:t>LITERATURA CRISTIANA PRIMITIVA</a:t>
                      </a:r>
                      <a:r>
                        <a:rPr lang="es-ES" b="1" i="1" dirty="0">
                          <a:solidFill>
                            <a:srgbClr val="0000FF"/>
                          </a:solidFill>
                          <a:effectLst/>
                          <a:latin typeface="Arial"/>
                        </a:rPr>
                        <a:t> </a:t>
                      </a:r>
                      <a:endParaRPr lang="es-ES" b="1" i="1" dirty="0" smtClean="0">
                        <a:solidFill>
                          <a:srgbClr val="0000FF"/>
                        </a:solidFill>
                        <a:effectLst/>
                        <a:latin typeface="Arial"/>
                      </a:endParaRPr>
                    </a:p>
                    <a:p>
                      <a:pPr algn="ctr"/>
                      <a:r>
                        <a:rPr lang="es-ES" sz="1400" b="1" dirty="0" smtClean="0">
                          <a:solidFill>
                            <a:srgbClr val="0000FF"/>
                          </a:solidFill>
                          <a:effectLst/>
                          <a:latin typeface="Arial"/>
                        </a:rPr>
                        <a:t>(</a:t>
                      </a:r>
                      <a:r>
                        <a:rPr lang="es-ES" sz="1400" b="1" dirty="0">
                          <a:solidFill>
                            <a:srgbClr val="0000FF"/>
                          </a:solidFill>
                          <a:effectLst/>
                          <a:latin typeface="Arial"/>
                        </a:rPr>
                        <a:t>según R. </a:t>
                      </a:r>
                      <a:r>
                        <a:rPr lang="es-ES" sz="1400" b="1" dirty="0" smtClean="0">
                          <a:solidFill>
                            <a:srgbClr val="0000FF"/>
                          </a:solidFill>
                          <a:effectLst/>
                          <a:latin typeface="Arial"/>
                        </a:rPr>
                        <a:t>Aguirre, vol-2, página 551ss)</a:t>
                      </a:r>
                      <a:endParaRPr lang="es-ES" sz="1400" dirty="0">
                        <a:effectLst/>
                      </a:endParaRPr>
                    </a:p>
                  </a:txBody>
                  <a:tcPr marL="0" marR="0" marT="0" marB="0">
                    <a:lnL>
                      <a:noFill/>
                    </a:lnL>
                    <a:lnR>
                      <a:noFill/>
                    </a:lnR>
                    <a:lnT>
                      <a:noFill/>
                    </a:lnT>
                    <a:lnB>
                      <a:noFill/>
                    </a:lnB>
                  </a:tcPr>
                </a:tc>
                <a:tc>
                  <a:txBody>
                    <a:bodyPr/>
                    <a:lstStyle/>
                    <a:p>
                      <a:pPr algn="l"/>
                      <a:r>
                        <a:rPr lang="es-ES" dirty="0">
                          <a:effectLst/>
                        </a:rPr>
                        <a:t> </a:t>
                      </a:r>
                    </a:p>
                  </a:txBody>
                  <a:tcPr marL="0" marR="0" marT="0" marB="0">
                    <a:lnL>
                      <a:noFill/>
                    </a:lnL>
                    <a:lnR>
                      <a:noFill/>
                    </a:lnR>
                    <a:lnT>
                      <a:noFill/>
                    </a:lnT>
                    <a:lnB>
                      <a:noFill/>
                    </a:lnB>
                    <a:solidFill>
                      <a:srgbClr val="800080"/>
                    </a:solidFill>
                  </a:tcPr>
                </a:tc>
                <a:tc>
                  <a:txBody>
                    <a:bodyPr/>
                    <a:lstStyle/>
                    <a:p>
                      <a:pPr algn="ctr"/>
                      <a:r>
                        <a:rPr lang="es-ES" b="1" dirty="0">
                          <a:effectLst/>
                          <a:latin typeface="Arial"/>
                        </a:rPr>
                        <a:t> = Libro </a:t>
                      </a:r>
                      <a:r>
                        <a:rPr lang="es-ES" b="1" dirty="0" smtClean="0">
                          <a:effectLst/>
                          <a:latin typeface="Arial"/>
                        </a:rPr>
                        <a:t>   canónico</a:t>
                      </a:r>
                      <a:endParaRPr lang="es-ES" dirty="0">
                        <a:effectLst/>
                      </a:endParaRPr>
                    </a:p>
                  </a:txBody>
                  <a:tcPr marL="0" marR="0" marT="0" marB="0">
                    <a:lnL>
                      <a:noFill/>
                    </a:lnL>
                    <a:lnR>
                      <a:noFill/>
                    </a:lnR>
                    <a:lnT>
                      <a:noFill/>
                    </a:lnT>
                    <a:lnB>
                      <a:noFill/>
                    </a:lnB>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1771970574"/>
              </p:ext>
            </p:extLst>
          </p:nvPr>
        </p:nvGraphicFramePr>
        <p:xfrm>
          <a:off x="541529" y="5229200"/>
          <a:ext cx="7928942" cy="914400"/>
        </p:xfrm>
        <a:graphic>
          <a:graphicData uri="http://schemas.openxmlformats.org/drawingml/2006/table">
            <a:tbl>
              <a:tblPr/>
              <a:tblGrid>
                <a:gridCol w="7928942"/>
              </a:tblGrid>
              <a:tr h="0">
                <a:tc>
                  <a:txBody>
                    <a:bodyPr/>
                    <a:lstStyle/>
                    <a:p>
                      <a:pPr algn="ctr">
                        <a:spcAft>
                          <a:spcPts val="0"/>
                        </a:spcAft>
                      </a:pPr>
                      <a:r>
                        <a:rPr lang="es-ES" b="1" i="1" dirty="0">
                          <a:effectLst/>
                          <a:latin typeface="Arial"/>
                        </a:rPr>
                        <a:t> </a:t>
                      </a:r>
                      <a:r>
                        <a:rPr lang="es-ES" sz="1400" b="1" i="1" dirty="0">
                          <a:effectLst/>
                          <a:latin typeface="Arial"/>
                        </a:rPr>
                        <a:t>(En este cuadro se recogen los resultados de las últimas investigaciones. No todos los investigadores coinciden en estas dataciones. De todas formas, hay que ser consciente de la importancia, sólo relativa, que tiene la exactitud de estos datos. Globalmente y con bastante certeza son datos </a:t>
                      </a:r>
                      <a:r>
                        <a:rPr lang="es-ES" sz="1400" b="1" i="1" dirty="0" smtClean="0">
                          <a:effectLst/>
                          <a:latin typeface="Arial"/>
                        </a:rPr>
                        <a:t>aceptables y orientativos </a:t>
                      </a:r>
                      <a:r>
                        <a:rPr lang="es-ES" sz="1400" b="1" i="1" dirty="0">
                          <a:effectLst/>
                          <a:latin typeface="Arial"/>
                        </a:rPr>
                        <a:t>)</a:t>
                      </a:r>
                      <a:endParaRPr lang="es-ES" sz="1400" dirty="0">
                        <a:effectLst/>
                      </a:endParaRPr>
                    </a:p>
                  </a:txBody>
                  <a:tcPr marL="0" marR="0" marT="0" marB="0">
                    <a:lnL>
                      <a:noFill/>
                    </a:lnL>
                    <a:lnR>
                      <a:noFill/>
                    </a:lnR>
                    <a:lnT>
                      <a:noFill/>
                    </a:lnT>
                    <a:lnB>
                      <a:noFill/>
                    </a:lnB>
                  </a:tcPr>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2741171890"/>
              </p:ext>
            </p:extLst>
          </p:nvPr>
        </p:nvGraphicFramePr>
        <p:xfrm>
          <a:off x="755576" y="4005064"/>
          <a:ext cx="7704856" cy="370840"/>
        </p:xfrm>
        <a:graphic>
          <a:graphicData uri="http://schemas.openxmlformats.org/drawingml/2006/table">
            <a:tbl>
              <a:tblPr firstRow="1" bandRow="1">
                <a:tableStyleId>{5C22544A-7EE6-4342-B048-85BDC9FD1C3A}</a:tableStyleId>
              </a:tblPr>
              <a:tblGrid>
                <a:gridCol w="504056"/>
                <a:gridCol w="1368152"/>
                <a:gridCol w="1728192"/>
                <a:gridCol w="1008112"/>
                <a:gridCol w="1152128"/>
                <a:gridCol w="1944216"/>
              </a:tblGrid>
              <a:tr h="370840">
                <a:tc>
                  <a:txBody>
                    <a:bodyPr/>
                    <a:lstStyle/>
                    <a:p>
                      <a:endParaRPr lang="es-ES" dirty="0"/>
                    </a:p>
                  </a:txBody>
                  <a:tcPr/>
                </a:tc>
                <a:tc>
                  <a:txBody>
                    <a:bodyPr/>
                    <a:lstStyle/>
                    <a:p>
                      <a:r>
                        <a:rPr lang="es-ES" dirty="0" smtClean="0"/>
                        <a:t>Libro</a:t>
                      </a:r>
                      <a:endParaRPr lang="es-ES" dirty="0"/>
                    </a:p>
                  </a:txBody>
                  <a:tcPr/>
                </a:tc>
                <a:tc>
                  <a:txBody>
                    <a:bodyPr/>
                    <a:lstStyle/>
                    <a:p>
                      <a:r>
                        <a:rPr lang="es-ES" dirty="0" smtClean="0"/>
                        <a:t>Autor</a:t>
                      </a:r>
                      <a:endParaRPr lang="es-ES" dirty="0"/>
                    </a:p>
                  </a:txBody>
                  <a:tcPr/>
                </a:tc>
                <a:tc>
                  <a:txBody>
                    <a:bodyPr/>
                    <a:lstStyle/>
                    <a:p>
                      <a:r>
                        <a:rPr lang="es-ES" dirty="0" smtClean="0"/>
                        <a:t>Fecha</a:t>
                      </a:r>
                      <a:endParaRPr lang="es-ES" dirty="0"/>
                    </a:p>
                  </a:txBody>
                  <a:tcPr/>
                </a:tc>
                <a:tc>
                  <a:txBody>
                    <a:bodyPr/>
                    <a:lstStyle/>
                    <a:p>
                      <a:r>
                        <a:rPr lang="es-ES" dirty="0" smtClean="0"/>
                        <a:t>Zona</a:t>
                      </a:r>
                      <a:endParaRPr lang="es-ES" dirty="0"/>
                    </a:p>
                  </a:txBody>
                  <a:tcPr/>
                </a:tc>
                <a:tc>
                  <a:txBody>
                    <a:bodyPr/>
                    <a:lstStyle/>
                    <a:p>
                      <a:r>
                        <a:rPr lang="es-ES" dirty="0" smtClean="0"/>
                        <a:t>Género literario</a:t>
                      </a:r>
                      <a:endParaRPr lang="es-ES" dirty="0"/>
                    </a:p>
                  </a:txBody>
                  <a:tcPr/>
                </a:tc>
              </a:tr>
            </a:tbl>
          </a:graphicData>
        </a:graphic>
      </p:graphicFrame>
      <p:sp>
        <p:nvSpPr>
          <p:cNvPr id="3" name="2 Marcador de número de diapositiva"/>
          <p:cNvSpPr>
            <a:spLocks noGrp="1"/>
          </p:cNvSpPr>
          <p:nvPr>
            <p:ph type="sldNum" sz="quarter" idx="12"/>
          </p:nvPr>
        </p:nvSpPr>
        <p:spPr>
          <a:xfrm>
            <a:off x="7711519" y="5949280"/>
            <a:ext cx="758952" cy="246888"/>
          </a:xfrm>
        </p:spPr>
        <p:txBody>
          <a:bodyPr/>
          <a:lstStyle/>
          <a:p>
            <a:fld id="{636E3AB4-97AD-4389-A1F4-096199C2DEE3}" type="slidenum">
              <a:rPr lang="es-ES" b="1" smtClean="0">
                <a:solidFill>
                  <a:schemeClr val="tx1"/>
                </a:solidFill>
              </a:rPr>
              <a:t>42</a:t>
            </a:fld>
            <a:endParaRPr lang="es-ES" b="1" dirty="0">
              <a:solidFill>
                <a:schemeClr val="tx1"/>
              </a:solidFill>
            </a:endParaRPr>
          </a:p>
        </p:txBody>
      </p:sp>
    </p:spTree>
    <p:extLst>
      <p:ext uri="{BB962C8B-B14F-4D97-AF65-F5344CB8AC3E}">
        <p14:creationId xmlns:p14="http://schemas.microsoft.com/office/powerpoint/2010/main" val="2893625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proyectojesus.es/PJesus_CD2/proyecto_jesus/01_INFORMACION/cronologiaescritosneotestamentar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268773" cy="56978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95536" y="2132856"/>
            <a:ext cx="1872208" cy="1477328"/>
          </a:xfrm>
          <a:prstGeom prst="rect">
            <a:avLst/>
          </a:prstGeom>
          <a:solidFill>
            <a:schemeClr val="bg1"/>
          </a:solidFill>
          <a:ln w="25400">
            <a:solidFill>
              <a:schemeClr val="bg1"/>
            </a:solidFill>
          </a:ln>
        </p:spPr>
        <p:txBody>
          <a:bodyPr wrap="square" rtlCol="0">
            <a:spAutoFit/>
          </a:bodyPr>
          <a:lstStyle/>
          <a:p>
            <a:r>
              <a:rPr lang="es-ES" b="1" i="1" dirty="0" smtClean="0">
                <a:solidFill>
                  <a:schemeClr val="accent6">
                    <a:lumMod val="75000"/>
                  </a:schemeClr>
                </a:solidFill>
              </a:rPr>
              <a:t>FECHAS APROXIMADAS de REDACCIÓN  de los LIBROS  del N.T</a:t>
            </a:r>
            <a:r>
              <a:rPr lang="es-ES" dirty="0" smtClean="0">
                <a:solidFill>
                  <a:schemeClr val="accent6">
                    <a:lumMod val="75000"/>
                  </a:schemeClr>
                </a:solidFill>
              </a:rPr>
              <a:t>.</a:t>
            </a:r>
            <a:endParaRPr lang="es-ES" dirty="0">
              <a:solidFill>
                <a:schemeClr val="accent6">
                  <a:lumMod val="75000"/>
                </a:schemeClr>
              </a:solidFill>
            </a:endParaRPr>
          </a:p>
        </p:txBody>
      </p:sp>
      <p:sp>
        <p:nvSpPr>
          <p:cNvPr id="5" name="4 CuadroTexto"/>
          <p:cNvSpPr txBox="1"/>
          <p:nvPr/>
        </p:nvSpPr>
        <p:spPr>
          <a:xfrm>
            <a:off x="8514692" y="4066"/>
            <a:ext cx="46754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11</a:t>
            </a:r>
            <a:endParaRPr lang="es-ES" b="1" dirty="0"/>
          </a:p>
        </p:txBody>
      </p:sp>
      <p:sp>
        <p:nvSpPr>
          <p:cNvPr id="2" name="1 Rectángulo"/>
          <p:cNvSpPr/>
          <p:nvPr/>
        </p:nvSpPr>
        <p:spPr>
          <a:xfrm>
            <a:off x="4040985" y="732430"/>
            <a:ext cx="374441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4061411" y="4924285"/>
            <a:ext cx="3744416" cy="108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7596336" y="5233266"/>
            <a:ext cx="1152128" cy="276999"/>
          </a:xfrm>
          <a:prstGeom prst="rect">
            <a:avLst/>
          </a:prstGeom>
          <a:solidFill>
            <a:schemeClr val="tx1"/>
          </a:solidFill>
        </p:spPr>
        <p:txBody>
          <a:bodyPr wrap="square" rtlCol="0">
            <a:spAutoFit/>
          </a:bodyPr>
          <a:lstStyle/>
          <a:p>
            <a:r>
              <a:rPr lang="es-ES" sz="1200" b="1" dirty="0" smtClean="0">
                <a:solidFill>
                  <a:schemeClr val="bg1"/>
                </a:solidFill>
              </a:rPr>
              <a:t>Carta de Plinio</a:t>
            </a:r>
            <a:endParaRPr lang="es-ES" sz="1200" b="1" dirty="0">
              <a:solidFill>
                <a:schemeClr val="bg1"/>
              </a:solidFill>
            </a:endParaRPr>
          </a:p>
        </p:txBody>
      </p:sp>
      <p:sp>
        <p:nvSpPr>
          <p:cNvPr id="7" name="6 CuadroTexto"/>
          <p:cNvSpPr txBox="1"/>
          <p:nvPr/>
        </p:nvSpPr>
        <p:spPr>
          <a:xfrm>
            <a:off x="8028384" y="4982688"/>
            <a:ext cx="792088" cy="276999"/>
          </a:xfrm>
          <a:prstGeom prst="rect">
            <a:avLst/>
          </a:prstGeom>
          <a:solidFill>
            <a:schemeClr val="tx1"/>
          </a:solidFill>
        </p:spPr>
        <p:txBody>
          <a:bodyPr wrap="square" rtlCol="0">
            <a:spAutoFit/>
          </a:bodyPr>
          <a:lstStyle/>
          <a:p>
            <a:r>
              <a:rPr lang="es-ES" sz="1200" b="1" dirty="0" err="1" smtClean="0">
                <a:solidFill>
                  <a:schemeClr val="bg1"/>
                </a:solidFill>
              </a:rPr>
              <a:t>Suetonio</a:t>
            </a:r>
            <a:endParaRPr lang="es-ES" sz="1200" b="1" dirty="0">
              <a:solidFill>
                <a:schemeClr val="bg1"/>
              </a:solidFill>
            </a:endParaRPr>
          </a:p>
        </p:txBody>
      </p:sp>
      <p:sp>
        <p:nvSpPr>
          <p:cNvPr id="8" name="7 CuadroTexto"/>
          <p:cNvSpPr txBox="1"/>
          <p:nvPr/>
        </p:nvSpPr>
        <p:spPr>
          <a:xfrm>
            <a:off x="395536" y="4305870"/>
            <a:ext cx="2006962" cy="1569660"/>
          </a:xfrm>
          <a:prstGeom prst="rect">
            <a:avLst/>
          </a:prstGeom>
          <a:solidFill>
            <a:schemeClr val="bg1"/>
          </a:solidFill>
          <a:ln w="12700">
            <a:solidFill>
              <a:schemeClr val="bg1"/>
            </a:solidFill>
            <a:prstDash val="dash"/>
          </a:ln>
        </p:spPr>
        <p:txBody>
          <a:bodyPr wrap="square" rtlCol="0">
            <a:spAutoFit/>
          </a:bodyPr>
          <a:lstStyle/>
          <a:p>
            <a:r>
              <a:rPr lang="es-ES" sz="1600" b="1" dirty="0" smtClean="0"/>
              <a:t>Textos no cristianos: </a:t>
            </a:r>
            <a:r>
              <a:rPr lang="es-ES" sz="1600" b="1" dirty="0" smtClean="0">
                <a:solidFill>
                  <a:schemeClr val="accent6">
                    <a:lumMod val="75000"/>
                  </a:schemeClr>
                </a:solidFill>
              </a:rPr>
              <a:t>Flavio Josefo, Plinio el Joven, Tácito, </a:t>
            </a:r>
            <a:r>
              <a:rPr lang="es-ES" sz="1600" b="1" dirty="0" err="1" smtClean="0">
                <a:solidFill>
                  <a:schemeClr val="accent6">
                    <a:lumMod val="75000"/>
                  </a:schemeClr>
                </a:solidFill>
              </a:rPr>
              <a:t>Suetonio</a:t>
            </a:r>
            <a:r>
              <a:rPr lang="es-ES" sz="1600" b="1" dirty="0">
                <a:solidFill>
                  <a:schemeClr val="accent6">
                    <a:lumMod val="75000"/>
                  </a:schemeClr>
                </a:solidFill>
              </a:rPr>
              <a:t>.</a:t>
            </a:r>
            <a:r>
              <a:rPr lang="es-ES" sz="1400" dirty="0" smtClean="0"/>
              <a:t> </a:t>
            </a:r>
          </a:p>
          <a:p>
            <a:r>
              <a:rPr lang="es-ES" sz="1600" b="1" dirty="0" smtClean="0"/>
              <a:t>Clemente de Alejan-dría  c.150 - 215</a:t>
            </a:r>
            <a:endParaRPr lang="es-ES" sz="1400" b="1" dirty="0"/>
          </a:p>
        </p:txBody>
      </p:sp>
      <p:sp>
        <p:nvSpPr>
          <p:cNvPr id="9" name="8 Flecha derecha"/>
          <p:cNvSpPr/>
          <p:nvPr/>
        </p:nvSpPr>
        <p:spPr>
          <a:xfrm>
            <a:off x="8424428" y="4888281"/>
            <a:ext cx="324036" cy="14401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Marcador de número de diapositiva"/>
          <p:cNvSpPr>
            <a:spLocks noGrp="1"/>
          </p:cNvSpPr>
          <p:nvPr>
            <p:ph type="sldNum" sz="quarter" idx="12"/>
          </p:nvPr>
        </p:nvSpPr>
        <p:spPr>
          <a:xfrm>
            <a:off x="7905357" y="6076746"/>
            <a:ext cx="758952" cy="246888"/>
          </a:xfrm>
        </p:spPr>
        <p:txBody>
          <a:bodyPr/>
          <a:lstStyle/>
          <a:p>
            <a:fld id="{636E3AB4-97AD-4389-A1F4-096199C2DEE3}" type="slidenum">
              <a:rPr lang="es-ES" b="1" smtClean="0">
                <a:solidFill>
                  <a:schemeClr val="bg1"/>
                </a:solidFill>
              </a:rPr>
              <a:t>43</a:t>
            </a:fld>
            <a:endParaRPr lang="es-ES" b="1" dirty="0">
              <a:solidFill>
                <a:schemeClr val="bg1"/>
              </a:solidFill>
            </a:endParaRPr>
          </a:p>
        </p:txBody>
      </p:sp>
    </p:spTree>
    <p:extLst>
      <p:ext uri="{BB962C8B-B14F-4D97-AF65-F5344CB8AC3E}">
        <p14:creationId xmlns:p14="http://schemas.microsoft.com/office/powerpoint/2010/main" val="910339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35292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Tabla"/>
          <p:cNvGraphicFramePr>
            <a:graphicFrameLocks noGrp="1"/>
          </p:cNvGraphicFramePr>
          <p:nvPr>
            <p:extLst>
              <p:ext uri="{D42A27DB-BD31-4B8C-83A1-F6EECF244321}">
                <p14:modId xmlns:p14="http://schemas.microsoft.com/office/powerpoint/2010/main" val="2018222835"/>
              </p:ext>
            </p:extLst>
          </p:nvPr>
        </p:nvGraphicFramePr>
        <p:xfrm>
          <a:off x="539552" y="5949280"/>
          <a:ext cx="8280920" cy="518160"/>
        </p:xfrm>
        <a:graphic>
          <a:graphicData uri="http://schemas.openxmlformats.org/drawingml/2006/table">
            <a:tbl>
              <a:tblPr firstRow="1" bandRow="1">
                <a:tableStyleId>{5C22544A-7EE6-4342-B048-85BDC9FD1C3A}</a:tableStyleId>
              </a:tblPr>
              <a:tblGrid>
                <a:gridCol w="1641321"/>
                <a:gridCol w="1309944"/>
                <a:gridCol w="1326398"/>
                <a:gridCol w="1644194"/>
                <a:gridCol w="1276351"/>
                <a:gridCol w="1082712"/>
              </a:tblGrid>
              <a:tr h="370840">
                <a:tc>
                  <a:txBody>
                    <a:bodyPr/>
                    <a:lstStyle/>
                    <a:p>
                      <a:r>
                        <a:rPr lang="es-ES" sz="1400" dirty="0" smtClean="0"/>
                        <a:t>AUTOR</a:t>
                      </a:r>
                      <a:endParaRPr lang="es-ES" sz="1400" dirty="0"/>
                    </a:p>
                  </a:txBody>
                  <a:tcPr/>
                </a:tc>
                <a:tc>
                  <a:txBody>
                    <a:bodyPr/>
                    <a:lstStyle/>
                    <a:p>
                      <a:r>
                        <a:rPr lang="es-ES" sz="1400" dirty="0" smtClean="0"/>
                        <a:t>LIBRO</a:t>
                      </a:r>
                      <a:endParaRPr lang="es-ES" sz="1400" dirty="0"/>
                    </a:p>
                  </a:txBody>
                  <a:tcPr/>
                </a:tc>
                <a:tc>
                  <a:txBody>
                    <a:bodyPr/>
                    <a:lstStyle/>
                    <a:p>
                      <a:r>
                        <a:rPr lang="es-ES" sz="1400" dirty="0" smtClean="0"/>
                        <a:t>FECHA</a:t>
                      </a:r>
                      <a:endParaRPr lang="es-ES" sz="1400" dirty="0"/>
                    </a:p>
                  </a:txBody>
                  <a:tcPr/>
                </a:tc>
                <a:tc>
                  <a:txBody>
                    <a:bodyPr/>
                    <a:lstStyle/>
                    <a:p>
                      <a:r>
                        <a:rPr lang="es-ES" sz="1400" dirty="0" smtClean="0"/>
                        <a:t>Copias más  antiguas</a:t>
                      </a:r>
                      <a:endParaRPr lang="es-ES" sz="1400" dirty="0"/>
                    </a:p>
                  </a:txBody>
                  <a:tcPr/>
                </a:tc>
                <a:tc>
                  <a:txBody>
                    <a:bodyPr/>
                    <a:lstStyle/>
                    <a:p>
                      <a:r>
                        <a:rPr lang="es-ES" sz="1400" dirty="0" smtClean="0"/>
                        <a:t>Brecha temporal</a:t>
                      </a:r>
                      <a:endParaRPr lang="es-ES" sz="1400" dirty="0"/>
                    </a:p>
                  </a:txBody>
                  <a:tcPr/>
                </a:tc>
                <a:tc>
                  <a:txBody>
                    <a:bodyPr/>
                    <a:lstStyle/>
                    <a:p>
                      <a:r>
                        <a:rPr lang="es-ES" sz="1400" dirty="0" smtClean="0"/>
                        <a:t>Nº de copias</a:t>
                      </a:r>
                      <a:endParaRPr lang="es-ES" sz="1400" dirty="0"/>
                    </a:p>
                  </a:txBody>
                  <a:tcPr/>
                </a:tc>
              </a:tr>
            </a:tbl>
          </a:graphicData>
        </a:graphic>
      </p:graphicFrame>
      <p:sp>
        <p:nvSpPr>
          <p:cNvPr id="5" name="4 CuadroTexto"/>
          <p:cNvSpPr txBox="1"/>
          <p:nvPr/>
        </p:nvSpPr>
        <p:spPr>
          <a:xfrm>
            <a:off x="6012160" y="251356"/>
            <a:ext cx="2664296" cy="369332"/>
          </a:xfrm>
          <a:prstGeom prst="rect">
            <a:avLst/>
          </a:prstGeom>
          <a:noFill/>
        </p:spPr>
        <p:txBody>
          <a:bodyPr wrap="square" rtlCol="0">
            <a:spAutoFit/>
          </a:bodyPr>
          <a:lstStyle/>
          <a:p>
            <a:r>
              <a:rPr lang="es-ES" dirty="0" smtClean="0"/>
              <a:t>Cfr. </a:t>
            </a:r>
            <a:r>
              <a:rPr lang="es-ES" dirty="0" smtClean="0">
                <a:hlinkClick r:id="rId3"/>
              </a:rPr>
              <a:t>proyectojesus.es</a:t>
            </a:r>
            <a:endParaRPr lang="es-ES" dirty="0"/>
          </a:p>
        </p:txBody>
      </p:sp>
      <p:sp>
        <p:nvSpPr>
          <p:cNvPr id="6" name="5 CuadroTexto"/>
          <p:cNvSpPr txBox="1"/>
          <p:nvPr/>
        </p:nvSpPr>
        <p:spPr>
          <a:xfrm>
            <a:off x="8195744" y="293935"/>
            <a:ext cx="57606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12</a:t>
            </a:r>
            <a:endParaRPr lang="es-ES" b="1" dirty="0"/>
          </a:p>
        </p:txBody>
      </p:sp>
      <p:sp>
        <p:nvSpPr>
          <p:cNvPr id="7" name="6 CuadroTexto"/>
          <p:cNvSpPr txBox="1"/>
          <p:nvPr/>
        </p:nvSpPr>
        <p:spPr>
          <a:xfrm>
            <a:off x="467544" y="251356"/>
            <a:ext cx="5616624" cy="369332"/>
          </a:xfrm>
          <a:prstGeom prst="rect">
            <a:avLst/>
          </a:prstGeom>
          <a:noFill/>
        </p:spPr>
        <p:txBody>
          <a:bodyPr wrap="square" rtlCol="0">
            <a:spAutoFit/>
          </a:bodyPr>
          <a:lstStyle/>
          <a:p>
            <a:r>
              <a:rPr lang="es-ES" b="1" dirty="0" smtClean="0">
                <a:solidFill>
                  <a:schemeClr val="accent6">
                    <a:lumMod val="75000"/>
                  </a:schemeClr>
                </a:solidFill>
              </a:rPr>
              <a:t>DOCUMENTOS  - COPIAS  de libros clásicos y del  N.T.</a:t>
            </a:r>
            <a:endParaRPr lang="es-ES" b="1" dirty="0">
              <a:solidFill>
                <a:schemeClr val="accent6">
                  <a:lumMod val="75000"/>
                </a:schemeClr>
              </a:solidFill>
            </a:endParaRPr>
          </a:p>
        </p:txBody>
      </p:sp>
      <p:sp>
        <p:nvSpPr>
          <p:cNvPr id="2" name="1 Flecha derecha"/>
          <p:cNvSpPr/>
          <p:nvPr/>
        </p:nvSpPr>
        <p:spPr>
          <a:xfrm>
            <a:off x="179512" y="5301208"/>
            <a:ext cx="1008112" cy="432048"/>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a:xfrm>
            <a:off x="8055276" y="6165304"/>
            <a:ext cx="758952" cy="246888"/>
          </a:xfrm>
        </p:spPr>
        <p:txBody>
          <a:bodyPr/>
          <a:lstStyle/>
          <a:p>
            <a:fld id="{636E3AB4-97AD-4389-A1F4-096199C2DEE3}" type="slidenum">
              <a:rPr lang="es-ES" b="1" smtClean="0">
                <a:solidFill>
                  <a:schemeClr val="tx1"/>
                </a:solidFill>
              </a:rPr>
              <a:t>44</a:t>
            </a:fld>
            <a:endParaRPr lang="es-ES" b="1" dirty="0">
              <a:solidFill>
                <a:schemeClr val="tx1"/>
              </a:solidFill>
            </a:endParaRPr>
          </a:p>
        </p:txBody>
      </p:sp>
      <p:sp>
        <p:nvSpPr>
          <p:cNvPr id="8" name="7 CuadroTexto"/>
          <p:cNvSpPr txBox="1"/>
          <p:nvPr/>
        </p:nvSpPr>
        <p:spPr>
          <a:xfrm>
            <a:off x="1763688" y="5013176"/>
            <a:ext cx="2880320" cy="830997"/>
          </a:xfrm>
          <a:prstGeom prst="rect">
            <a:avLst/>
          </a:prstGeom>
          <a:solidFill>
            <a:schemeClr val="bg1"/>
          </a:solidFill>
          <a:ln w="38100">
            <a:solidFill>
              <a:schemeClr val="tx1"/>
            </a:solidFill>
          </a:ln>
        </p:spPr>
        <p:txBody>
          <a:bodyPr wrap="square" rtlCol="0">
            <a:spAutoFit/>
          </a:bodyPr>
          <a:lstStyle/>
          <a:p>
            <a:pPr algn="ctr"/>
            <a:r>
              <a:rPr lang="es-ES" sz="1600" dirty="0" smtClean="0"/>
              <a:t>BC = </a:t>
            </a:r>
            <a:r>
              <a:rPr lang="es-ES" sz="1600" dirty="0" err="1" smtClean="0"/>
              <a:t>before</a:t>
            </a:r>
            <a:r>
              <a:rPr lang="es-ES" sz="1600" dirty="0" smtClean="0"/>
              <a:t> </a:t>
            </a:r>
            <a:r>
              <a:rPr lang="es-ES" sz="1600" dirty="0" err="1" smtClean="0"/>
              <a:t>Crist</a:t>
            </a:r>
            <a:r>
              <a:rPr lang="es-ES" sz="1600" dirty="0" smtClean="0"/>
              <a:t> = antes de Cristo // AD = </a:t>
            </a:r>
            <a:r>
              <a:rPr lang="es-ES" sz="1600" dirty="0" err="1" smtClean="0"/>
              <a:t>anno</a:t>
            </a:r>
            <a:r>
              <a:rPr lang="es-ES" sz="1600" dirty="0" smtClean="0"/>
              <a:t> </a:t>
            </a:r>
            <a:r>
              <a:rPr lang="es-ES" sz="1600" dirty="0" err="1" smtClean="0"/>
              <a:t>Domini</a:t>
            </a:r>
            <a:r>
              <a:rPr lang="es-ES" sz="1600" dirty="0" smtClean="0"/>
              <a:t> = año del Señor = de nuestra era</a:t>
            </a:r>
            <a:endParaRPr lang="es-ES" sz="1600" dirty="0"/>
          </a:p>
        </p:txBody>
      </p:sp>
    </p:spTree>
    <p:extLst>
      <p:ext uri="{BB962C8B-B14F-4D97-AF65-F5344CB8AC3E}">
        <p14:creationId xmlns:p14="http://schemas.microsoft.com/office/powerpoint/2010/main" val="3147898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eofi\OneDrive\Escritorio\idiom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19" y="423859"/>
            <a:ext cx="3973831" cy="58128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835" y="773178"/>
            <a:ext cx="4026002" cy="470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4975421" y="277388"/>
            <a:ext cx="3897816" cy="400110"/>
          </a:xfrm>
          <a:prstGeom prst="rect">
            <a:avLst/>
          </a:prstGeom>
          <a:noFill/>
        </p:spPr>
        <p:txBody>
          <a:bodyPr wrap="square" rtlCol="0">
            <a:spAutoFit/>
          </a:bodyPr>
          <a:lstStyle/>
          <a:p>
            <a:r>
              <a:rPr lang="es-ES" sz="2000" b="1" dirty="0" smtClean="0">
                <a:solidFill>
                  <a:schemeClr val="accent6">
                    <a:lumMod val="75000"/>
                  </a:schemeClr>
                </a:solidFill>
                <a:latin typeface="Arial" pitchFamily="34" charset="0"/>
                <a:cs typeface="Arial" pitchFamily="34" charset="0"/>
              </a:rPr>
              <a:t>IDIOMAS </a:t>
            </a:r>
            <a:r>
              <a:rPr lang="es-ES" b="1" dirty="0" smtClean="0">
                <a:solidFill>
                  <a:schemeClr val="accent6">
                    <a:lumMod val="75000"/>
                  </a:schemeClr>
                </a:solidFill>
                <a:latin typeface="Arial" pitchFamily="34" charset="0"/>
                <a:cs typeface="Arial" pitchFamily="34" charset="0"/>
              </a:rPr>
              <a:t> y formas de pensar</a:t>
            </a:r>
            <a:endParaRPr lang="es-ES" sz="1600" b="1" dirty="0">
              <a:solidFill>
                <a:schemeClr val="accent6">
                  <a:lumMod val="75000"/>
                </a:schemeClr>
              </a:solidFill>
              <a:latin typeface="Arial" pitchFamily="34" charset="0"/>
              <a:cs typeface="Arial" pitchFamily="34" charset="0"/>
            </a:endParaRPr>
          </a:p>
        </p:txBody>
      </p:sp>
      <p:sp>
        <p:nvSpPr>
          <p:cNvPr id="5" name="4 CuadroTexto"/>
          <p:cNvSpPr txBox="1"/>
          <p:nvPr/>
        </p:nvSpPr>
        <p:spPr>
          <a:xfrm>
            <a:off x="2604286" y="5895560"/>
            <a:ext cx="2088231" cy="369332"/>
          </a:xfrm>
          <a:prstGeom prst="rect">
            <a:avLst/>
          </a:prstGeom>
          <a:noFill/>
        </p:spPr>
        <p:txBody>
          <a:bodyPr wrap="square" rtlCol="0">
            <a:spAutoFit/>
          </a:bodyPr>
          <a:lstStyle/>
          <a:p>
            <a:r>
              <a:rPr lang="es-ES" dirty="0" smtClean="0"/>
              <a:t>(</a:t>
            </a:r>
            <a:r>
              <a:rPr lang="es-ES" sz="1600" dirty="0" err="1" smtClean="0"/>
              <a:t>Biblio</a:t>
            </a:r>
            <a:r>
              <a:rPr lang="es-ES" sz="1600" dirty="0" smtClean="0"/>
              <a:t>. 14</a:t>
            </a:r>
            <a:r>
              <a:rPr lang="es-ES" sz="1600" dirty="0"/>
              <a:t>, </a:t>
            </a:r>
            <a:r>
              <a:rPr lang="es-ES" sz="1600" dirty="0" smtClean="0"/>
              <a:t>pág.16s)</a:t>
            </a:r>
            <a:endParaRPr lang="es-ES" sz="1600" dirty="0"/>
          </a:p>
        </p:txBody>
      </p:sp>
      <p:sp>
        <p:nvSpPr>
          <p:cNvPr id="6" name="5 CuadroTexto"/>
          <p:cNvSpPr txBox="1"/>
          <p:nvPr/>
        </p:nvSpPr>
        <p:spPr>
          <a:xfrm>
            <a:off x="6696236" y="2543142"/>
            <a:ext cx="1872208"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INCULTURACIÓN</a:t>
            </a:r>
            <a:endParaRPr lang="es-ES" b="1" dirty="0">
              <a:solidFill>
                <a:schemeClr val="accent6">
                  <a:lumMod val="75000"/>
                </a:schemeClr>
              </a:solidFill>
            </a:endParaRPr>
          </a:p>
        </p:txBody>
      </p:sp>
      <p:sp>
        <p:nvSpPr>
          <p:cNvPr id="7" name="6 Flecha izquierda"/>
          <p:cNvSpPr/>
          <p:nvPr/>
        </p:nvSpPr>
        <p:spPr>
          <a:xfrm>
            <a:off x="4507368" y="282303"/>
            <a:ext cx="468053" cy="395195"/>
          </a:xfrm>
          <a:prstGeom prst="leftArrow">
            <a:avLst>
              <a:gd name="adj1" fmla="val 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Explosión 1"/>
          <p:cNvSpPr/>
          <p:nvPr/>
        </p:nvSpPr>
        <p:spPr>
          <a:xfrm>
            <a:off x="497730" y="2390529"/>
            <a:ext cx="288033" cy="3693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xplosión 1"/>
          <p:cNvSpPr/>
          <p:nvPr/>
        </p:nvSpPr>
        <p:spPr>
          <a:xfrm>
            <a:off x="4548501" y="665167"/>
            <a:ext cx="288033" cy="3693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xplosión 1"/>
          <p:cNvSpPr/>
          <p:nvPr/>
        </p:nvSpPr>
        <p:spPr>
          <a:xfrm>
            <a:off x="440135" y="403846"/>
            <a:ext cx="288033" cy="3693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xplosión 1"/>
          <p:cNvSpPr/>
          <p:nvPr/>
        </p:nvSpPr>
        <p:spPr>
          <a:xfrm>
            <a:off x="6271173" y="2421818"/>
            <a:ext cx="288033" cy="3693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a:off x="6415189" y="3573016"/>
            <a:ext cx="72008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5191211" y="3992605"/>
            <a:ext cx="72008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2699792" y="1429889"/>
            <a:ext cx="6480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1200219" y="2791150"/>
            <a:ext cx="6480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180615" y="980728"/>
            <a:ext cx="64807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15 Flecha derecha"/>
          <p:cNvSpPr/>
          <p:nvPr/>
        </p:nvSpPr>
        <p:spPr>
          <a:xfrm rot="20760980">
            <a:off x="584151" y="6051996"/>
            <a:ext cx="32352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19 Conector recto"/>
          <p:cNvCxnSpPr/>
          <p:nvPr/>
        </p:nvCxnSpPr>
        <p:spPr>
          <a:xfrm>
            <a:off x="5664774" y="5013176"/>
            <a:ext cx="288032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4572871" y="5513387"/>
            <a:ext cx="4048338" cy="89255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200" dirty="0" smtClean="0">
                <a:latin typeface="Arial" panose="020B0604020202020204" pitchFamily="34" charset="0"/>
                <a:cs typeface="Arial" panose="020B0604020202020204" pitchFamily="34" charset="0"/>
              </a:rPr>
              <a:t>“A diferencia de otras religiones como el </a:t>
            </a:r>
            <a:r>
              <a:rPr lang="es-ES" sz="1200" dirty="0" err="1" smtClean="0">
                <a:latin typeface="Arial" panose="020B0604020202020204" pitchFamily="34" charset="0"/>
                <a:cs typeface="Arial" panose="020B0604020202020204" pitchFamily="34" charset="0"/>
              </a:rPr>
              <a:t>Islám</a:t>
            </a:r>
            <a:endParaRPr lang="es-ES" sz="1200" dirty="0" smtClean="0">
              <a:latin typeface="Arial" panose="020B0604020202020204" pitchFamily="34" charset="0"/>
              <a:cs typeface="Arial" panose="020B0604020202020204" pitchFamily="34" charset="0"/>
            </a:endParaRPr>
          </a:p>
          <a:p>
            <a:r>
              <a:rPr lang="es-ES" sz="1200" dirty="0" smtClean="0">
                <a:latin typeface="Arial" panose="020B0604020202020204" pitchFamily="34" charset="0"/>
                <a:cs typeface="Arial" panose="020B0604020202020204" pitchFamily="34" charset="0"/>
              </a:rPr>
              <a:t> o el Judaísmo, el </a:t>
            </a:r>
            <a:r>
              <a:rPr lang="es-ES" sz="1200" dirty="0" err="1" smtClean="0">
                <a:latin typeface="Arial" panose="020B0604020202020204" pitchFamily="34" charset="0"/>
                <a:cs typeface="Arial" panose="020B0604020202020204" pitchFamily="34" charset="0"/>
              </a:rPr>
              <a:t>Xmo</a:t>
            </a:r>
            <a:r>
              <a:rPr lang="es-ES" sz="1200" dirty="0" smtClean="0">
                <a:latin typeface="Arial" panose="020B0604020202020204" pitchFamily="34" charset="0"/>
                <a:cs typeface="Arial" panose="020B0604020202020204" pitchFamily="34" charset="0"/>
              </a:rPr>
              <a:t>. no consideró como </a:t>
            </a:r>
            <a:r>
              <a:rPr lang="es-ES" sz="1200" b="1" i="1" dirty="0" smtClean="0">
                <a:solidFill>
                  <a:schemeClr val="accent6">
                    <a:lumMod val="75000"/>
                  </a:schemeClr>
                </a:solidFill>
                <a:latin typeface="Arial" panose="020B0604020202020204" pitchFamily="34" charset="0"/>
                <a:cs typeface="Arial" panose="020B0604020202020204" pitchFamily="34" charset="0"/>
              </a:rPr>
              <a:t>sagrada</a:t>
            </a:r>
            <a:r>
              <a:rPr lang="es-ES" sz="1200" dirty="0" smtClean="0">
                <a:latin typeface="Arial" panose="020B0604020202020204" pitchFamily="34" charset="0"/>
                <a:cs typeface="Arial" panose="020B0604020202020204" pitchFamily="34" charset="0"/>
              </a:rPr>
              <a:t> ninguna lengua sino que adoptó la que</a:t>
            </a:r>
          </a:p>
          <a:p>
            <a:r>
              <a:rPr lang="es-ES" sz="1200" dirty="0" smtClean="0">
                <a:latin typeface="Arial" panose="020B0604020202020204" pitchFamily="34" charset="0"/>
                <a:cs typeface="Arial" panose="020B0604020202020204" pitchFamily="34" charset="0"/>
              </a:rPr>
              <a:t> el pueblo hablaba”</a:t>
            </a:r>
            <a:r>
              <a:rPr lang="es-ES" sz="1200" dirty="0" smtClean="0"/>
              <a:t>(Bibl.. 5,12</a:t>
            </a:r>
            <a:r>
              <a:rPr lang="es-ES" sz="1400" dirty="0" smtClean="0"/>
              <a:t>)</a:t>
            </a:r>
            <a:endParaRPr lang="es-ES" sz="1400" dirty="0"/>
          </a:p>
        </p:txBody>
      </p:sp>
      <p:sp>
        <p:nvSpPr>
          <p:cNvPr id="24" name="23 CuadroTexto"/>
          <p:cNvSpPr txBox="1"/>
          <p:nvPr/>
        </p:nvSpPr>
        <p:spPr>
          <a:xfrm>
            <a:off x="8369181" y="474218"/>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13</a:t>
            </a:r>
            <a:endParaRPr lang="es-ES" b="1" dirty="0"/>
          </a:p>
        </p:txBody>
      </p:sp>
      <p:sp>
        <p:nvSpPr>
          <p:cNvPr id="13" name="12 CuadroTexto"/>
          <p:cNvSpPr txBox="1"/>
          <p:nvPr/>
        </p:nvSpPr>
        <p:spPr>
          <a:xfrm>
            <a:off x="346705" y="6356499"/>
            <a:ext cx="8691624" cy="338554"/>
          </a:xfrm>
          <a:prstGeom prst="rect">
            <a:avLst/>
          </a:prstGeom>
          <a:noFill/>
        </p:spPr>
        <p:txBody>
          <a:bodyPr wrap="square" rtlCol="0">
            <a:spAutoFit/>
          </a:bodyPr>
          <a:lstStyle/>
          <a:p>
            <a:r>
              <a:rPr lang="es-ES" sz="1600" b="1" dirty="0" smtClean="0"/>
              <a:t>Muchos más idiomas …copto, siríaco, etíope, armenio, georgiano… escritura  glagolítica, cirílica…</a:t>
            </a:r>
            <a:endParaRPr lang="es-ES" sz="1600" b="1" dirty="0"/>
          </a:p>
        </p:txBody>
      </p:sp>
      <p:sp>
        <p:nvSpPr>
          <p:cNvPr id="3" name="2 Marcador de número de diapositiva"/>
          <p:cNvSpPr>
            <a:spLocks noGrp="1"/>
          </p:cNvSpPr>
          <p:nvPr>
            <p:ph type="sldNum" sz="quarter" idx="12"/>
          </p:nvPr>
        </p:nvSpPr>
        <p:spPr>
          <a:xfrm>
            <a:off x="7828583" y="6116310"/>
            <a:ext cx="758952" cy="246888"/>
          </a:xfrm>
        </p:spPr>
        <p:txBody>
          <a:bodyPr/>
          <a:lstStyle/>
          <a:p>
            <a:fld id="{636E3AB4-97AD-4389-A1F4-096199C2DEE3}" type="slidenum">
              <a:rPr lang="es-ES" b="1" smtClean="0">
                <a:solidFill>
                  <a:schemeClr val="tx1"/>
                </a:solidFill>
              </a:rPr>
              <a:t>45</a:t>
            </a:fld>
            <a:endParaRPr lang="es-ES" b="1" dirty="0">
              <a:solidFill>
                <a:schemeClr val="tx1"/>
              </a:solidFill>
            </a:endParaRPr>
          </a:p>
        </p:txBody>
      </p:sp>
    </p:spTree>
    <p:extLst>
      <p:ext uri="{BB962C8B-B14F-4D97-AF65-F5344CB8AC3E}">
        <p14:creationId xmlns:p14="http://schemas.microsoft.com/office/powerpoint/2010/main" val="8335832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022707" y="367811"/>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14</a:t>
            </a:r>
            <a:endParaRPr lang="es-ES" b="1" dirty="0"/>
          </a:p>
        </p:txBody>
      </p:sp>
      <p:sp>
        <p:nvSpPr>
          <p:cNvPr id="5" name="4 CuadroTexto"/>
          <p:cNvSpPr txBox="1"/>
          <p:nvPr/>
        </p:nvSpPr>
        <p:spPr>
          <a:xfrm>
            <a:off x="3049832" y="367811"/>
            <a:ext cx="3327861" cy="1200329"/>
          </a:xfrm>
          <a:prstGeom prst="rect">
            <a:avLst/>
          </a:prstGeom>
          <a:solidFill>
            <a:schemeClr val="bg1"/>
          </a:solidFill>
        </p:spPr>
        <p:txBody>
          <a:bodyPr wrap="square" rtlCol="0">
            <a:spAutoFit/>
          </a:bodyPr>
          <a:lstStyle/>
          <a:p>
            <a:pPr algn="ctr"/>
            <a:r>
              <a:rPr lang="es-ES" sz="2400" b="1" dirty="0" smtClean="0">
                <a:solidFill>
                  <a:schemeClr val="accent6">
                    <a:lumMod val="75000"/>
                  </a:schemeClr>
                </a:solidFill>
              </a:rPr>
              <a:t>Para AFINAR un poco en nuestros análisis socio-históricos</a:t>
            </a:r>
            <a:endParaRPr lang="es-ES" sz="2400" b="1" dirty="0">
              <a:solidFill>
                <a:schemeClr val="accent6">
                  <a:lumMod val="75000"/>
                </a:schemeClr>
              </a:solidFill>
            </a:endParaRPr>
          </a:p>
        </p:txBody>
      </p:sp>
      <p:pic>
        <p:nvPicPr>
          <p:cNvPr id="1026" name="Picture 2" descr="https://tse3.mm.bing.net/th?id=OIP.tqQiid2_JUyirMqR1pLDKAHaFx&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046" y="823889"/>
            <a:ext cx="2088232" cy="1513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2.mm.bing.net/th?id=OIP.PFbkNhnY80Rg9a1dkeDq3gHaE8&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83" y="4170565"/>
            <a:ext cx="2697914" cy="1972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proyectojesus.es/PJesus_CD_1/proyecto_jesus/images/demeortevalenc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668" y="4555286"/>
            <a:ext cx="2389821" cy="142211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992147" y="1541476"/>
            <a:ext cx="3369426" cy="1015663"/>
          </a:xfrm>
          <a:prstGeom prst="rect">
            <a:avLst/>
          </a:prstGeom>
          <a:noFill/>
        </p:spPr>
        <p:txBody>
          <a:bodyPr wrap="square" rtlCol="0">
            <a:spAutoFit/>
          </a:bodyPr>
          <a:lstStyle/>
          <a:p>
            <a:pPr algn="ctr"/>
            <a:r>
              <a:rPr lang="es-ES" sz="2000" b="1" dirty="0" smtClean="0"/>
              <a:t>“No todo puede ser pensado</a:t>
            </a:r>
          </a:p>
          <a:p>
            <a:pPr algn="ctr"/>
            <a:r>
              <a:rPr lang="es-ES" sz="2000" b="1" dirty="0" smtClean="0"/>
              <a:t>en cualquier época”</a:t>
            </a:r>
          </a:p>
          <a:p>
            <a:pPr algn="ctr"/>
            <a:r>
              <a:rPr lang="es-ES" sz="2000" b="1" dirty="0" smtClean="0"/>
              <a:t>H.G. </a:t>
            </a:r>
            <a:r>
              <a:rPr lang="es-ES" sz="2000" b="1" dirty="0" err="1" smtClean="0"/>
              <a:t>Gadamer</a:t>
            </a:r>
            <a:endParaRPr lang="es-ES" sz="2000" b="1" dirty="0"/>
          </a:p>
        </p:txBody>
      </p:sp>
      <p:sp>
        <p:nvSpPr>
          <p:cNvPr id="7" name="6 CuadroTexto"/>
          <p:cNvSpPr txBox="1"/>
          <p:nvPr/>
        </p:nvSpPr>
        <p:spPr>
          <a:xfrm>
            <a:off x="713896" y="2416284"/>
            <a:ext cx="7560839" cy="523220"/>
          </a:xfrm>
          <a:prstGeom prst="rect">
            <a:avLst/>
          </a:prstGeom>
          <a:noFill/>
        </p:spPr>
        <p:txBody>
          <a:bodyPr wrap="square" rtlCol="0">
            <a:spAutoFit/>
          </a:bodyPr>
          <a:lstStyle/>
          <a:p>
            <a:r>
              <a:rPr lang="es-ES" sz="2000" b="1" dirty="0" smtClean="0"/>
              <a:t>Para lograr un </a:t>
            </a:r>
            <a:r>
              <a:rPr lang="es-ES" sz="2800" b="1" i="1" dirty="0" smtClean="0">
                <a:solidFill>
                  <a:schemeClr val="accent6">
                    <a:lumMod val="75000"/>
                  </a:schemeClr>
                </a:solidFill>
              </a:rPr>
              <a:t>pensamiento con dimensión histórica</a:t>
            </a:r>
            <a:endParaRPr lang="es-ES" sz="2000" b="1" i="1" dirty="0">
              <a:solidFill>
                <a:schemeClr val="accent6">
                  <a:lumMod val="75000"/>
                </a:schemeClr>
              </a:solidFill>
            </a:endParaRPr>
          </a:p>
        </p:txBody>
      </p:sp>
      <p:sp>
        <p:nvSpPr>
          <p:cNvPr id="8" name="7 CuadroTexto"/>
          <p:cNvSpPr txBox="1"/>
          <p:nvPr/>
        </p:nvSpPr>
        <p:spPr>
          <a:xfrm>
            <a:off x="526435" y="3647345"/>
            <a:ext cx="2448272" cy="400110"/>
          </a:xfrm>
          <a:prstGeom prst="rect">
            <a:avLst/>
          </a:prstGeom>
          <a:noFill/>
        </p:spPr>
        <p:txBody>
          <a:bodyPr wrap="square" rtlCol="0">
            <a:spAutoFit/>
          </a:bodyPr>
          <a:lstStyle/>
          <a:p>
            <a:r>
              <a:rPr lang="es-ES" sz="2000" b="1" dirty="0" smtClean="0">
                <a:solidFill>
                  <a:schemeClr val="accent6">
                    <a:lumMod val="75000"/>
                  </a:schemeClr>
                </a:solidFill>
              </a:rPr>
              <a:t>EMPATÍA HISTÓRICA</a:t>
            </a:r>
            <a:endParaRPr lang="es-ES" sz="2000" b="1" dirty="0">
              <a:solidFill>
                <a:schemeClr val="accent6">
                  <a:lumMod val="75000"/>
                </a:schemeClr>
              </a:solidFill>
            </a:endParaRPr>
          </a:p>
        </p:txBody>
      </p:sp>
      <p:sp>
        <p:nvSpPr>
          <p:cNvPr id="9" name="8 CuadroTexto"/>
          <p:cNvSpPr txBox="1"/>
          <p:nvPr/>
        </p:nvSpPr>
        <p:spPr>
          <a:xfrm>
            <a:off x="3378191" y="4047455"/>
            <a:ext cx="2232248" cy="1323439"/>
          </a:xfrm>
          <a:prstGeom prst="rect">
            <a:avLst/>
          </a:prstGeom>
          <a:noFill/>
        </p:spPr>
        <p:txBody>
          <a:bodyPr wrap="square" rtlCol="0">
            <a:spAutoFit/>
          </a:bodyPr>
          <a:lstStyle/>
          <a:p>
            <a:pPr algn="ctr"/>
            <a:r>
              <a:rPr lang="es-ES" sz="2000" b="1" dirty="0" smtClean="0">
                <a:solidFill>
                  <a:schemeClr val="accent6">
                    <a:lumMod val="75000"/>
                  </a:schemeClr>
                </a:solidFill>
              </a:rPr>
              <a:t>ANÁLISIS MÁS RAZONABLE  DE LA CAUSALIDAD HISTÓRICA</a:t>
            </a:r>
            <a:endParaRPr lang="es-ES" sz="2000" b="1" dirty="0">
              <a:solidFill>
                <a:schemeClr val="accent6">
                  <a:lumMod val="75000"/>
                </a:schemeClr>
              </a:solidFill>
            </a:endParaRPr>
          </a:p>
        </p:txBody>
      </p:sp>
      <p:sp>
        <p:nvSpPr>
          <p:cNvPr id="10" name="9 CuadroTexto"/>
          <p:cNvSpPr txBox="1"/>
          <p:nvPr/>
        </p:nvSpPr>
        <p:spPr>
          <a:xfrm>
            <a:off x="5454784" y="3847400"/>
            <a:ext cx="3257676" cy="707886"/>
          </a:xfrm>
          <a:prstGeom prst="rect">
            <a:avLst/>
          </a:prstGeom>
          <a:noFill/>
        </p:spPr>
        <p:txBody>
          <a:bodyPr wrap="square" rtlCol="0">
            <a:spAutoFit/>
          </a:bodyPr>
          <a:lstStyle/>
          <a:p>
            <a:pPr algn="ctr"/>
            <a:r>
              <a:rPr lang="es-ES" sz="2000" b="1" dirty="0" smtClean="0">
                <a:solidFill>
                  <a:schemeClr val="accent6">
                    <a:lumMod val="75000"/>
                  </a:schemeClr>
                </a:solidFill>
              </a:rPr>
              <a:t>PLURALIDAD DE PERSPECTIVAS HISTÓRICAS</a:t>
            </a:r>
            <a:endParaRPr lang="es-ES" sz="2000" b="1" dirty="0">
              <a:solidFill>
                <a:schemeClr val="accent6">
                  <a:lumMod val="75000"/>
                </a:schemeClr>
              </a:solidFill>
            </a:endParaRPr>
          </a:p>
        </p:txBody>
      </p:sp>
      <p:sp>
        <p:nvSpPr>
          <p:cNvPr id="11" name="10 Flecha abajo"/>
          <p:cNvSpPr/>
          <p:nvPr/>
        </p:nvSpPr>
        <p:spPr>
          <a:xfrm>
            <a:off x="4319289" y="2984987"/>
            <a:ext cx="288032"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abajo"/>
          <p:cNvSpPr/>
          <p:nvPr/>
        </p:nvSpPr>
        <p:spPr>
          <a:xfrm rot="18125817">
            <a:off x="5910173" y="2853893"/>
            <a:ext cx="288032"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abajo"/>
          <p:cNvSpPr/>
          <p:nvPr/>
        </p:nvSpPr>
        <p:spPr>
          <a:xfrm rot="3865690">
            <a:off x="2589527" y="2735997"/>
            <a:ext cx="288032"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3321346" y="5266341"/>
            <a:ext cx="2571949" cy="1077218"/>
          </a:xfrm>
          <a:prstGeom prst="rect">
            <a:avLst/>
          </a:prstGeom>
          <a:noFill/>
        </p:spPr>
        <p:txBody>
          <a:bodyPr wrap="square" rtlCol="0">
            <a:spAutoFit/>
          </a:bodyPr>
          <a:lstStyle/>
          <a:p>
            <a:pPr algn="ctr"/>
            <a:r>
              <a:rPr lang="es-ES" sz="1600" i="1" dirty="0" smtClean="0"/>
              <a:t>(Cfr. </a:t>
            </a:r>
            <a:r>
              <a:rPr lang="es-ES" sz="1600" i="1" dirty="0" err="1" smtClean="0"/>
              <a:t>Ibagon</a:t>
            </a:r>
            <a:r>
              <a:rPr lang="es-ES" sz="1600" i="1" dirty="0" smtClean="0"/>
              <a:t> Martín, ”El</a:t>
            </a:r>
          </a:p>
          <a:p>
            <a:pPr algn="ctr"/>
            <a:r>
              <a:rPr lang="es-ES" sz="1600" i="1" dirty="0" smtClean="0"/>
              <a:t> pensamiento histórico en contextos escolares” </a:t>
            </a:r>
            <a:r>
              <a:rPr lang="es-ES" sz="1600" i="1" dirty="0" err="1" smtClean="0"/>
              <a:t>passim</a:t>
            </a:r>
            <a:r>
              <a:rPr lang="es-ES" sz="1600" i="1" dirty="0" smtClean="0"/>
              <a:t>)</a:t>
            </a:r>
            <a:endParaRPr lang="es-ES" sz="1600" i="1"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64703"/>
            <a:ext cx="2468937" cy="155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Marcador de número de diapositiva"/>
          <p:cNvSpPr>
            <a:spLocks noGrp="1"/>
          </p:cNvSpPr>
          <p:nvPr>
            <p:ph type="sldNum" sz="quarter" idx="12"/>
          </p:nvPr>
        </p:nvSpPr>
        <p:spPr>
          <a:xfrm>
            <a:off x="7668537" y="6019456"/>
            <a:ext cx="758952" cy="246888"/>
          </a:xfrm>
        </p:spPr>
        <p:txBody>
          <a:bodyPr/>
          <a:lstStyle/>
          <a:p>
            <a:fld id="{636E3AB4-97AD-4389-A1F4-096199C2DEE3}" type="slidenum">
              <a:rPr lang="es-ES" b="1" smtClean="0">
                <a:solidFill>
                  <a:schemeClr val="tx1"/>
                </a:solidFill>
              </a:rPr>
              <a:t>46</a:t>
            </a:fld>
            <a:endParaRPr lang="es-ES" b="1" dirty="0">
              <a:solidFill>
                <a:schemeClr val="tx1"/>
              </a:solidFill>
            </a:endParaRPr>
          </a:p>
        </p:txBody>
      </p:sp>
    </p:spTree>
    <p:extLst>
      <p:ext uri="{BB962C8B-B14F-4D97-AF65-F5344CB8AC3E}">
        <p14:creationId xmlns:p14="http://schemas.microsoft.com/office/powerpoint/2010/main" val="31040423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310759"/>
            <a:ext cx="7200800" cy="14465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lvl="0"/>
            <a:r>
              <a:rPr lang="es-ES" sz="1600" b="1" dirty="0" smtClean="0"/>
              <a:t>La </a:t>
            </a:r>
            <a:r>
              <a:rPr lang="es-ES" sz="1600" b="1" dirty="0"/>
              <a:t>persona que tiene </a:t>
            </a:r>
            <a:r>
              <a:rPr lang="es-ES" sz="1600" b="1" i="1" dirty="0"/>
              <a:t>empatía histórica </a:t>
            </a:r>
            <a:endParaRPr lang="es-ES" sz="1600" b="1" i="1" dirty="0" smtClean="0"/>
          </a:p>
          <a:p>
            <a:pPr lvl="0"/>
            <a:r>
              <a:rPr lang="es-ES" sz="1400" b="1" dirty="0" smtClean="0"/>
              <a:t>busca  </a:t>
            </a:r>
            <a:r>
              <a:rPr lang="es-ES" sz="1400" b="1" dirty="0"/>
              <a:t>las razones y sentimientos  que sustentaron las acciones de los agentes históricos del pasado, teniendo en cuenta sus lógicas </a:t>
            </a:r>
            <a:r>
              <a:rPr lang="es-ES" sz="1400" b="1" dirty="0" smtClean="0"/>
              <a:t>particulares y sus situaciones, </a:t>
            </a:r>
          </a:p>
          <a:p>
            <a:pPr lvl="0"/>
            <a:r>
              <a:rPr lang="es-ES" sz="1400" b="1" dirty="0" smtClean="0"/>
              <a:t>busca </a:t>
            </a:r>
            <a:r>
              <a:rPr lang="es-ES" sz="1400" b="1" dirty="0"/>
              <a:t>la comparación y diferenciación del pasado respecto al presente</a:t>
            </a:r>
            <a:r>
              <a:rPr lang="es-ES" sz="1400" b="1" dirty="0" smtClean="0"/>
              <a:t>…</a:t>
            </a:r>
          </a:p>
          <a:p>
            <a:pPr lvl="0"/>
            <a:r>
              <a:rPr lang="es-ES" sz="1400" b="1" dirty="0" smtClean="0"/>
              <a:t>desarrolla </a:t>
            </a:r>
            <a:r>
              <a:rPr lang="es-ES" sz="1400" b="1" dirty="0"/>
              <a:t>una duda razonable sobre los términos absolutos y radicales desde los cuales, a partir de análisis limitados, </a:t>
            </a:r>
            <a:r>
              <a:rPr lang="es-ES" sz="1400" b="1" dirty="0" smtClean="0"/>
              <a:t>algunos </a:t>
            </a:r>
            <a:r>
              <a:rPr lang="es-ES" sz="1400" b="1" dirty="0"/>
              <a:t>explican comúnmente los fenómenos de carácter </a:t>
            </a:r>
            <a:r>
              <a:rPr lang="es-ES" sz="1400" b="1" dirty="0" smtClean="0"/>
              <a:t>hico</a:t>
            </a:r>
            <a:r>
              <a:rPr lang="es-ES" sz="1600" b="1" dirty="0" smtClean="0"/>
              <a:t>.</a:t>
            </a:r>
            <a:endParaRPr lang="es-ES" sz="1600" dirty="0"/>
          </a:p>
        </p:txBody>
      </p:sp>
      <p:sp>
        <p:nvSpPr>
          <p:cNvPr id="5" name="4 CuadroTexto"/>
          <p:cNvSpPr txBox="1"/>
          <p:nvPr/>
        </p:nvSpPr>
        <p:spPr>
          <a:xfrm>
            <a:off x="5580112" y="189783"/>
            <a:ext cx="2702474"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lvl="0"/>
            <a:r>
              <a:rPr lang="es-ES" sz="1600" b="1" dirty="0" smtClean="0">
                <a:solidFill>
                  <a:srgbClr val="7030A0"/>
                </a:solidFill>
              </a:rPr>
              <a:t>1 - </a:t>
            </a:r>
            <a:r>
              <a:rPr lang="es-ES" sz="1600" b="1" dirty="0" smtClean="0">
                <a:solidFill>
                  <a:srgbClr val="C00000"/>
                </a:solidFill>
              </a:rPr>
              <a:t>EMPATÍA</a:t>
            </a:r>
            <a:r>
              <a:rPr lang="es-ES" sz="1600" b="1" dirty="0" smtClean="0">
                <a:solidFill>
                  <a:srgbClr val="7030A0"/>
                </a:solidFill>
              </a:rPr>
              <a:t> HISTÓRICA</a:t>
            </a:r>
            <a:endParaRPr lang="es-ES" sz="1400" dirty="0"/>
          </a:p>
        </p:txBody>
      </p:sp>
      <p:sp>
        <p:nvSpPr>
          <p:cNvPr id="6" name="5 CuadroTexto"/>
          <p:cNvSpPr txBox="1"/>
          <p:nvPr/>
        </p:nvSpPr>
        <p:spPr>
          <a:xfrm>
            <a:off x="1793815" y="1844824"/>
            <a:ext cx="5860560" cy="172354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lvl="0"/>
            <a:r>
              <a:rPr lang="es-ES" sz="1600" b="1" dirty="0" smtClean="0"/>
              <a:t>Parece  </a:t>
            </a:r>
            <a:r>
              <a:rPr lang="es-ES" sz="1600" b="1" dirty="0"/>
              <a:t>razonable </a:t>
            </a:r>
            <a:r>
              <a:rPr lang="es-ES" sz="1600" b="1" i="1" dirty="0"/>
              <a:t>reconocer la posibilidad de una diversidad explicativa causal sobre un mismo hecho o proceso </a:t>
            </a:r>
            <a:r>
              <a:rPr lang="es-ES" sz="1600" b="1" i="1" dirty="0" smtClean="0"/>
              <a:t>histórico, a causa </a:t>
            </a:r>
            <a:r>
              <a:rPr lang="es-ES" sz="1600" b="1" dirty="0" smtClean="0"/>
              <a:t> </a:t>
            </a:r>
          </a:p>
          <a:p>
            <a:pPr lvl="0"/>
            <a:r>
              <a:rPr lang="es-ES" sz="1400" b="1" dirty="0" smtClean="0">
                <a:solidFill>
                  <a:srgbClr val="FF0000"/>
                </a:solidFill>
              </a:rPr>
              <a:t>a</a:t>
            </a:r>
            <a:r>
              <a:rPr lang="es-ES" sz="1400" b="1" dirty="0">
                <a:solidFill>
                  <a:srgbClr val="FF0000"/>
                </a:solidFill>
              </a:rPr>
              <a:t>)</a:t>
            </a:r>
            <a:r>
              <a:rPr lang="es-ES" sz="1400" b="1" dirty="0"/>
              <a:t> del estudio de las </a:t>
            </a:r>
            <a:r>
              <a:rPr lang="es-ES" sz="1400" b="1" i="1" dirty="0">
                <a:solidFill>
                  <a:schemeClr val="accent6">
                    <a:lumMod val="75000"/>
                  </a:schemeClr>
                </a:solidFill>
              </a:rPr>
              <a:t>miradas heterogéneas de los agentes </a:t>
            </a:r>
            <a:r>
              <a:rPr lang="es-ES" sz="1400" b="1" dirty="0"/>
              <a:t>que fueron afectados por dichos acontecimientos </a:t>
            </a:r>
            <a:r>
              <a:rPr lang="es-ES" sz="1400" b="1" dirty="0" smtClean="0"/>
              <a:t> y </a:t>
            </a:r>
          </a:p>
          <a:p>
            <a:pPr lvl="0"/>
            <a:r>
              <a:rPr lang="es-ES" sz="1400" b="1" dirty="0" smtClean="0">
                <a:solidFill>
                  <a:srgbClr val="FF0000"/>
                </a:solidFill>
              </a:rPr>
              <a:t>b</a:t>
            </a:r>
            <a:r>
              <a:rPr lang="es-ES" sz="1400" b="1" dirty="0">
                <a:solidFill>
                  <a:srgbClr val="FF0000"/>
                </a:solidFill>
              </a:rPr>
              <a:t>)</a:t>
            </a:r>
            <a:r>
              <a:rPr lang="es-ES" sz="1400" b="1" dirty="0"/>
              <a:t> de los diversos </a:t>
            </a:r>
            <a:r>
              <a:rPr lang="es-ES" sz="1400" b="1" i="1" dirty="0">
                <a:solidFill>
                  <a:schemeClr val="accent6">
                    <a:lumMod val="75000"/>
                  </a:schemeClr>
                </a:solidFill>
              </a:rPr>
              <a:t>posicionamientos </a:t>
            </a:r>
            <a:r>
              <a:rPr lang="es-ES" sz="1400" b="1" i="1" dirty="0" smtClean="0">
                <a:solidFill>
                  <a:schemeClr val="accent6">
                    <a:lumMod val="75000"/>
                  </a:schemeClr>
                </a:solidFill>
              </a:rPr>
              <a:t>epistemológicos </a:t>
            </a:r>
            <a:r>
              <a:rPr lang="es-ES" sz="1400" b="1" i="1" dirty="0">
                <a:solidFill>
                  <a:schemeClr val="accent6">
                    <a:lumMod val="75000"/>
                  </a:schemeClr>
                </a:solidFill>
              </a:rPr>
              <a:t>disciplinares </a:t>
            </a:r>
            <a:r>
              <a:rPr lang="es-ES" sz="1400" b="1" i="1" dirty="0" smtClean="0">
                <a:solidFill>
                  <a:schemeClr val="accent6">
                    <a:lumMod val="75000"/>
                  </a:schemeClr>
                </a:solidFill>
              </a:rPr>
              <a:t>(de los investigadores) </a:t>
            </a:r>
            <a:r>
              <a:rPr lang="es-ES" sz="1400" b="1" dirty="0" smtClean="0"/>
              <a:t>que </a:t>
            </a:r>
            <a:r>
              <a:rPr lang="es-ES" sz="1400" b="1" dirty="0"/>
              <a:t>han orientado la comprensión de las realidades </a:t>
            </a:r>
            <a:r>
              <a:rPr lang="es-ES" sz="1400" b="1" dirty="0" err="1" smtClean="0"/>
              <a:t>h</a:t>
            </a:r>
            <a:r>
              <a:rPr lang="es-ES" sz="1600" b="1" dirty="0" err="1" smtClean="0"/>
              <a:t>cas</a:t>
            </a:r>
            <a:r>
              <a:rPr lang="es-ES" sz="1600" b="1" dirty="0" smtClean="0"/>
              <a:t>.</a:t>
            </a:r>
            <a:endParaRPr lang="es-ES" dirty="0"/>
          </a:p>
        </p:txBody>
      </p:sp>
      <p:sp>
        <p:nvSpPr>
          <p:cNvPr id="7" name="6 CuadroTexto"/>
          <p:cNvSpPr txBox="1"/>
          <p:nvPr/>
        </p:nvSpPr>
        <p:spPr>
          <a:xfrm>
            <a:off x="310559" y="1844824"/>
            <a:ext cx="1483256"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600" b="1" dirty="0" smtClean="0">
                <a:solidFill>
                  <a:srgbClr val="7030A0"/>
                </a:solidFill>
              </a:rPr>
              <a:t>2 - ANÁLISIS de la </a:t>
            </a:r>
            <a:r>
              <a:rPr lang="es-ES" sz="1600" b="1" dirty="0" smtClean="0">
                <a:solidFill>
                  <a:srgbClr val="C00000"/>
                </a:solidFill>
              </a:rPr>
              <a:t>CAUSALIDAD</a:t>
            </a:r>
            <a:r>
              <a:rPr lang="es-ES" sz="1600" b="1" dirty="0" smtClean="0">
                <a:solidFill>
                  <a:srgbClr val="7030A0"/>
                </a:solidFill>
              </a:rPr>
              <a:t> HISTÓRICA</a:t>
            </a:r>
            <a:endParaRPr lang="es-ES" sz="1600" b="1" dirty="0">
              <a:solidFill>
                <a:srgbClr val="7030A0"/>
              </a:solidFill>
            </a:endParaRPr>
          </a:p>
        </p:txBody>
      </p:sp>
      <p:sp>
        <p:nvSpPr>
          <p:cNvPr id="8" name="7 CuadroTexto"/>
          <p:cNvSpPr txBox="1"/>
          <p:nvPr/>
        </p:nvSpPr>
        <p:spPr>
          <a:xfrm>
            <a:off x="611560" y="3568373"/>
            <a:ext cx="7830118" cy="76944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IMPLICA </a:t>
            </a:r>
            <a:r>
              <a:rPr lang="es-ES" sz="1400" b="1" i="1" dirty="0"/>
              <a:t>superar la tendencia explicativa </a:t>
            </a:r>
            <a:r>
              <a:rPr lang="es-ES" sz="1400" b="1" i="1" dirty="0" err="1"/>
              <a:t>monocausal</a:t>
            </a:r>
            <a:r>
              <a:rPr lang="es-ES" sz="1400" b="1" dirty="0"/>
              <a:t>, que se caracteriza por privilegiar discursos acabados, cerrados e inalterables acerca de la Historia </a:t>
            </a:r>
            <a:r>
              <a:rPr lang="es-ES" sz="1400" b="1" dirty="0" smtClean="0"/>
              <a:t>—“esto pasó así y fue por esta causa”—. </a:t>
            </a:r>
            <a:r>
              <a:rPr lang="es-ES" sz="1400" b="1" dirty="0"/>
              <a:t>Así olvidamos las </a:t>
            </a:r>
            <a:r>
              <a:rPr lang="es-ES" sz="1400" b="1" dirty="0" smtClean="0"/>
              <a:t>inter-relaciones </a:t>
            </a:r>
            <a:r>
              <a:rPr lang="es-ES" sz="1400" b="1" dirty="0"/>
              <a:t>entre procesos y agentes. “Una sola causa” es algo simplista</a:t>
            </a:r>
            <a:r>
              <a:rPr lang="es-ES" sz="1400" b="1" dirty="0" smtClean="0"/>
              <a:t>.</a:t>
            </a:r>
            <a:endParaRPr lang="es-ES" sz="1600" dirty="0"/>
          </a:p>
        </p:txBody>
      </p:sp>
      <p:sp>
        <p:nvSpPr>
          <p:cNvPr id="9" name="8 CuadroTexto"/>
          <p:cNvSpPr txBox="1"/>
          <p:nvPr/>
        </p:nvSpPr>
        <p:spPr>
          <a:xfrm>
            <a:off x="408513" y="4823507"/>
            <a:ext cx="8267943" cy="141577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lvl="0"/>
            <a:r>
              <a:rPr lang="es-ES" sz="1600" b="1" dirty="0"/>
              <a:t>El desarrollo de </a:t>
            </a:r>
            <a:r>
              <a:rPr lang="es-ES" sz="1600" b="1" i="1" dirty="0"/>
              <a:t>la </a:t>
            </a:r>
            <a:r>
              <a:rPr lang="es-ES" sz="1600" b="1" i="1" dirty="0" err="1"/>
              <a:t>pluriperspectividad</a:t>
            </a:r>
            <a:r>
              <a:rPr lang="es-ES" sz="1600" b="1" i="1" dirty="0"/>
              <a:t> </a:t>
            </a:r>
            <a:r>
              <a:rPr lang="es-ES" sz="1600" b="1" dirty="0"/>
              <a:t>histórica implica que </a:t>
            </a:r>
            <a:r>
              <a:rPr lang="es-ES" sz="1400" b="1" dirty="0"/>
              <a:t>“</a:t>
            </a:r>
            <a:r>
              <a:rPr lang="es-ES" sz="1400" b="1" i="1" dirty="0"/>
              <a:t>no existe una única visión correcta del pasado.</a:t>
            </a:r>
            <a:r>
              <a:rPr lang="es-ES" sz="1400" b="1" dirty="0"/>
              <a:t> Todos construimos nuestras propias visiones del pasado, según nuestros conocimientos, postura política, clase social, raza, género e intereses. Esto nos permite reflexionar sobre nuestra propia postura en relación con el presente y el pasado” </a:t>
            </a:r>
            <a:r>
              <a:rPr lang="es-ES" sz="1400" b="1" dirty="0" smtClean="0"/>
              <a:t>. </a:t>
            </a:r>
            <a:r>
              <a:rPr lang="es-ES" sz="1400" b="1" dirty="0"/>
              <a:t>Esto nos debe llevar a evitar el mantenimiento de discursos que niegan implícitamente la existencia de la </a:t>
            </a:r>
            <a:r>
              <a:rPr lang="es-ES" sz="1400" b="1" dirty="0" err="1"/>
              <a:t>pluridiversidad</a:t>
            </a:r>
            <a:r>
              <a:rPr lang="es-ES" sz="1400" b="1" dirty="0"/>
              <a:t> de experiencias históricas y culturales en la </a:t>
            </a:r>
            <a:r>
              <a:rPr lang="es-ES" sz="1400" b="1" dirty="0" smtClean="0"/>
              <a:t>con- formación </a:t>
            </a:r>
            <a:r>
              <a:rPr lang="es-ES" sz="1400" b="1" dirty="0"/>
              <a:t>socio-histórica de un país</a:t>
            </a:r>
            <a:r>
              <a:rPr lang="es-ES" sz="1400" b="1" dirty="0" smtClean="0"/>
              <a:t>., de una religión …</a:t>
            </a:r>
            <a:endParaRPr lang="es-ES" sz="1600" dirty="0"/>
          </a:p>
        </p:txBody>
      </p:sp>
      <p:sp>
        <p:nvSpPr>
          <p:cNvPr id="10" name="9 CuadroTexto"/>
          <p:cNvSpPr txBox="1"/>
          <p:nvPr/>
        </p:nvSpPr>
        <p:spPr>
          <a:xfrm>
            <a:off x="4049190" y="4433755"/>
            <a:ext cx="4392488"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solidFill>
                  <a:srgbClr val="7030A0"/>
                </a:solidFill>
              </a:rPr>
              <a:t>3 - </a:t>
            </a:r>
            <a:r>
              <a:rPr lang="es-ES" sz="1600" b="1" dirty="0" smtClean="0">
                <a:solidFill>
                  <a:srgbClr val="C00000"/>
                </a:solidFill>
              </a:rPr>
              <a:t>PLURIPERSPECTIVIDAD</a:t>
            </a:r>
            <a:r>
              <a:rPr lang="es-ES" sz="1600" b="1" dirty="0" smtClean="0">
                <a:solidFill>
                  <a:srgbClr val="7030A0"/>
                </a:solidFill>
              </a:rPr>
              <a:t> HISTÓRICA</a:t>
            </a:r>
            <a:endParaRPr lang="es-ES" sz="1600" b="1" dirty="0">
              <a:solidFill>
                <a:srgbClr val="7030A0"/>
              </a:solidFill>
            </a:endParaRPr>
          </a:p>
        </p:txBody>
      </p:sp>
      <p:sp>
        <p:nvSpPr>
          <p:cNvPr id="11" name="10 CuadroTexto"/>
          <p:cNvSpPr txBox="1"/>
          <p:nvPr/>
        </p:nvSpPr>
        <p:spPr>
          <a:xfrm>
            <a:off x="5004048" y="6056838"/>
            <a:ext cx="2880320" cy="338554"/>
          </a:xfrm>
          <a:prstGeom prst="rect">
            <a:avLst/>
          </a:prstGeom>
          <a:noFill/>
        </p:spPr>
        <p:txBody>
          <a:bodyPr wrap="square" rtlCol="0">
            <a:spAutoFit/>
          </a:bodyPr>
          <a:lstStyle/>
          <a:p>
            <a:r>
              <a:rPr lang="es-ES" sz="1600" dirty="0" smtClean="0"/>
              <a:t>(</a:t>
            </a:r>
            <a:r>
              <a:rPr lang="es-ES" sz="1600" dirty="0" smtClean="0">
                <a:hlinkClick r:id="rId2"/>
              </a:rPr>
              <a:t>http</a:t>
            </a:r>
            <a:r>
              <a:rPr lang="es-ES" sz="1600" dirty="0" smtClean="0">
                <a:hlinkClick r:id="rId2"/>
              </a:rPr>
              <a:t>://www.proyectoafri.es</a:t>
            </a:r>
            <a:r>
              <a:rPr lang="es-ES" sz="1600" dirty="0" smtClean="0"/>
              <a:t>)</a:t>
            </a:r>
            <a:endParaRPr lang="es-ES" sz="1600" dirty="0"/>
          </a:p>
        </p:txBody>
      </p:sp>
      <p:sp>
        <p:nvSpPr>
          <p:cNvPr id="2" name="1 Marcador de número de diapositiva"/>
          <p:cNvSpPr>
            <a:spLocks noGrp="1"/>
          </p:cNvSpPr>
          <p:nvPr>
            <p:ph type="sldNum" sz="quarter" idx="12"/>
          </p:nvPr>
        </p:nvSpPr>
        <p:spPr>
          <a:xfrm>
            <a:off x="7584516" y="6070002"/>
            <a:ext cx="758952" cy="246888"/>
          </a:xfrm>
        </p:spPr>
        <p:txBody>
          <a:bodyPr/>
          <a:lstStyle/>
          <a:p>
            <a:fld id="{636E3AB4-97AD-4389-A1F4-096199C2DEE3}" type="slidenum">
              <a:rPr lang="es-ES" b="1" smtClean="0">
                <a:solidFill>
                  <a:schemeClr val="tx1"/>
                </a:solidFill>
              </a:rPr>
              <a:t>47</a:t>
            </a:fld>
            <a:endParaRPr lang="es-ES" b="1" dirty="0">
              <a:solidFill>
                <a:schemeClr val="tx1"/>
              </a:solidFill>
            </a:endParaRPr>
          </a:p>
        </p:txBody>
      </p:sp>
      <p:sp>
        <p:nvSpPr>
          <p:cNvPr id="3" name="2 CuadroTexto"/>
          <p:cNvSpPr txBox="1"/>
          <p:nvPr/>
        </p:nvSpPr>
        <p:spPr>
          <a:xfrm rot="389049">
            <a:off x="7552335" y="2097299"/>
            <a:ext cx="1168286" cy="861774"/>
          </a:xfrm>
          <a:prstGeom prst="rect">
            <a:avLst/>
          </a:prstGeom>
          <a:noFill/>
        </p:spPr>
        <p:txBody>
          <a:bodyPr wrap="square" rtlCol="0">
            <a:spAutoFit/>
          </a:bodyPr>
          <a:lstStyle/>
          <a:p>
            <a:r>
              <a:rPr lang="es-ES" sz="1600" b="1" dirty="0" smtClean="0">
                <a:solidFill>
                  <a:srgbClr val="C00000"/>
                </a:solidFill>
              </a:rPr>
              <a:t>MUCHAS</a:t>
            </a:r>
          </a:p>
          <a:p>
            <a:r>
              <a:rPr lang="es-ES" sz="1600" b="1" dirty="0" smtClean="0">
                <a:solidFill>
                  <a:srgbClr val="C00000"/>
                </a:solidFill>
              </a:rPr>
              <a:t>CAUSAS</a:t>
            </a:r>
          </a:p>
          <a:p>
            <a:r>
              <a:rPr lang="es-ES" sz="1600" b="1" dirty="0" smtClean="0">
                <a:solidFill>
                  <a:srgbClr val="C00000"/>
                </a:solidFill>
              </a:rPr>
              <a:t>POSIBLES</a:t>
            </a:r>
            <a:endParaRPr lang="es-ES" sz="1600" b="1" dirty="0">
              <a:solidFill>
                <a:srgbClr val="C00000"/>
              </a:solidFill>
            </a:endParaRPr>
          </a:p>
        </p:txBody>
      </p:sp>
      <p:sp>
        <p:nvSpPr>
          <p:cNvPr id="12" name="11 CuadroTexto"/>
          <p:cNvSpPr txBox="1"/>
          <p:nvPr/>
        </p:nvSpPr>
        <p:spPr>
          <a:xfrm rot="20924011">
            <a:off x="216147" y="700260"/>
            <a:ext cx="1223331" cy="830997"/>
          </a:xfrm>
          <a:prstGeom prst="rect">
            <a:avLst/>
          </a:prstGeom>
          <a:noFill/>
        </p:spPr>
        <p:txBody>
          <a:bodyPr wrap="square" rtlCol="0">
            <a:spAutoFit/>
          </a:bodyPr>
          <a:lstStyle/>
          <a:p>
            <a:pPr algn="ctr"/>
            <a:r>
              <a:rPr lang="es-ES" sz="1600" b="1" dirty="0" smtClean="0">
                <a:solidFill>
                  <a:srgbClr val="C00000"/>
                </a:solidFill>
              </a:rPr>
              <a:t>PONER-NOS EN SU LUGAR</a:t>
            </a:r>
            <a:endParaRPr lang="es-ES" sz="1600" b="1" dirty="0">
              <a:solidFill>
                <a:srgbClr val="C00000"/>
              </a:solidFill>
            </a:endParaRPr>
          </a:p>
        </p:txBody>
      </p:sp>
      <p:sp>
        <p:nvSpPr>
          <p:cNvPr id="13" name="12 CuadroTexto"/>
          <p:cNvSpPr txBox="1"/>
          <p:nvPr/>
        </p:nvSpPr>
        <p:spPr>
          <a:xfrm>
            <a:off x="583134" y="4450218"/>
            <a:ext cx="2666754" cy="338554"/>
          </a:xfrm>
          <a:prstGeom prst="rect">
            <a:avLst/>
          </a:prstGeom>
          <a:noFill/>
        </p:spPr>
        <p:txBody>
          <a:bodyPr wrap="square" rtlCol="0">
            <a:spAutoFit/>
          </a:bodyPr>
          <a:lstStyle/>
          <a:p>
            <a:r>
              <a:rPr lang="es-ES" sz="1600" b="1" dirty="0" smtClean="0">
                <a:solidFill>
                  <a:srgbClr val="C00000"/>
                </a:solidFill>
              </a:rPr>
              <a:t>MUCHOS PUNTOS DE VISTA</a:t>
            </a:r>
            <a:endParaRPr lang="es-ES" sz="1600" b="1" dirty="0">
              <a:solidFill>
                <a:srgbClr val="C00000"/>
              </a:solidFill>
            </a:endParaRPr>
          </a:p>
        </p:txBody>
      </p:sp>
    </p:spTree>
    <p:extLst>
      <p:ext uri="{BB962C8B-B14F-4D97-AF65-F5344CB8AC3E}">
        <p14:creationId xmlns:p14="http://schemas.microsoft.com/office/powerpoint/2010/main" val="1596773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Flecha abajo"/>
          <p:cNvSpPr/>
          <p:nvPr/>
        </p:nvSpPr>
        <p:spPr>
          <a:xfrm>
            <a:off x="4338516" y="1451918"/>
            <a:ext cx="432048" cy="1162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Flecha abajo"/>
          <p:cNvSpPr/>
          <p:nvPr/>
        </p:nvSpPr>
        <p:spPr>
          <a:xfrm>
            <a:off x="1331640" y="1423099"/>
            <a:ext cx="432048" cy="1162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507714" y="2638377"/>
            <a:ext cx="8093653" cy="646331"/>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En </a:t>
            </a:r>
            <a:r>
              <a:rPr lang="es-ES" dirty="0"/>
              <a:t>la sociedad y la </a:t>
            </a:r>
            <a:r>
              <a:rPr lang="es-ES" dirty="0" smtClean="0"/>
              <a:t>cultura en </a:t>
            </a:r>
            <a:r>
              <a:rPr lang="es-ES" dirty="0"/>
              <a:t>las que nacieron los evangelios la comunicación era </a:t>
            </a:r>
            <a:r>
              <a:rPr lang="es-ES" dirty="0" smtClean="0"/>
              <a:t>fundamentalmente </a:t>
            </a:r>
            <a:r>
              <a:rPr lang="es-ES" b="1" dirty="0" smtClean="0">
                <a:solidFill>
                  <a:schemeClr val="accent6">
                    <a:lumMod val="75000"/>
                  </a:schemeClr>
                </a:solidFill>
              </a:rPr>
              <a:t>oral</a:t>
            </a:r>
            <a:r>
              <a:rPr lang="es-ES" dirty="0" smtClean="0"/>
              <a:t>, pero también había libros y personas que sabían </a:t>
            </a:r>
            <a:r>
              <a:rPr lang="es-ES" b="1" dirty="0" smtClean="0">
                <a:solidFill>
                  <a:schemeClr val="accent6">
                    <a:lumMod val="75000"/>
                  </a:schemeClr>
                </a:solidFill>
              </a:rPr>
              <a:t>leer</a:t>
            </a:r>
            <a:endParaRPr lang="es-ES" b="1" dirty="0">
              <a:solidFill>
                <a:schemeClr val="accent6">
                  <a:lumMod val="75000"/>
                </a:schemeClr>
              </a:solidFill>
            </a:endParaRPr>
          </a:p>
        </p:txBody>
      </p:sp>
      <p:sp>
        <p:nvSpPr>
          <p:cNvPr id="6" name="5 CuadroTexto"/>
          <p:cNvSpPr txBox="1"/>
          <p:nvPr/>
        </p:nvSpPr>
        <p:spPr>
          <a:xfrm>
            <a:off x="516701" y="3429000"/>
            <a:ext cx="3119195" cy="923330"/>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Oralidad </a:t>
            </a:r>
            <a:r>
              <a:rPr lang="es-ES" b="1" dirty="0">
                <a:solidFill>
                  <a:schemeClr val="accent6">
                    <a:lumMod val="75000"/>
                  </a:schemeClr>
                </a:solidFill>
              </a:rPr>
              <a:t>y escritura </a:t>
            </a:r>
            <a:r>
              <a:rPr lang="es-ES" dirty="0" smtClean="0"/>
              <a:t>convivían como </a:t>
            </a:r>
            <a:r>
              <a:rPr lang="es-ES" dirty="0"/>
              <a:t>dos formas de </a:t>
            </a:r>
            <a:r>
              <a:rPr lang="es-ES" dirty="0" err="1" smtClean="0"/>
              <a:t>comuni-cación</a:t>
            </a:r>
            <a:r>
              <a:rPr lang="es-ES" dirty="0" smtClean="0"/>
              <a:t> </a:t>
            </a:r>
            <a:r>
              <a:rPr lang="es-ES" b="1" dirty="0" smtClean="0">
                <a:solidFill>
                  <a:schemeClr val="accent6">
                    <a:lumMod val="75000"/>
                  </a:schemeClr>
                </a:solidFill>
              </a:rPr>
              <a:t>complementarias</a:t>
            </a:r>
            <a:endParaRPr lang="es-ES" b="1" dirty="0">
              <a:solidFill>
                <a:schemeClr val="accent6">
                  <a:lumMod val="75000"/>
                </a:schemeClr>
              </a:solidFill>
            </a:endParaRPr>
          </a:p>
        </p:txBody>
      </p:sp>
      <p:sp>
        <p:nvSpPr>
          <p:cNvPr id="7" name="6 CuadroTexto"/>
          <p:cNvSpPr txBox="1"/>
          <p:nvPr/>
        </p:nvSpPr>
        <p:spPr>
          <a:xfrm>
            <a:off x="2560141" y="5517232"/>
            <a:ext cx="5756276" cy="923330"/>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Los </a:t>
            </a:r>
            <a:r>
              <a:rPr lang="es-ES" dirty="0"/>
              <a:t>estudios sobre la memoria han </a:t>
            </a:r>
            <a:r>
              <a:rPr lang="es-ES" dirty="0" smtClean="0"/>
              <a:t>ayudado a </a:t>
            </a:r>
            <a:r>
              <a:rPr lang="es-ES" dirty="0"/>
              <a:t>entender las unidades básicas de la transmisión oral, </a:t>
            </a:r>
            <a:r>
              <a:rPr lang="es-ES" dirty="0" smtClean="0"/>
              <a:t>como «re-cursos mnemotécnicos», para </a:t>
            </a:r>
            <a:r>
              <a:rPr lang="es-ES" b="1" dirty="0" smtClean="0">
                <a:solidFill>
                  <a:schemeClr val="accent6">
                    <a:lumMod val="75000"/>
                  </a:schemeClr>
                </a:solidFill>
              </a:rPr>
              <a:t>favorecer la memorización</a:t>
            </a:r>
            <a:endParaRPr lang="es-ES" b="1" dirty="0">
              <a:solidFill>
                <a:schemeClr val="accent6">
                  <a:lumMod val="75000"/>
                </a:schemeClr>
              </a:solidFill>
            </a:endParaRPr>
          </a:p>
        </p:txBody>
      </p:sp>
      <p:sp>
        <p:nvSpPr>
          <p:cNvPr id="8" name="7 CuadroTexto"/>
          <p:cNvSpPr txBox="1"/>
          <p:nvPr/>
        </p:nvSpPr>
        <p:spPr>
          <a:xfrm>
            <a:off x="560791" y="353883"/>
            <a:ext cx="3305333" cy="830997"/>
          </a:xfrm>
          <a:prstGeom prst="rect">
            <a:avLst/>
          </a:prstGeom>
          <a:solidFill>
            <a:schemeClr val="bg1"/>
          </a:solidFill>
        </p:spPr>
        <p:txBody>
          <a:bodyPr wrap="square" rtlCol="0">
            <a:spAutoFit/>
          </a:bodyPr>
          <a:lstStyle/>
          <a:p>
            <a:pPr algn="ctr"/>
            <a:r>
              <a:rPr lang="es-ES" sz="2400" b="1" dirty="0" smtClean="0">
                <a:solidFill>
                  <a:schemeClr val="accent6">
                    <a:lumMod val="75000"/>
                  </a:schemeClr>
                </a:solidFill>
              </a:rPr>
              <a:t>TRANSMISIÓN DE LOS RECUERDOS DE JESÚS</a:t>
            </a:r>
            <a:endParaRPr lang="es-ES" sz="2400" b="1" dirty="0">
              <a:solidFill>
                <a:schemeClr val="accent6">
                  <a:lumMod val="75000"/>
                </a:schemeClr>
              </a:solidFill>
            </a:endParaRPr>
          </a:p>
        </p:txBody>
      </p:sp>
      <p:sp>
        <p:nvSpPr>
          <p:cNvPr id="9" name="8 CuadroTexto"/>
          <p:cNvSpPr txBox="1"/>
          <p:nvPr/>
        </p:nvSpPr>
        <p:spPr>
          <a:xfrm>
            <a:off x="3815916" y="455639"/>
            <a:ext cx="4752528" cy="584775"/>
          </a:xfrm>
          <a:prstGeom prst="rect">
            <a:avLst/>
          </a:prstGeom>
          <a:noFill/>
        </p:spPr>
        <p:txBody>
          <a:bodyPr wrap="square" rtlCol="0">
            <a:spAutoFit/>
          </a:bodyPr>
          <a:lstStyle/>
          <a:p>
            <a:r>
              <a:rPr lang="es-ES" sz="1600" b="1" i="1" dirty="0" smtClean="0">
                <a:solidFill>
                  <a:srgbClr val="7030A0"/>
                </a:solidFill>
              </a:rPr>
              <a:t>Algunas aportaciones recientes significativas </a:t>
            </a:r>
          </a:p>
          <a:p>
            <a:r>
              <a:rPr lang="es-ES" sz="1600" b="1" i="1" dirty="0" smtClean="0">
                <a:solidFill>
                  <a:srgbClr val="7030A0"/>
                </a:solidFill>
              </a:rPr>
              <a:t>sobre cómo se transmitieron los recuerdos de Jesús</a:t>
            </a:r>
            <a:endParaRPr lang="es-ES" sz="1600" b="1" i="1" dirty="0">
              <a:solidFill>
                <a:srgbClr val="7030A0"/>
              </a:solidFill>
            </a:endParaRPr>
          </a:p>
        </p:txBody>
      </p:sp>
      <p:sp>
        <p:nvSpPr>
          <p:cNvPr id="10" name="9 CuadroTexto"/>
          <p:cNvSpPr txBox="1"/>
          <p:nvPr/>
        </p:nvSpPr>
        <p:spPr>
          <a:xfrm>
            <a:off x="728558" y="1612249"/>
            <a:ext cx="1728192" cy="584775"/>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600" b="1" dirty="0" smtClean="0"/>
              <a:t>TRANSMISIÓN</a:t>
            </a:r>
          </a:p>
          <a:p>
            <a:pPr algn="ctr"/>
            <a:r>
              <a:rPr lang="es-ES" sz="1600" b="1" dirty="0" smtClean="0"/>
              <a:t>ORAL</a:t>
            </a:r>
            <a:endParaRPr lang="es-ES" sz="1600" b="1" dirty="0"/>
          </a:p>
        </p:txBody>
      </p:sp>
      <p:sp>
        <p:nvSpPr>
          <p:cNvPr id="11" name="10 CuadroTexto"/>
          <p:cNvSpPr txBox="1"/>
          <p:nvPr/>
        </p:nvSpPr>
        <p:spPr>
          <a:xfrm>
            <a:off x="3815916" y="1612249"/>
            <a:ext cx="1622363" cy="584775"/>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600" b="1" dirty="0" smtClean="0"/>
              <a:t>TRANSMISIÓN</a:t>
            </a:r>
          </a:p>
          <a:p>
            <a:pPr algn="ctr"/>
            <a:r>
              <a:rPr lang="es-ES" sz="1600" b="1" dirty="0" smtClean="0"/>
              <a:t>ESCRITA</a:t>
            </a:r>
            <a:endParaRPr lang="es-ES" sz="1600" b="1" dirty="0"/>
          </a:p>
        </p:txBody>
      </p:sp>
      <p:sp>
        <p:nvSpPr>
          <p:cNvPr id="12" name="11 Flecha derecha"/>
          <p:cNvSpPr/>
          <p:nvPr/>
        </p:nvSpPr>
        <p:spPr>
          <a:xfrm>
            <a:off x="2566689" y="1932537"/>
            <a:ext cx="108012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Flecha izquierda"/>
          <p:cNvSpPr/>
          <p:nvPr/>
        </p:nvSpPr>
        <p:spPr>
          <a:xfrm>
            <a:off x="2555776" y="2148562"/>
            <a:ext cx="1080120"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486374" y="4509120"/>
            <a:ext cx="7830044" cy="923330"/>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La transmisión oral de los recuerdos sobre Jesús y su fijación por escrito </a:t>
            </a:r>
            <a:r>
              <a:rPr lang="es-ES" b="1" dirty="0">
                <a:solidFill>
                  <a:schemeClr val="accent6">
                    <a:lumMod val="75000"/>
                  </a:schemeClr>
                </a:solidFill>
              </a:rPr>
              <a:t>no</a:t>
            </a:r>
            <a:r>
              <a:rPr lang="es-ES" dirty="0"/>
              <a:t> se entienden ya como </a:t>
            </a:r>
            <a:r>
              <a:rPr lang="es-ES" b="1" dirty="0">
                <a:solidFill>
                  <a:schemeClr val="accent6">
                    <a:lumMod val="75000"/>
                  </a:schemeClr>
                </a:solidFill>
              </a:rPr>
              <a:t>etapas sucesivas</a:t>
            </a:r>
            <a:r>
              <a:rPr lang="es-ES" dirty="0"/>
              <a:t>, sino como </a:t>
            </a:r>
            <a:r>
              <a:rPr lang="es-ES" b="1" dirty="0">
                <a:solidFill>
                  <a:schemeClr val="accent6">
                    <a:lumMod val="75000"/>
                  </a:schemeClr>
                </a:solidFill>
              </a:rPr>
              <a:t>procesos paralelos </a:t>
            </a:r>
            <a:r>
              <a:rPr lang="es-ES" dirty="0"/>
              <a:t>con múltiples </a:t>
            </a:r>
            <a:r>
              <a:rPr lang="es-ES" dirty="0" smtClean="0"/>
              <a:t>interacciones entre las dos formas de tradición.</a:t>
            </a:r>
            <a:endParaRPr lang="es-ES" dirty="0"/>
          </a:p>
        </p:txBody>
      </p:sp>
      <p:sp>
        <p:nvSpPr>
          <p:cNvPr id="15" name="14 CuadroTexto"/>
          <p:cNvSpPr txBox="1"/>
          <p:nvPr/>
        </p:nvSpPr>
        <p:spPr>
          <a:xfrm>
            <a:off x="3911023" y="3435675"/>
            <a:ext cx="4405393" cy="923330"/>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Dicho ambiente </a:t>
            </a:r>
            <a:r>
              <a:rPr lang="es-ES" dirty="0" smtClean="0"/>
              <a:t>cultural se </a:t>
            </a:r>
            <a:r>
              <a:rPr lang="es-ES" dirty="0"/>
              <a:t>caracterizaba </a:t>
            </a:r>
            <a:endParaRPr lang="es-ES" dirty="0" smtClean="0"/>
          </a:p>
          <a:p>
            <a:r>
              <a:rPr lang="es-ES" dirty="0" smtClean="0"/>
              <a:t>por </a:t>
            </a:r>
            <a:r>
              <a:rPr lang="es-ES" b="1" dirty="0">
                <a:solidFill>
                  <a:schemeClr val="accent6">
                    <a:lumMod val="75000"/>
                  </a:schemeClr>
                </a:solidFill>
              </a:rPr>
              <a:t>la interacción </a:t>
            </a:r>
            <a:r>
              <a:rPr lang="es-ES" dirty="0"/>
              <a:t>entre comunicación oral y comunicación </a:t>
            </a:r>
            <a:r>
              <a:rPr lang="es-ES" dirty="0" smtClean="0"/>
              <a:t>escrita</a:t>
            </a:r>
            <a:endParaRPr lang="es-ES" dirty="0"/>
          </a:p>
        </p:txBody>
      </p:sp>
      <p:sp>
        <p:nvSpPr>
          <p:cNvPr id="16" name="15 CuadroTexto"/>
          <p:cNvSpPr txBox="1"/>
          <p:nvPr/>
        </p:nvSpPr>
        <p:spPr>
          <a:xfrm>
            <a:off x="575556" y="5517232"/>
            <a:ext cx="1944216" cy="923330"/>
          </a:xfrm>
          <a:prstGeom prst="rect">
            <a:avLst/>
          </a:prstGeom>
          <a:noFill/>
          <a:ln w="38100">
            <a:solidFill>
              <a:srgbClr val="DD9FE9"/>
            </a:solidFill>
          </a:ln>
        </p:spPr>
        <p:txBody>
          <a:bodyPr wrap="square" rtlCol="0">
            <a:spAutoFit/>
          </a:bodyPr>
          <a:lstStyle/>
          <a:p>
            <a:r>
              <a:rPr lang="es-ES" dirty="0" smtClean="0"/>
              <a:t>Santiago Guijarro, La memoria viva de Jesús. p. 9ss</a:t>
            </a:r>
            <a:endParaRPr lang="es-ES" dirty="0"/>
          </a:p>
        </p:txBody>
      </p:sp>
      <p:sp>
        <p:nvSpPr>
          <p:cNvPr id="18" name="17 CuadroTexto"/>
          <p:cNvSpPr txBox="1"/>
          <p:nvPr/>
        </p:nvSpPr>
        <p:spPr>
          <a:xfrm rot="20907554">
            <a:off x="5535040" y="1257636"/>
            <a:ext cx="2988784" cy="107721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just"/>
            <a:r>
              <a:rPr lang="es-ES" sz="1600" dirty="0" smtClean="0"/>
              <a:t>Antes </a:t>
            </a:r>
            <a:r>
              <a:rPr lang="es-ES" sz="1600" dirty="0"/>
              <a:t>y después de que fueran consignadas por escrito, </a:t>
            </a:r>
            <a:r>
              <a:rPr lang="es-ES" sz="1600" dirty="0" smtClean="0"/>
              <a:t>las  </a:t>
            </a:r>
            <a:r>
              <a:rPr lang="es-ES" sz="1600" dirty="0" err="1" smtClean="0"/>
              <a:t>ac-ciones</a:t>
            </a:r>
            <a:r>
              <a:rPr lang="es-ES" sz="1600" dirty="0" smtClean="0"/>
              <a:t> </a:t>
            </a:r>
            <a:r>
              <a:rPr lang="es-ES" sz="1600" dirty="0"/>
              <a:t>y </a:t>
            </a:r>
            <a:r>
              <a:rPr lang="es-ES" sz="1600" dirty="0" smtClean="0"/>
              <a:t>enseñanzas de Jesús </a:t>
            </a:r>
            <a:r>
              <a:rPr lang="es-ES" sz="1600" dirty="0"/>
              <a:t>se transmitieron de </a:t>
            </a:r>
            <a:r>
              <a:rPr lang="es-ES" sz="1600" b="1" dirty="0">
                <a:solidFill>
                  <a:srgbClr val="C00000"/>
                </a:solidFill>
              </a:rPr>
              <a:t>forma oral</a:t>
            </a:r>
          </a:p>
        </p:txBody>
      </p:sp>
      <p:pic>
        <p:nvPicPr>
          <p:cNvPr id="17" name="Picture 2" descr="E:\P-Jesus\proyectojesus\cruzllamatransp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326" y="1123820"/>
            <a:ext cx="562845" cy="80438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xtLst/>
        </p:spPr>
      </p:pic>
      <p:sp>
        <p:nvSpPr>
          <p:cNvPr id="20" name="19 CuadroTexto"/>
          <p:cNvSpPr txBox="1"/>
          <p:nvPr/>
        </p:nvSpPr>
        <p:spPr>
          <a:xfrm>
            <a:off x="7956376" y="378694"/>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15</a:t>
            </a:r>
            <a:endParaRPr lang="es-ES" b="1" dirty="0"/>
          </a:p>
        </p:txBody>
      </p:sp>
      <p:sp>
        <p:nvSpPr>
          <p:cNvPr id="3" name="2 Marcador de número de diapositiva"/>
          <p:cNvSpPr>
            <a:spLocks noGrp="1"/>
          </p:cNvSpPr>
          <p:nvPr>
            <p:ph type="sldNum" sz="quarter" idx="12"/>
          </p:nvPr>
        </p:nvSpPr>
        <p:spPr>
          <a:xfrm>
            <a:off x="7719943" y="6193674"/>
            <a:ext cx="758952" cy="246888"/>
          </a:xfrm>
        </p:spPr>
        <p:txBody>
          <a:bodyPr/>
          <a:lstStyle/>
          <a:p>
            <a:fld id="{636E3AB4-97AD-4389-A1F4-096199C2DEE3}" type="slidenum">
              <a:rPr lang="es-ES" b="1" smtClean="0">
                <a:solidFill>
                  <a:schemeClr val="tx1"/>
                </a:solidFill>
              </a:rPr>
              <a:t>48</a:t>
            </a:fld>
            <a:endParaRPr lang="es-ES" b="1" dirty="0">
              <a:solidFill>
                <a:schemeClr val="tx1"/>
              </a:solidFill>
            </a:endParaRPr>
          </a:p>
        </p:txBody>
      </p:sp>
    </p:spTree>
    <p:extLst>
      <p:ext uri="{BB962C8B-B14F-4D97-AF65-F5344CB8AC3E}">
        <p14:creationId xmlns:p14="http://schemas.microsoft.com/office/powerpoint/2010/main" val="1315820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Flecha abajo"/>
          <p:cNvSpPr/>
          <p:nvPr/>
        </p:nvSpPr>
        <p:spPr>
          <a:xfrm rot="17220022">
            <a:off x="4658518" y="1153226"/>
            <a:ext cx="280308" cy="764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abajo"/>
          <p:cNvSpPr/>
          <p:nvPr/>
        </p:nvSpPr>
        <p:spPr>
          <a:xfrm>
            <a:off x="3758208" y="1973618"/>
            <a:ext cx="288032" cy="1958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Flecha abajo"/>
          <p:cNvSpPr/>
          <p:nvPr/>
        </p:nvSpPr>
        <p:spPr>
          <a:xfrm>
            <a:off x="1580996" y="2186936"/>
            <a:ext cx="288032" cy="445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624447" y="6104417"/>
            <a:ext cx="758952" cy="246888"/>
          </a:xfrm>
        </p:spPr>
        <p:txBody>
          <a:bodyPr/>
          <a:lstStyle/>
          <a:p>
            <a:fld id="{636E3AB4-97AD-4389-A1F4-096199C2DEE3}" type="slidenum">
              <a:rPr lang="es-ES" b="1" smtClean="0">
                <a:solidFill>
                  <a:schemeClr val="tx1"/>
                </a:solidFill>
              </a:rPr>
              <a:t>49</a:t>
            </a:fld>
            <a:endParaRPr lang="es-ES" b="1" dirty="0">
              <a:solidFill>
                <a:schemeClr val="tx1"/>
              </a:solidFill>
            </a:endParaRPr>
          </a:p>
        </p:txBody>
      </p:sp>
      <p:sp>
        <p:nvSpPr>
          <p:cNvPr id="5" name="4 CuadroTexto"/>
          <p:cNvSpPr txBox="1"/>
          <p:nvPr/>
        </p:nvSpPr>
        <p:spPr>
          <a:xfrm>
            <a:off x="5204998" y="556849"/>
            <a:ext cx="3178401" cy="1015663"/>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t>Pueden </a:t>
            </a:r>
            <a:r>
              <a:rPr lang="es-ES" sz="2000" b="1" dirty="0"/>
              <a:t>distinguirse tres </a:t>
            </a:r>
            <a:r>
              <a:rPr lang="es-ES" sz="2000" b="1" dirty="0" smtClean="0">
                <a:solidFill>
                  <a:srgbClr val="CC3399"/>
                </a:solidFill>
              </a:rPr>
              <a:t>FASES</a:t>
            </a:r>
            <a:r>
              <a:rPr lang="es-ES" sz="2000" b="1" dirty="0" smtClean="0"/>
              <a:t> </a:t>
            </a:r>
            <a:r>
              <a:rPr lang="es-ES" sz="2000" b="1" dirty="0"/>
              <a:t>en </a:t>
            </a:r>
            <a:r>
              <a:rPr lang="es-ES" sz="2000" b="1" dirty="0" smtClean="0"/>
              <a:t>la </a:t>
            </a:r>
            <a:r>
              <a:rPr lang="es-ES" sz="2000" b="1" dirty="0"/>
              <a:t>transmisión de los recuerdos sobre Jesús.</a:t>
            </a:r>
          </a:p>
        </p:txBody>
      </p:sp>
      <p:sp>
        <p:nvSpPr>
          <p:cNvPr id="6" name="5 Rectángulo"/>
          <p:cNvSpPr/>
          <p:nvPr/>
        </p:nvSpPr>
        <p:spPr>
          <a:xfrm>
            <a:off x="540829" y="833848"/>
            <a:ext cx="4224060" cy="1477328"/>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a:spAutoFit/>
          </a:bodyPr>
          <a:lstStyle/>
          <a:p>
            <a:r>
              <a:rPr lang="es-ES" dirty="0" smtClean="0"/>
              <a:t>1ª fase - dominada </a:t>
            </a:r>
            <a:r>
              <a:rPr lang="es-ES" dirty="0"/>
              <a:t>por la tradición </a:t>
            </a:r>
            <a:r>
              <a:rPr lang="es-ES" dirty="0" smtClean="0"/>
              <a:t>oral </a:t>
            </a:r>
          </a:p>
          <a:p>
            <a:r>
              <a:rPr lang="es-ES" dirty="0" smtClean="0"/>
              <a:t>2ª fase - en </a:t>
            </a:r>
            <a:r>
              <a:rPr lang="es-ES" dirty="0"/>
              <a:t>la que ésta convive con los comienzos de la tradición escrita; </a:t>
            </a:r>
            <a:endParaRPr lang="es-ES" dirty="0" smtClean="0"/>
          </a:p>
          <a:p>
            <a:r>
              <a:rPr lang="es-ES" dirty="0" smtClean="0"/>
              <a:t>3ª fase - en </a:t>
            </a:r>
            <a:r>
              <a:rPr lang="es-ES" dirty="0"/>
              <a:t>la que se impone la tradición escrita. </a:t>
            </a:r>
          </a:p>
        </p:txBody>
      </p:sp>
      <p:sp>
        <p:nvSpPr>
          <p:cNvPr id="7" name="6 CuadroTexto"/>
          <p:cNvSpPr txBox="1"/>
          <p:nvPr/>
        </p:nvSpPr>
        <p:spPr>
          <a:xfrm>
            <a:off x="500877" y="2623892"/>
            <a:ext cx="3135019" cy="1446550"/>
          </a:xfrm>
          <a:prstGeom prst="rect">
            <a:avLst/>
          </a:prstGeom>
          <a:noFill/>
        </p:spPr>
        <p:txBody>
          <a:bodyPr wrap="square" rtlCol="0">
            <a:spAutoFit/>
          </a:bodyPr>
          <a:lstStyle/>
          <a:p>
            <a:r>
              <a:rPr lang="es-ES" b="1" dirty="0">
                <a:solidFill>
                  <a:srgbClr val="CC3399"/>
                </a:solidFill>
              </a:rPr>
              <a:t>Primera fase: tradición oral </a:t>
            </a:r>
            <a:endParaRPr lang="es-ES" b="1" dirty="0" smtClean="0">
              <a:solidFill>
                <a:srgbClr val="CC3399"/>
              </a:solidFill>
            </a:endParaRPr>
          </a:p>
          <a:p>
            <a:pPr marL="285750" indent="-285750">
              <a:buFont typeface="Arial" panose="020B0604020202020204" pitchFamily="34" charset="0"/>
              <a:buChar char="•"/>
            </a:pPr>
            <a:r>
              <a:rPr lang="es-ES" sz="1400" dirty="0" smtClean="0"/>
              <a:t>Comienza </a:t>
            </a:r>
            <a:r>
              <a:rPr lang="es-ES" sz="1400" dirty="0"/>
              <a:t>durante la actividad misma de Jesús y llega hasta mediados del siglo I d.C. </a:t>
            </a:r>
            <a:endParaRPr lang="es-ES" sz="1400" dirty="0" smtClean="0"/>
          </a:p>
          <a:p>
            <a:pPr marL="285750" indent="-285750">
              <a:buFont typeface="Arial" panose="020B0604020202020204" pitchFamily="34" charset="0"/>
              <a:buChar char="•"/>
            </a:pPr>
            <a:r>
              <a:rPr lang="es-ES" sz="1400" dirty="0" smtClean="0"/>
              <a:t>Sólo </a:t>
            </a:r>
            <a:r>
              <a:rPr lang="es-ES" sz="1400" dirty="0"/>
              <a:t>es posible acceder </a:t>
            </a:r>
            <a:r>
              <a:rPr lang="es-ES" sz="1400" dirty="0" smtClean="0"/>
              <a:t>a ella de </a:t>
            </a:r>
            <a:r>
              <a:rPr lang="es-ES" sz="1400" dirty="0"/>
              <a:t>forma indirecta</a:t>
            </a:r>
            <a:r>
              <a:rPr lang="es-ES" sz="1400" dirty="0" smtClean="0"/>
              <a:t>. (por los escritos)</a:t>
            </a:r>
            <a:endParaRPr lang="es-ES" sz="1400" dirty="0"/>
          </a:p>
        </p:txBody>
      </p:sp>
      <p:sp>
        <p:nvSpPr>
          <p:cNvPr id="8" name="7 CuadroTexto"/>
          <p:cNvSpPr txBox="1"/>
          <p:nvPr/>
        </p:nvSpPr>
        <p:spPr>
          <a:xfrm>
            <a:off x="540829" y="4056646"/>
            <a:ext cx="8290475" cy="2308324"/>
          </a:xfrm>
          <a:prstGeom prst="rect">
            <a:avLst/>
          </a:prstGeom>
          <a:noFill/>
        </p:spPr>
        <p:txBody>
          <a:bodyPr wrap="square" rtlCol="0">
            <a:spAutoFit/>
          </a:bodyPr>
          <a:lstStyle/>
          <a:p>
            <a:r>
              <a:rPr lang="es-ES" b="1" dirty="0">
                <a:solidFill>
                  <a:srgbClr val="CC3399"/>
                </a:solidFill>
              </a:rPr>
              <a:t>Segunda fase: tradición oral y tradición </a:t>
            </a:r>
            <a:r>
              <a:rPr lang="es-ES" b="1" dirty="0" smtClean="0">
                <a:solidFill>
                  <a:srgbClr val="CC3399"/>
                </a:solidFill>
              </a:rPr>
              <a:t>escrita</a:t>
            </a:r>
          </a:p>
          <a:p>
            <a:pPr marL="285750" indent="-285750">
              <a:buFont typeface="Arial" panose="020B0604020202020204" pitchFamily="34" charset="0"/>
              <a:buChar char="•"/>
            </a:pPr>
            <a:r>
              <a:rPr lang="es-ES" sz="1400" dirty="0" smtClean="0"/>
              <a:t>La </a:t>
            </a:r>
            <a:r>
              <a:rPr lang="es-ES" sz="1400" dirty="0"/>
              <a:t>tradición oral </a:t>
            </a:r>
            <a:r>
              <a:rPr lang="es-ES" sz="1400" dirty="0" smtClean="0"/>
              <a:t>convive </a:t>
            </a:r>
            <a:r>
              <a:rPr lang="es-ES" sz="1400" dirty="0"/>
              <a:t>con un proceso cada vez </a:t>
            </a:r>
            <a:endParaRPr lang="es-ES" sz="1400" dirty="0" smtClean="0"/>
          </a:p>
          <a:p>
            <a:r>
              <a:rPr lang="es-ES" sz="1400" dirty="0"/>
              <a:t>m</a:t>
            </a:r>
            <a:r>
              <a:rPr lang="es-ES" sz="1400" dirty="0" smtClean="0"/>
              <a:t>ás  intenso </a:t>
            </a:r>
            <a:r>
              <a:rPr lang="es-ES" sz="1400" dirty="0"/>
              <a:t>de fijación </a:t>
            </a:r>
            <a:r>
              <a:rPr lang="es-ES" sz="1400" dirty="0" smtClean="0"/>
              <a:t>por escrito.    </a:t>
            </a:r>
          </a:p>
          <a:p>
            <a:pPr marL="285750" indent="-285750">
              <a:buFont typeface="Arial" panose="020B0604020202020204" pitchFamily="34" charset="0"/>
              <a:buChar char="•"/>
            </a:pPr>
            <a:r>
              <a:rPr lang="es-ES" sz="1400" dirty="0" smtClean="0"/>
              <a:t>Su comienzo puede  </a:t>
            </a:r>
            <a:r>
              <a:rPr lang="es-ES" sz="1400" dirty="0"/>
              <a:t>situarse en la segunda mitad </a:t>
            </a:r>
            <a:endParaRPr lang="es-ES" sz="1400" dirty="0" smtClean="0"/>
          </a:p>
          <a:p>
            <a:r>
              <a:rPr lang="es-ES" sz="1400" dirty="0" smtClean="0"/>
              <a:t>del siglo </a:t>
            </a:r>
            <a:r>
              <a:rPr lang="es-ES" sz="1400" dirty="0"/>
              <a:t>I d.C. y su </a:t>
            </a:r>
            <a:r>
              <a:rPr lang="es-ES" sz="1400" dirty="0" smtClean="0"/>
              <a:t>final  </a:t>
            </a:r>
            <a:r>
              <a:rPr lang="es-ES" sz="1400" dirty="0"/>
              <a:t>un siglo más </a:t>
            </a:r>
            <a:r>
              <a:rPr lang="es-ES" sz="1400" dirty="0" smtClean="0"/>
              <a:t>tarde.      </a:t>
            </a:r>
          </a:p>
          <a:p>
            <a:pPr marL="285750" indent="-285750">
              <a:buFont typeface="Arial" panose="020B0604020202020204" pitchFamily="34" charset="0"/>
              <a:buChar char="•"/>
            </a:pPr>
            <a:r>
              <a:rPr lang="es-ES" sz="1400" dirty="0" smtClean="0"/>
              <a:t>Durante </a:t>
            </a:r>
            <a:r>
              <a:rPr lang="es-ES" sz="1400" dirty="0"/>
              <a:t>esta segunda fase la </a:t>
            </a:r>
            <a:r>
              <a:rPr lang="es-ES" sz="1400" dirty="0" smtClean="0"/>
              <a:t>tradición </a:t>
            </a:r>
            <a:r>
              <a:rPr lang="es-ES" sz="1400" dirty="0"/>
              <a:t>oral siguió </a:t>
            </a:r>
            <a:endParaRPr lang="es-ES" sz="1400" dirty="0" smtClean="0"/>
          </a:p>
          <a:p>
            <a:r>
              <a:rPr lang="es-ES" sz="1400" dirty="0" smtClean="0"/>
              <a:t>teniendo </a:t>
            </a:r>
            <a:r>
              <a:rPr lang="es-ES" sz="1400" dirty="0"/>
              <a:t>una gran vitalidad. </a:t>
            </a:r>
            <a:endParaRPr lang="es-ES" sz="1400" dirty="0" smtClean="0"/>
          </a:p>
          <a:p>
            <a:pPr marL="285750" indent="-285750">
              <a:buFont typeface="Arial" panose="020B0604020202020204" pitchFamily="34" charset="0"/>
              <a:buChar char="•"/>
            </a:pPr>
            <a:r>
              <a:rPr lang="es-ES" sz="1400" dirty="0" smtClean="0"/>
              <a:t>La  </a:t>
            </a:r>
            <a:r>
              <a:rPr lang="es-ES" sz="1400" dirty="0"/>
              <a:t>transmisión oral y </a:t>
            </a:r>
            <a:r>
              <a:rPr lang="es-ES" sz="1400" dirty="0" smtClean="0"/>
              <a:t>la </a:t>
            </a:r>
            <a:r>
              <a:rPr lang="es-ES" sz="1400" dirty="0"/>
              <a:t>transmisión escrita no </a:t>
            </a:r>
            <a:r>
              <a:rPr lang="es-ES" sz="1400" dirty="0" smtClean="0"/>
              <a:t>fueron </a:t>
            </a:r>
            <a:r>
              <a:rPr lang="es-ES" sz="1400" dirty="0"/>
              <a:t>sucesivas, sino paralelas, de modo </a:t>
            </a:r>
            <a:r>
              <a:rPr lang="es-ES" sz="1400" dirty="0" smtClean="0"/>
              <a:t>que </a:t>
            </a:r>
            <a:r>
              <a:rPr lang="es-ES" sz="1400" dirty="0"/>
              <a:t>la </a:t>
            </a:r>
            <a:r>
              <a:rPr lang="es-ES" sz="1400" dirty="0" smtClean="0"/>
              <a:t>puesta por escrito de </a:t>
            </a:r>
            <a:r>
              <a:rPr lang="es-ES" sz="1400" dirty="0"/>
              <a:t>la tradición sobre Jesús, y muy especialmente la composición de </a:t>
            </a:r>
            <a:r>
              <a:rPr lang="es-ES" sz="1400" dirty="0" smtClean="0"/>
              <a:t>los evangelios</a:t>
            </a:r>
            <a:r>
              <a:rPr lang="es-ES" sz="1400" dirty="0"/>
              <a:t>, no puede entenderse al margen de la tradición </a:t>
            </a:r>
            <a:r>
              <a:rPr lang="es-ES" sz="1400" dirty="0" smtClean="0"/>
              <a:t>oral.</a:t>
            </a:r>
            <a:endParaRPr lang="es-ES" sz="1400" dirty="0"/>
          </a:p>
        </p:txBody>
      </p:sp>
      <p:sp>
        <p:nvSpPr>
          <p:cNvPr id="9" name="8 CuadroTexto"/>
          <p:cNvSpPr txBox="1"/>
          <p:nvPr/>
        </p:nvSpPr>
        <p:spPr>
          <a:xfrm>
            <a:off x="4849983" y="1720039"/>
            <a:ext cx="3888432" cy="3816429"/>
          </a:xfrm>
          <a:prstGeom prst="rect">
            <a:avLst/>
          </a:prstGeom>
          <a:noFill/>
        </p:spPr>
        <p:txBody>
          <a:bodyPr wrap="square" rtlCol="0">
            <a:spAutoFit/>
          </a:bodyPr>
          <a:lstStyle/>
          <a:p>
            <a:r>
              <a:rPr lang="es-ES" b="1" dirty="0">
                <a:solidFill>
                  <a:srgbClr val="CC3399"/>
                </a:solidFill>
              </a:rPr>
              <a:t>Tercera fase: tradición escrita </a:t>
            </a:r>
            <a:endParaRPr lang="es-ES" b="1" dirty="0" smtClean="0">
              <a:solidFill>
                <a:srgbClr val="CC3399"/>
              </a:solidFill>
            </a:endParaRPr>
          </a:p>
          <a:p>
            <a:pPr marL="285750" indent="-285750">
              <a:buFont typeface="Arial" panose="020B0604020202020204" pitchFamily="34" charset="0"/>
              <a:buChar char="•"/>
            </a:pPr>
            <a:r>
              <a:rPr lang="es-ES" sz="1400" dirty="0" smtClean="0"/>
              <a:t>Su </a:t>
            </a:r>
            <a:r>
              <a:rPr lang="es-ES" sz="1400" dirty="0"/>
              <a:t>comienzo puede situarse en el momento en que la tradición oral cede el </a:t>
            </a:r>
            <a:r>
              <a:rPr lang="es-ES" sz="1400" dirty="0" smtClean="0"/>
              <a:t>protagonismo </a:t>
            </a:r>
            <a:r>
              <a:rPr lang="es-ES" sz="1400" dirty="0"/>
              <a:t>a la tradición escrita. </a:t>
            </a:r>
            <a:endParaRPr lang="es-ES" sz="1400" dirty="0" smtClean="0"/>
          </a:p>
          <a:p>
            <a:pPr marL="285750" indent="-285750">
              <a:buFont typeface="Arial" panose="020B0604020202020204" pitchFamily="34" charset="0"/>
              <a:buChar char="•"/>
            </a:pPr>
            <a:r>
              <a:rPr lang="es-ES" sz="1400" dirty="0" smtClean="0"/>
              <a:t>En </a:t>
            </a:r>
            <a:r>
              <a:rPr lang="es-ES" sz="1400" dirty="0"/>
              <a:t>esta fase, la tradición sobre Jesús se “fosiliza” y ya sólo será accesible por escrito para las </a:t>
            </a:r>
            <a:r>
              <a:rPr lang="es-ES" sz="1400" dirty="0" smtClean="0"/>
              <a:t>generaciones </a:t>
            </a:r>
            <a:r>
              <a:rPr lang="es-ES" sz="1400" dirty="0"/>
              <a:t>futuras. </a:t>
            </a:r>
            <a:endParaRPr lang="es-ES" sz="1400" dirty="0" smtClean="0"/>
          </a:p>
          <a:p>
            <a:pPr marL="285750" indent="-285750">
              <a:buFont typeface="Arial" panose="020B0604020202020204" pitchFamily="34" charset="0"/>
              <a:buChar char="•"/>
            </a:pPr>
            <a:r>
              <a:rPr lang="es-ES" sz="1400" dirty="0" smtClean="0"/>
              <a:t>Esta </a:t>
            </a:r>
            <a:r>
              <a:rPr lang="es-ES" sz="1400" dirty="0"/>
              <a:t>etapa </a:t>
            </a:r>
            <a:r>
              <a:rPr lang="es-ES" sz="1400" dirty="0" smtClean="0"/>
              <a:t>comienza </a:t>
            </a:r>
            <a:r>
              <a:rPr lang="es-ES" sz="1400" dirty="0"/>
              <a:t>a finales del siglo II d.C. y llega hasta hoy. </a:t>
            </a:r>
            <a:endParaRPr lang="es-ES" sz="1400" dirty="0" smtClean="0"/>
          </a:p>
          <a:p>
            <a:pPr marL="285750" indent="-285750">
              <a:buFont typeface="Arial" panose="020B0604020202020204" pitchFamily="34" charset="0"/>
              <a:buChar char="•"/>
            </a:pPr>
            <a:r>
              <a:rPr lang="es-ES" sz="1400" dirty="0" smtClean="0"/>
              <a:t>Aunque </a:t>
            </a:r>
            <a:r>
              <a:rPr lang="es-ES" sz="1400" dirty="0"/>
              <a:t>hay indicios de que la tradición oral siguió viva durante más tiempo, puede decirse que a partir del </a:t>
            </a:r>
            <a:r>
              <a:rPr lang="es-ES" sz="1400" dirty="0" smtClean="0"/>
              <a:t>progresivo reconocimiento </a:t>
            </a:r>
            <a:r>
              <a:rPr lang="es-ES" sz="1400" dirty="0"/>
              <a:t>del valor normativo de los evangelios canónicos en la </a:t>
            </a:r>
            <a:r>
              <a:rPr lang="es-ES" sz="1400" dirty="0" smtClean="0"/>
              <a:t>segunda </a:t>
            </a:r>
            <a:r>
              <a:rPr lang="es-ES" sz="1400" dirty="0"/>
              <a:t>mitad del siglo II d.C. la </a:t>
            </a:r>
            <a:r>
              <a:rPr lang="es-ES" sz="1400" dirty="0" smtClean="0"/>
              <a:t>tradición </a:t>
            </a:r>
            <a:r>
              <a:rPr lang="es-ES" sz="1400" dirty="0"/>
              <a:t>oral comienza a perder importancia y la tradición escrita </a:t>
            </a:r>
            <a:r>
              <a:rPr lang="es-ES" sz="1400" dirty="0" smtClean="0"/>
              <a:t>va ocupando </a:t>
            </a:r>
            <a:r>
              <a:rPr lang="es-ES" sz="1400" dirty="0"/>
              <a:t>un lugar </a:t>
            </a:r>
            <a:r>
              <a:rPr lang="es-ES" sz="1400" dirty="0" smtClean="0"/>
              <a:t>central</a:t>
            </a:r>
            <a:endParaRPr lang="es-ES" sz="2000" dirty="0"/>
          </a:p>
        </p:txBody>
      </p:sp>
      <p:sp>
        <p:nvSpPr>
          <p:cNvPr id="3" name="2 CuadroTexto"/>
          <p:cNvSpPr txBox="1"/>
          <p:nvPr/>
        </p:nvSpPr>
        <p:spPr>
          <a:xfrm>
            <a:off x="696478" y="317100"/>
            <a:ext cx="3839517" cy="461665"/>
          </a:xfrm>
          <a:prstGeom prst="rect">
            <a:avLst/>
          </a:prstGeom>
          <a:noFill/>
        </p:spPr>
        <p:txBody>
          <a:bodyPr wrap="square" rtlCol="0">
            <a:spAutoFit/>
          </a:bodyPr>
          <a:lstStyle/>
          <a:p>
            <a:r>
              <a:rPr lang="es-ES" sz="2400" b="1" dirty="0" smtClean="0">
                <a:solidFill>
                  <a:srgbClr val="CC3399"/>
                </a:solidFill>
              </a:rPr>
              <a:t>FASES de la transmisión</a:t>
            </a:r>
            <a:endParaRPr lang="es-ES" sz="2400" b="1" dirty="0">
              <a:solidFill>
                <a:srgbClr val="CC3399"/>
              </a:solidFill>
            </a:endParaRPr>
          </a:p>
        </p:txBody>
      </p:sp>
    </p:spTree>
    <p:extLst>
      <p:ext uri="{BB962C8B-B14F-4D97-AF65-F5344CB8AC3E}">
        <p14:creationId xmlns:p14="http://schemas.microsoft.com/office/powerpoint/2010/main" val="3365673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362830"/>
            <a:ext cx="7474034" cy="7078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solidFill>
                  <a:schemeClr val="accent6">
                    <a:lumMod val="50000"/>
                  </a:schemeClr>
                </a:solidFill>
              </a:rPr>
              <a:t>ORÍGENES DEL CRISTIANISMO  Y </a:t>
            </a:r>
          </a:p>
          <a:p>
            <a:pPr algn="ctr"/>
            <a:r>
              <a:rPr lang="es-ES" sz="2000" b="1" dirty="0" smtClean="0">
                <a:solidFill>
                  <a:schemeClr val="accent6">
                    <a:lumMod val="50000"/>
                  </a:schemeClr>
                </a:solidFill>
              </a:rPr>
              <a:t>CRISTIANISMO</a:t>
            </a:r>
            <a:r>
              <a:rPr lang="es-ES" sz="2000" b="1" dirty="0" smtClean="0">
                <a:solidFill>
                  <a:srgbClr val="FF0000"/>
                </a:solidFill>
              </a:rPr>
              <a:t>S</a:t>
            </a:r>
            <a:r>
              <a:rPr lang="es-ES" sz="2000" b="1" dirty="0" smtClean="0">
                <a:solidFill>
                  <a:schemeClr val="accent6">
                    <a:lumMod val="50000"/>
                  </a:schemeClr>
                </a:solidFill>
              </a:rPr>
              <a:t> DE LOS ORÍGENES</a:t>
            </a:r>
            <a:endParaRPr lang="es-ES" sz="2000" b="1" dirty="0">
              <a:solidFill>
                <a:schemeClr val="accent6">
                  <a:lumMod val="50000"/>
                </a:schemeClr>
              </a:solidFill>
            </a:endParaRPr>
          </a:p>
        </p:txBody>
      </p:sp>
      <p:sp>
        <p:nvSpPr>
          <p:cNvPr id="6" name="5 CuadroTexto"/>
          <p:cNvSpPr txBox="1"/>
          <p:nvPr/>
        </p:nvSpPr>
        <p:spPr>
          <a:xfrm>
            <a:off x="2910531" y="1179257"/>
            <a:ext cx="5058681" cy="461665"/>
          </a:xfrm>
          <a:prstGeom prst="rect">
            <a:avLst/>
          </a:prstGeom>
          <a:noFill/>
        </p:spPr>
        <p:txBody>
          <a:bodyPr wrap="square" rtlCol="0">
            <a:spAutoFit/>
          </a:bodyPr>
          <a:lstStyle/>
          <a:p>
            <a:r>
              <a:rPr lang="es-ES" sz="2400" b="1" dirty="0" smtClean="0"/>
              <a:t>“Sólo anotaciones para una síntesis”</a:t>
            </a:r>
            <a:endParaRPr lang="es-ES" sz="2400" b="1" dirty="0"/>
          </a:p>
        </p:txBody>
      </p:sp>
      <p:sp>
        <p:nvSpPr>
          <p:cNvPr id="7" name="6 CuadroTexto"/>
          <p:cNvSpPr txBox="1"/>
          <p:nvPr/>
        </p:nvSpPr>
        <p:spPr>
          <a:xfrm>
            <a:off x="2543208" y="1658194"/>
            <a:ext cx="5470378" cy="45243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just"/>
            <a:r>
              <a:rPr lang="es-ES" dirty="0" smtClean="0"/>
              <a:t>       Este escrito no es un trabajo de investigación original sino unas </a:t>
            </a:r>
            <a:r>
              <a:rPr lang="es-ES" b="1" i="1" dirty="0" smtClean="0">
                <a:solidFill>
                  <a:srgbClr val="C00000"/>
                </a:solidFill>
              </a:rPr>
              <a:t>sencillas anotaciones  </a:t>
            </a:r>
            <a:r>
              <a:rPr lang="es-ES" dirty="0" smtClean="0"/>
              <a:t>de </a:t>
            </a:r>
            <a:r>
              <a:rPr lang="es-ES" b="1" i="1" dirty="0" smtClean="0">
                <a:solidFill>
                  <a:srgbClr val="C00000"/>
                </a:solidFill>
              </a:rPr>
              <a:t>resumen - síntesis </a:t>
            </a:r>
            <a:r>
              <a:rPr lang="es-ES" dirty="0" smtClean="0"/>
              <a:t>que siguen a la lectura de una serie de publicaciones de investigaciones sobre el cristianismo primitivo, </a:t>
            </a:r>
            <a:r>
              <a:rPr lang="es-ES" b="1" i="1" dirty="0" smtClean="0">
                <a:solidFill>
                  <a:srgbClr val="FF0000"/>
                </a:solidFill>
              </a:rPr>
              <a:t>cuyas fuentes se citan y a cuyos autores se les dan las gracias</a:t>
            </a:r>
            <a:r>
              <a:rPr lang="es-ES" dirty="0" smtClean="0"/>
              <a:t>.</a:t>
            </a:r>
          </a:p>
          <a:p>
            <a:pPr algn="just"/>
            <a:r>
              <a:rPr lang="es-ES" dirty="0" smtClean="0"/>
              <a:t>       La intención es </a:t>
            </a:r>
            <a:r>
              <a:rPr lang="es-ES" b="1" i="1" dirty="0" smtClean="0">
                <a:solidFill>
                  <a:srgbClr val="FF0000"/>
                </a:solidFill>
              </a:rPr>
              <a:t>ofrecer un recurso</a:t>
            </a:r>
            <a:r>
              <a:rPr lang="es-ES" dirty="0" smtClean="0"/>
              <a:t> </a:t>
            </a:r>
            <a:r>
              <a:rPr lang="es-ES" b="1" i="1" dirty="0" smtClean="0">
                <a:solidFill>
                  <a:srgbClr val="FF0000"/>
                </a:solidFill>
              </a:rPr>
              <a:t>pedagógico,</a:t>
            </a:r>
            <a:r>
              <a:rPr lang="es-ES" i="1" dirty="0" smtClean="0"/>
              <a:t> basado, sobre todo, en los resultados de las </a:t>
            </a:r>
            <a:r>
              <a:rPr lang="es-ES" i="1" dirty="0" err="1" smtClean="0"/>
              <a:t>investi-gaciones</a:t>
            </a:r>
            <a:r>
              <a:rPr lang="es-ES" i="1" dirty="0" smtClean="0"/>
              <a:t> del equipo </a:t>
            </a:r>
            <a:r>
              <a:rPr lang="es-ES" b="1" i="1" u="sng" dirty="0" smtClean="0">
                <a:solidFill>
                  <a:srgbClr val="FF0000"/>
                </a:solidFill>
                <a:hlinkClick r:id="rId2"/>
              </a:rPr>
              <a:t>“</a:t>
            </a:r>
            <a:r>
              <a:rPr lang="es-ES" b="1" i="1" dirty="0" smtClean="0">
                <a:solidFill>
                  <a:srgbClr val="FF0000"/>
                </a:solidFill>
                <a:hlinkClick r:id="rId2"/>
              </a:rPr>
              <a:t>Orígenes del Cristianismo”</a:t>
            </a:r>
            <a:r>
              <a:rPr lang="es-ES" b="1" i="1" dirty="0" smtClean="0">
                <a:solidFill>
                  <a:srgbClr val="FF0000"/>
                </a:solidFill>
              </a:rPr>
              <a:t>. </a:t>
            </a:r>
            <a:r>
              <a:rPr lang="es-ES" i="1" dirty="0" smtClean="0"/>
              <a:t>Dicho recurso es, pues, exclusivamente para </a:t>
            </a:r>
            <a:r>
              <a:rPr lang="es-ES" i="1" dirty="0" smtClean="0">
                <a:solidFill>
                  <a:srgbClr val="FF0000"/>
                </a:solidFill>
              </a:rPr>
              <a:t>uso educativo - formativo</a:t>
            </a:r>
            <a:r>
              <a:rPr lang="es-ES" i="1" dirty="0" smtClean="0"/>
              <a:t>.</a:t>
            </a:r>
          </a:p>
          <a:p>
            <a:pPr algn="just"/>
            <a:r>
              <a:rPr lang="es-ES" b="1" i="1" dirty="0" smtClean="0">
                <a:solidFill>
                  <a:srgbClr val="C00000"/>
                </a:solidFill>
              </a:rPr>
              <a:t>       </a:t>
            </a:r>
            <a:r>
              <a:rPr lang="es-ES" b="1" i="1" dirty="0" smtClean="0">
                <a:solidFill>
                  <a:srgbClr val="FF0000"/>
                </a:solidFill>
              </a:rPr>
              <a:t>Gracias</a:t>
            </a:r>
            <a:r>
              <a:rPr lang="es-ES" dirty="0" smtClean="0"/>
              <a:t> a tantas personas que han investigado el tema, siguen investigándolo y ponen sus resultados al servicio de los demás. Evidentemente este trabajo se realiza y se presenta </a:t>
            </a:r>
            <a:r>
              <a:rPr lang="es-ES" b="1" i="1" dirty="0" smtClean="0">
                <a:solidFill>
                  <a:srgbClr val="FF0000"/>
                </a:solidFill>
              </a:rPr>
              <a:t>sin ánimo de lucro</a:t>
            </a:r>
            <a:r>
              <a:rPr lang="es-ES" dirty="0" smtClean="0"/>
              <a:t>.</a:t>
            </a:r>
          </a:p>
          <a:p>
            <a:pPr algn="just"/>
            <a:r>
              <a:rPr lang="es-ES" dirty="0"/>
              <a:t> </a:t>
            </a:r>
            <a:r>
              <a:rPr lang="es-ES" dirty="0" smtClean="0"/>
              <a:t>      </a:t>
            </a:r>
            <a:r>
              <a:rPr lang="es-ES" b="1" i="1" dirty="0" smtClean="0">
                <a:solidFill>
                  <a:srgbClr val="FF0000"/>
                </a:solidFill>
              </a:rPr>
              <a:t>Disculpad</a:t>
            </a:r>
            <a:r>
              <a:rPr lang="es-ES" dirty="0" smtClean="0"/>
              <a:t>  los muchos límites de este escrito.</a:t>
            </a:r>
            <a:endParaRPr lang="es-ES" dirty="0"/>
          </a:p>
        </p:txBody>
      </p:sp>
      <p:pic>
        <p:nvPicPr>
          <p:cNvPr id="1026" name="Picture 2" descr="https://upload.wikimedia.org/wikipedia/commons/thumb/6/6c/ChristAsSol.jpg/220px-ChristAs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52" y="4005064"/>
            <a:ext cx="1880756"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3.bp.blogspot.com/-yeAiaDG697E/UXOBUN8DQZI/AAAAAAAABwY/kKRLJbqxo3c/s1600/Buen+Pastor+san+Calix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21" y="1189558"/>
            <a:ext cx="1863787" cy="2105105"/>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a:xfrm>
            <a:off x="7520564" y="5904664"/>
            <a:ext cx="758952" cy="246888"/>
          </a:xfrm>
        </p:spPr>
        <p:txBody>
          <a:bodyPr/>
          <a:lstStyle/>
          <a:p>
            <a:fld id="{636E3AB4-97AD-4389-A1F4-096199C2DEE3}" type="slidenum">
              <a:rPr lang="es-ES" b="1" smtClean="0">
                <a:solidFill>
                  <a:schemeClr val="tx1"/>
                </a:solidFill>
              </a:rPr>
              <a:t>5</a:t>
            </a:fld>
            <a:endParaRPr lang="es-ES" b="1" dirty="0">
              <a:solidFill>
                <a:schemeClr val="tx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730" y="937366"/>
            <a:ext cx="109727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0040" y="5301208"/>
            <a:ext cx="1243960" cy="14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6580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41823" y="1124744"/>
            <a:ext cx="7845890" cy="5632311"/>
          </a:xfrm>
          <a:prstGeom prst="rect">
            <a:avLst/>
          </a:prstGeom>
          <a:noFill/>
        </p:spPr>
        <p:txBody>
          <a:bodyPr wrap="square" rtlCol="0">
            <a:spAutoFit/>
          </a:bodyPr>
          <a:lstStyle/>
          <a:p>
            <a:r>
              <a:rPr lang="es-ES" dirty="0" smtClean="0"/>
              <a:t> Se le da mucha importancia a </a:t>
            </a:r>
            <a:r>
              <a:rPr lang="es-ES" dirty="0"/>
              <a:t>la </a:t>
            </a:r>
            <a:r>
              <a:rPr lang="es-ES" b="1" i="1" dirty="0">
                <a:solidFill>
                  <a:srgbClr val="FF0000"/>
                </a:solidFill>
              </a:rPr>
              <a:t>perspectiva </a:t>
            </a:r>
            <a:r>
              <a:rPr lang="es-ES" b="1" i="1" dirty="0" smtClean="0">
                <a:solidFill>
                  <a:srgbClr val="FF0000"/>
                </a:solidFill>
              </a:rPr>
              <a:t>regional</a:t>
            </a:r>
            <a:r>
              <a:rPr lang="es-ES" dirty="0"/>
              <a:t> </a:t>
            </a:r>
            <a:r>
              <a:rPr lang="es-ES" dirty="0" smtClean="0"/>
              <a:t>en la transmisión,  </a:t>
            </a:r>
            <a:r>
              <a:rPr lang="es-ES" dirty="0" err="1" smtClean="0"/>
              <a:t>prio</a:t>
            </a:r>
            <a:r>
              <a:rPr lang="es-ES" dirty="0" smtClean="0"/>
              <a:t>-rizando </a:t>
            </a:r>
            <a:r>
              <a:rPr lang="es-ES" dirty="0"/>
              <a:t>el contexto de la patria de origen y el de la diáspora.</a:t>
            </a:r>
            <a:br>
              <a:rPr lang="es-ES" dirty="0"/>
            </a:br>
            <a:endParaRPr lang="es-ES" dirty="0" smtClean="0"/>
          </a:p>
          <a:p>
            <a:r>
              <a:rPr lang="es-ES" dirty="0" smtClean="0"/>
              <a:t>Existe  </a:t>
            </a:r>
            <a:r>
              <a:rPr lang="es-ES" dirty="0"/>
              <a:t>una transmisión </a:t>
            </a:r>
            <a:r>
              <a:rPr lang="es-ES" b="1" i="1" dirty="0">
                <a:solidFill>
                  <a:srgbClr val="FF0000"/>
                </a:solidFill>
              </a:rPr>
              <a:t>popular</a:t>
            </a:r>
            <a:r>
              <a:rPr lang="es-ES" dirty="0"/>
              <a:t> </a:t>
            </a:r>
            <a:r>
              <a:rPr lang="es-ES" dirty="0" smtClean="0"/>
              <a:t> (</a:t>
            </a:r>
            <a:r>
              <a:rPr lang="es-ES" i="1" dirty="0" smtClean="0"/>
              <a:t>no controlada</a:t>
            </a:r>
            <a:r>
              <a:rPr lang="es-ES" dirty="0" smtClean="0"/>
              <a:t>) de </a:t>
            </a:r>
            <a:r>
              <a:rPr lang="es-ES" dirty="0"/>
              <a:t>la memoria de Jesús, que convive junto a la </a:t>
            </a:r>
            <a:r>
              <a:rPr lang="es-ES" b="1" i="1" dirty="0">
                <a:solidFill>
                  <a:srgbClr val="FF0000"/>
                </a:solidFill>
              </a:rPr>
              <a:t>memoria </a:t>
            </a:r>
            <a:r>
              <a:rPr lang="es-ES" b="1" i="1" dirty="0" smtClean="0">
                <a:solidFill>
                  <a:srgbClr val="FF0000"/>
                </a:solidFill>
              </a:rPr>
              <a:t>discipular </a:t>
            </a:r>
            <a:r>
              <a:rPr lang="es-ES" i="1" dirty="0" smtClean="0"/>
              <a:t>(parcialmente controlada)</a:t>
            </a:r>
            <a:r>
              <a:rPr lang="es-ES" dirty="0" smtClean="0"/>
              <a:t>, que será central </a:t>
            </a:r>
            <a:r>
              <a:rPr lang="es-ES" dirty="0"/>
              <a:t>en los evangelios.</a:t>
            </a:r>
            <a:br>
              <a:rPr lang="es-ES" dirty="0"/>
            </a:br>
            <a:endParaRPr lang="es-ES" dirty="0" smtClean="0"/>
          </a:p>
          <a:p>
            <a:r>
              <a:rPr lang="es-ES" dirty="0" smtClean="0"/>
              <a:t>Se le da mucha importancia a la </a:t>
            </a:r>
            <a:r>
              <a:rPr lang="es-ES" b="1" i="1" dirty="0">
                <a:solidFill>
                  <a:srgbClr val="FF0000"/>
                </a:solidFill>
              </a:rPr>
              <a:t>pregunta sobre la identidad de </a:t>
            </a:r>
            <a:r>
              <a:rPr lang="es-ES" b="1" i="1" dirty="0" smtClean="0">
                <a:solidFill>
                  <a:srgbClr val="FF0000"/>
                </a:solidFill>
              </a:rPr>
              <a:t>Jesús. </a:t>
            </a:r>
            <a:r>
              <a:rPr lang="es-ES" dirty="0" smtClean="0"/>
              <a:t>Esta pregunta es un </a:t>
            </a:r>
            <a:r>
              <a:rPr lang="es-ES" dirty="0"/>
              <a:t>factor decisivo en el proceso de transmisión y reformulación de los recuerdos </a:t>
            </a:r>
            <a:r>
              <a:rPr lang="es-ES" dirty="0" smtClean="0"/>
              <a:t>de Jesús que </a:t>
            </a:r>
            <a:r>
              <a:rPr lang="es-ES" dirty="0"/>
              <a:t>conservaron sus seguidores</a:t>
            </a:r>
            <a:r>
              <a:rPr lang="es-ES" dirty="0" smtClean="0"/>
              <a:t>.</a:t>
            </a:r>
          </a:p>
          <a:p>
            <a:endParaRPr lang="es-ES" dirty="0"/>
          </a:p>
          <a:p>
            <a:r>
              <a:rPr lang="es-ES" dirty="0" smtClean="0"/>
              <a:t>Se originó </a:t>
            </a:r>
            <a:r>
              <a:rPr lang="es-ES" dirty="0"/>
              <a:t>la </a:t>
            </a:r>
            <a:r>
              <a:rPr lang="es-ES" dirty="0" smtClean="0"/>
              <a:t>llamada “</a:t>
            </a:r>
            <a:r>
              <a:rPr lang="es-ES" b="1" i="1" dirty="0" smtClean="0">
                <a:solidFill>
                  <a:srgbClr val="FF0000"/>
                </a:solidFill>
              </a:rPr>
              <a:t>oralidad secundaria</a:t>
            </a:r>
            <a:r>
              <a:rPr lang="es-ES" b="1" i="1" dirty="0" smtClean="0">
                <a:solidFill>
                  <a:schemeClr val="accent6">
                    <a:lumMod val="75000"/>
                  </a:schemeClr>
                </a:solidFill>
              </a:rPr>
              <a:t>”</a:t>
            </a:r>
            <a:r>
              <a:rPr lang="es-ES" dirty="0" smtClean="0"/>
              <a:t> , o sea, que la transmisión escrita  también se fue transmitiendo oralmente</a:t>
            </a:r>
          </a:p>
          <a:p>
            <a:endParaRPr lang="es-ES" dirty="0"/>
          </a:p>
          <a:p>
            <a:r>
              <a:rPr lang="es-ES" dirty="0" smtClean="0"/>
              <a:t>Es clave entender que a </a:t>
            </a:r>
            <a:r>
              <a:rPr lang="es-ES" dirty="0"/>
              <a:t>partir del reconocimiento del valor </a:t>
            </a:r>
            <a:r>
              <a:rPr lang="es-ES" dirty="0" smtClean="0"/>
              <a:t>normativo de </a:t>
            </a:r>
            <a:r>
              <a:rPr lang="es-ES" dirty="0"/>
              <a:t>los evangelios canónicos en la </a:t>
            </a:r>
            <a:r>
              <a:rPr lang="es-ES" b="1" i="1" dirty="0">
                <a:solidFill>
                  <a:srgbClr val="FF0000"/>
                </a:solidFill>
              </a:rPr>
              <a:t>segunda mitad del siglo II d.C. la </a:t>
            </a:r>
            <a:r>
              <a:rPr lang="es-ES" b="1" i="1" dirty="0" smtClean="0">
                <a:solidFill>
                  <a:srgbClr val="FF0000"/>
                </a:solidFill>
              </a:rPr>
              <a:t>tradición </a:t>
            </a:r>
            <a:r>
              <a:rPr lang="es-ES" b="1" i="1" dirty="0">
                <a:solidFill>
                  <a:srgbClr val="FF0000"/>
                </a:solidFill>
              </a:rPr>
              <a:t>oral comienza a perder </a:t>
            </a:r>
            <a:r>
              <a:rPr lang="es-ES" b="1" i="1" dirty="0" smtClean="0">
                <a:solidFill>
                  <a:srgbClr val="FF0000"/>
                </a:solidFill>
              </a:rPr>
              <a:t>importancia </a:t>
            </a:r>
            <a:r>
              <a:rPr lang="es-ES" b="1" i="1" dirty="0">
                <a:solidFill>
                  <a:srgbClr val="FF0000"/>
                </a:solidFill>
              </a:rPr>
              <a:t>y la tradición escrita ocupa </a:t>
            </a:r>
            <a:r>
              <a:rPr lang="es-ES" b="1" i="1" dirty="0" smtClean="0">
                <a:solidFill>
                  <a:srgbClr val="FF0000"/>
                </a:solidFill>
              </a:rPr>
              <a:t>un lugar </a:t>
            </a:r>
            <a:r>
              <a:rPr lang="es-ES" b="1" i="1" dirty="0">
                <a:solidFill>
                  <a:srgbClr val="FF0000"/>
                </a:solidFill>
              </a:rPr>
              <a:t>central</a:t>
            </a:r>
            <a:r>
              <a:rPr lang="es-ES" dirty="0"/>
              <a:t>, al menos en los grupos mayoritarios del cristianismo </a:t>
            </a:r>
            <a:r>
              <a:rPr lang="es-ES" dirty="0" smtClean="0"/>
              <a:t>naciente</a:t>
            </a:r>
            <a:endParaRPr lang="es-ES" dirty="0"/>
          </a:p>
          <a:p>
            <a:endParaRPr lang="es-ES" dirty="0"/>
          </a:p>
          <a:p>
            <a:endParaRPr lang="es-ES" dirty="0"/>
          </a:p>
        </p:txBody>
      </p:sp>
      <p:sp>
        <p:nvSpPr>
          <p:cNvPr id="3" name="2 CuadroTexto"/>
          <p:cNvSpPr txBox="1"/>
          <p:nvPr/>
        </p:nvSpPr>
        <p:spPr>
          <a:xfrm>
            <a:off x="1043607" y="332656"/>
            <a:ext cx="6696745" cy="738664"/>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Algunas </a:t>
            </a:r>
            <a:r>
              <a:rPr lang="es-ES" sz="2400" b="1" dirty="0" smtClean="0">
                <a:solidFill>
                  <a:srgbClr val="C00000"/>
                </a:solidFill>
              </a:rPr>
              <a:t>pistas</a:t>
            </a:r>
            <a:r>
              <a:rPr lang="es-ES" dirty="0" smtClean="0"/>
              <a:t> </a:t>
            </a:r>
            <a:r>
              <a:rPr lang="es-ES" dirty="0"/>
              <a:t>para apreciar mejor la </a:t>
            </a:r>
            <a:r>
              <a:rPr lang="es-ES" dirty="0" smtClean="0"/>
              <a:t>riqueza  </a:t>
            </a:r>
            <a:r>
              <a:rPr lang="es-ES" dirty="0"/>
              <a:t>y complejidad del proceso de </a:t>
            </a:r>
            <a:r>
              <a:rPr lang="es-ES" dirty="0" smtClean="0"/>
              <a:t>transmisión</a:t>
            </a:r>
            <a:r>
              <a:rPr lang="es-ES" dirty="0"/>
              <a:t> </a:t>
            </a:r>
            <a:r>
              <a:rPr lang="es-ES" dirty="0" smtClean="0"/>
              <a:t>de los recuerdos de Jesús</a:t>
            </a:r>
            <a:endParaRPr lang="es-ES" dirty="0"/>
          </a:p>
        </p:txBody>
      </p:sp>
      <p:sp>
        <p:nvSpPr>
          <p:cNvPr id="7" name="6 Estrella de 12 puntas"/>
          <p:cNvSpPr/>
          <p:nvPr/>
        </p:nvSpPr>
        <p:spPr>
          <a:xfrm>
            <a:off x="453353" y="1231234"/>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a:t>
            </a:r>
            <a:endParaRPr lang="es-ES" dirty="0"/>
          </a:p>
        </p:txBody>
      </p:sp>
      <p:sp>
        <p:nvSpPr>
          <p:cNvPr id="8" name="7 Estrella de 12 puntas"/>
          <p:cNvSpPr/>
          <p:nvPr/>
        </p:nvSpPr>
        <p:spPr>
          <a:xfrm>
            <a:off x="453353" y="2010910"/>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2</a:t>
            </a:r>
            <a:endParaRPr lang="es-ES" dirty="0"/>
          </a:p>
        </p:txBody>
      </p:sp>
      <p:sp>
        <p:nvSpPr>
          <p:cNvPr id="9" name="8 Estrella de 12 puntas"/>
          <p:cNvSpPr/>
          <p:nvPr/>
        </p:nvSpPr>
        <p:spPr>
          <a:xfrm>
            <a:off x="455436" y="3140968"/>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3</a:t>
            </a:r>
            <a:endParaRPr lang="es-ES" dirty="0"/>
          </a:p>
        </p:txBody>
      </p:sp>
      <p:sp>
        <p:nvSpPr>
          <p:cNvPr id="10" name="9 Estrella de 12 puntas"/>
          <p:cNvSpPr/>
          <p:nvPr/>
        </p:nvSpPr>
        <p:spPr>
          <a:xfrm>
            <a:off x="412543" y="4190904"/>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4</a:t>
            </a:r>
          </a:p>
        </p:txBody>
      </p:sp>
      <p:sp>
        <p:nvSpPr>
          <p:cNvPr id="11" name="10 Estrella de 12 puntas"/>
          <p:cNvSpPr/>
          <p:nvPr/>
        </p:nvSpPr>
        <p:spPr>
          <a:xfrm>
            <a:off x="455436" y="5121713"/>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5</a:t>
            </a:r>
            <a:endParaRPr lang="es-ES" dirty="0"/>
          </a:p>
        </p:txBody>
      </p:sp>
      <p:sp>
        <p:nvSpPr>
          <p:cNvPr id="13" name="12 CuadroTexto"/>
          <p:cNvSpPr txBox="1"/>
          <p:nvPr/>
        </p:nvSpPr>
        <p:spPr>
          <a:xfrm>
            <a:off x="2627784" y="6080782"/>
            <a:ext cx="5400599" cy="369332"/>
          </a:xfrm>
          <a:prstGeom prst="rect">
            <a:avLst/>
          </a:prstGeom>
          <a:noFill/>
          <a:ln w="38100">
            <a:noFill/>
          </a:ln>
        </p:spPr>
        <p:txBody>
          <a:bodyPr wrap="square" rtlCol="0">
            <a:spAutoFit/>
          </a:bodyPr>
          <a:lstStyle/>
          <a:p>
            <a:r>
              <a:rPr lang="es-ES" dirty="0" smtClean="0"/>
              <a:t>Santiago Guijarro, La memoria viva de Jesús. p. 9 </a:t>
            </a:r>
            <a:r>
              <a:rPr lang="es-ES" dirty="0" err="1" smtClean="0"/>
              <a:t>ss</a:t>
            </a:r>
            <a:endParaRPr lang="es-ES" dirty="0"/>
          </a:p>
        </p:txBody>
      </p:sp>
      <p:sp>
        <p:nvSpPr>
          <p:cNvPr id="2" name="1 Marcador de número de diapositiva"/>
          <p:cNvSpPr>
            <a:spLocks noGrp="1"/>
          </p:cNvSpPr>
          <p:nvPr>
            <p:ph type="sldNum" sz="quarter" idx="12"/>
          </p:nvPr>
        </p:nvSpPr>
        <p:spPr>
          <a:xfrm>
            <a:off x="7740352" y="5957338"/>
            <a:ext cx="758952" cy="246888"/>
          </a:xfrm>
        </p:spPr>
        <p:txBody>
          <a:bodyPr/>
          <a:lstStyle/>
          <a:p>
            <a:fld id="{636E3AB4-97AD-4389-A1F4-096199C2DEE3}" type="slidenum">
              <a:rPr lang="es-ES" b="1" smtClean="0">
                <a:solidFill>
                  <a:schemeClr val="tx1"/>
                </a:solidFill>
              </a:rPr>
              <a:t>50</a:t>
            </a:fld>
            <a:endParaRPr lang="es-ES" b="1" dirty="0">
              <a:solidFill>
                <a:schemeClr val="tx1"/>
              </a:solidFill>
            </a:endParaRPr>
          </a:p>
        </p:txBody>
      </p:sp>
    </p:spTree>
    <p:extLst>
      <p:ext uri="{BB962C8B-B14F-4D97-AF65-F5344CB8AC3E}">
        <p14:creationId xmlns:p14="http://schemas.microsoft.com/office/powerpoint/2010/main" val="882167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00825" y="627407"/>
            <a:ext cx="8026375" cy="5509200"/>
          </a:xfrm>
          <a:prstGeom prst="rect">
            <a:avLst/>
          </a:prstGeom>
          <a:solidFill>
            <a:schemeClr val="accent1">
              <a:lumMod val="40000"/>
              <a:lumOff val="60000"/>
            </a:schemeClr>
          </a:solidFill>
        </p:spPr>
        <p:txBody>
          <a:bodyPr wrap="square" rtlCol="0">
            <a:spAutoFit/>
          </a:bodyPr>
          <a:lstStyle/>
          <a:p>
            <a:pPr marL="342900" indent="-342900">
              <a:buAutoNum type="arabicPeriod"/>
            </a:pPr>
            <a:r>
              <a:rPr lang="es-ES" sz="1600" dirty="0" smtClean="0"/>
              <a:t>No </a:t>
            </a:r>
            <a:r>
              <a:rPr lang="es-ES" sz="1600" dirty="0"/>
              <a:t>todas las tradiciones sobre Jesús recogidas en los primeros </a:t>
            </a:r>
            <a:r>
              <a:rPr lang="es-ES" sz="1600" dirty="0" smtClean="0"/>
              <a:t>escritos </a:t>
            </a:r>
            <a:r>
              <a:rPr lang="es-ES" sz="1600" dirty="0"/>
              <a:t>cristianos proceden de él. </a:t>
            </a:r>
            <a:endParaRPr lang="es-ES" sz="1600" dirty="0" smtClean="0"/>
          </a:p>
          <a:p>
            <a:pPr marL="800100" lvl="1" indent="-342900">
              <a:buFont typeface="Arial" panose="020B0604020202020204" pitchFamily="34" charset="0"/>
              <a:buChar char="•"/>
            </a:pPr>
            <a:r>
              <a:rPr lang="es-ES" sz="1400" dirty="0" smtClean="0"/>
              <a:t>La </a:t>
            </a:r>
            <a:r>
              <a:rPr lang="es-ES" sz="1400" dirty="0"/>
              <a:t>tradición de </a:t>
            </a:r>
            <a:r>
              <a:rPr lang="es-ES" sz="1400" dirty="0" smtClean="0"/>
              <a:t>“los milagros”, </a:t>
            </a:r>
            <a:r>
              <a:rPr lang="es-ES" sz="1400" dirty="0"/>
              <a:t>por ejemplo, </a:t>
            </a:r>
            <a:r>
              <a:rPr lang="es-ES" sz="1400" b="1" dirty="0" smtClean="0">
                <a:solidFill>
                  <a:srgbClr val="CC3399"/>
                </a:solidFill>
              </a:rPr>
              <a:t>se </a:t>
            </a:r>
            <a:r>
              <a:rPr lang="es-ES" sz="1400" b="1" dirty="0">
                <a:solidFill>
                  <a:srgbClr val="CC3399"/>
                </a:solidFill>
              </a:rPr>
              <a:t>amplió </a:t>
            </a:r>
            <a:r>
              <a:rPr lang="es-ES" sz="1400" dirty="0"/>
              <a:t>notablemente integrando algunos relatos populares. </a:t>
            </a:r>
            <a:endParaRPr lang="es-ES" sz="1400" dirty="0" smtClean="0"/>
          </a:p>
          <a:p>
            <a:pPr marL="800100" lvl="1" indent="-342900">
              <a:buFont typeface="Arial" panose="020B0604020202020204" pitchFamily="34" charset="0"/>
              <a:buChar char="•"/>
            </a:pPr>
            <a:r>
              <a:rPr lang="es-ES" sz="1400" dirty="0" smtClean="0"/>
              <a:t>También </a:t>
            </a:r>
            <a:r>
              <a:rPr lang="es-ES" sz="1400" b="1" dirty="0">
                <a:solidFill>
                  <a:srgbClr val="CC3399"/>
                </a:solidFill>
              </a:rPr>
              <a:t>se amplió </a:t>
            </a:r>
            <a:r>
              <a:rPr lang="es-ES" sz="1400" dirty="0"/>
              <a:t>la tradición de </a:t>
            </a:r>
            <a:r>
              <a:rPr lang="es-ES" sz="1400" dirty="0" smtClean="0"/>
              <a:t>“los dichos” </a:t>
            </a:r>
            <a:r>
              <a:rPr lang="es-ES" sz="1400" dirty="0"/>
              <a:t>debido a la creatividad de los profetas cristianos que hablaban en nombre de Jesús. </a:t>
            </a:r>
            <a:endParaRPr lang="es-ES" sz="1400" dirty="0" smtClean="0"/>
          </a:p>
          <a:p>
            <a:pPr lvl="1"/>
            <a:r>
              <a:rPr lang="es-ES" sz="1600" dirty="0" smtClean="0"/>
              <a:t>Los </a:t>
            </a:r>
            <a:r>
              <a:rPr lang="es-ES" sz="1600" dirty="0"/>
              <a:t>evangelios apócrifos ofrecen múltiples ejemplos de este crecimiento de la tradición. </a:t>
            </a:r>
            <a:endParaRPr lang="es-ES" sz="1600" dirty="0" smtClean="0"/>
          </a:p>
          <a:p>
            <a:pPr lvl="1"/>
            <a:r>
              <a:rPr lang="es-ES" sz="1600" dirty="0" smtClean="0"/>
              <a:t>En </a:t>
            </a:r>
            <a:r>
              <a:rPr lang="es-ES" sz="1600" dirty="0"/>
              <a:t>general puede decirse, que las tradiciones recogidas en los escritos más antiguos son las más fiables desde el punto de vista histórico</a:t>
            </a:r>
            <a:r>
              <a:rPr lang="es-ES" sz="1600" dirty="0" smtClean="0"/>
              <a:t>.</a:t>
            </a:r>
          </a:p>
          <a:p>
            <a:pPr marL="342900" indent="-342900">
              <a:buAutoNum type="arabicPeriod"/>
            </a:pPr>
            <a:r>
              <a:rPr lang="es-ES" sz="1600" dirty="0" smtClean="0"/>
              <a:t>La </a:t>
            </a:r>
            <a:r>
              <a:rPr lang="es-ES" sz="1600" dirty="0"/>
              <a:t>mayoría de las tradiciones procedentes de Jesús </a:t>
            </a:r>
            <a:r>
              <a:rPr lang="es-ES" sz="1600" b="1" dirty="0">
                <a:solidFill>
                  <a:srgbClr val="CC3399"/>
                </a:solidFill>
              </a:rPr>
              <a:t>han llegado </a:t>
            </a:r>
            <a:r>
              <a:rPr lang="es-ES" sz="1600" b="1" dirty="0" smtClean="0">
                <a:solidFill>
                  <a:srgbClr val="CC3399"/>
                </a:solidFill>
              </a:rPr>
              <a:t>hasta </a:t>
            </a:r>
            <a:r>
              <a:rPr lang="es-ES" sz="1600" b="1" dirty="0">
                <a:solidFill>
                  <a:srgbClr val="CC3399"/>
                </a:solidFill>
              </a:rPr>
              <a:t>nosotros modificadas</a:t>
            </a:r>
            <a:r>
              <a:rPr lang="es-ES" sz="1600" dirty="0"/>
              <a:t> en mayor o menor medida. </a:t>
            </a:r>
            <a:endParaRPr lang="es-ES" sz="1600" dirty="0" smtClean="0"/>
          </a:p>
          <a:p>
            <a:pPr marL="800100" lvl="1" indent="-342900">
              <a:buFont typeface="Arial" panose="020B0604020202020204" pitchFamily="34" charset="0"/>
              <a:buChar char="•"/>
            </a:pPr>
            <a:r>
              <a:rPr lang="es-ES" sz="1400" dirty="0" smtClean="0"/>
              <a:t>Esto </a:t>
            </a:r>
            <a:r>
              <a:rPr lang="es-ES" sz="1400" dirty="0"/>
              <a:t>se debe a que eran consideradas parte de una tradición viva, que se actualizaba </a:t>
            </a:r>
            <a:r>
              <a:rPr lang="es-ES" sz="1400" dirty="0" smtClean="0"/>
              <a:t>constantemente </a:t>
            </a:r>
            <a:r>
              <a:rPr lang="es-ES" sz="1400" dirty="0"/>
              <a:t>sin perder su sabor original. </a:t>
            </a:r>
            <a:endParaRPr lang="es-ES" sz="1400" dirty="0" smtClean="0"/>
          </a:p>
          <a:p>
            <a:pPr marL="800100" lvl="1" indent="-342900">
              <a:buFont typeface="Arial" panose="020B0604020202020204" pitchFamily="34" charset="0"/>
              <a:buChar char="•"/>
            </a:pPr>
            <a:r>
              <a:rPr lang="es-ES" sz="1400" dirty="0" smtClean="0"/>
              <a:t>Estas </a:t>
            </a:r>
            <a:r>
              <a:rPr lang="es-ES" sz="1400" dirty="0"/>
              <a:t>modificaciones se realizaron tanto en el proceso de la transmisión oral, como en el de composición literaria. </a:t>
            </a:r>
            <a:r>
              <a:rPr lang="es-ES" sz="1400" dirty="0" smtClean="0"/>
              <a:t>La </a:t>
            </a:r>
            <a:r>
              <a:rPr lang="es-ES" sz="1400" dirty="0"/>
              <a:t>conclusión más importante de este hecho es que resulta muy difícil recuperar las </a:t>
            </a:r>
            <a:r>
              <a:rPr lang="es-ES" sz="1400" dirty="0" err="1"/>
              <a:t>ipssisima</a:t>
            </a:r>
            <a:r>
              <a:rPr lang="es-ES" sz="1400" dirty="0"/>
              <a:t> verba </a:t>
            </a:r>
            <a:r>
              <a:rPr lang="es-ES" sz="1400" dirty="0" err="1" smtClean="0"/>
              <a:t>Iesus</a:t>
            </a:r>
            <a:r>
              <a:rPr lang="es-ES" sz="1400" dirty="0" smtClean="0"/>
              <a:t>, </a:t>
            </a:r>
            <a:r>
              <a:rPr lang="es-ES" sz="1400" dirty="0"/>
              <a:t>es decir, las “</a:t>
            </a:r>
            <a:r>
              <a:rPr lang="es-ES" sz="1400" dirty="0" smtClean="0"/>
              <a:t>mismísimas </a:t>
            </a:r>
            <a:r>
              <a:rPr lang="es-ES" sz="1400" dirty="0"/>
              <a:t>palabras de Jesús”. Sin embargo, sí que </a:t>
            </a:r>
            <a:r>
              <a:rPr lang="es-ES" sz="1200" dirty="0"/>
              <a:t>e</a:t>
            </a:r>
            <a:r>
              <a:rPr lang="es-ES" sz="1400" dirty="0"/>
              <a:t>s posible recuperar la </a:t>
            </a:r>
            <a:r>
              <a:rPr lang="es-ES" sz="1400" dirty="0" err="1" smtClean="0"/>
              <a:t>ipsisima</a:t>
            </a:r>
            <a:r>
              <a:rPr lang="es-ES" sz="1400" dirty="0" smtClean="0"/>
              <a:t> </a:t>
            </a:r>
            <a:r>
              <a:rPr lang="es-ES" sz="1400" dirty="0"/>
              <a:t>vox </a:t>
            </a:r>
            <a:r>
              <a:rPr lang="es-ES" sz="1400" dirty="0" err="1" smtClean="0"/>
              <a:t>Iesus</a:t>
            </a:r>
            <a:r>
              <a:rPr lang="es-ES" sz="1400" dirty="0" smtClean="0"/>
              <a:t>, </a:t>
            </a:r>
            <a:r>
              <a:rPr lang="es-ES" sz="1400" dirty="0"/>
              <a:t>es decir, la “mismísima voz de Jesús”. </a:t>
            </a:r>
            <a:endParaRPr lang="es-ES" sz="1400" dirty="0" smtClean="0"/>
          </a:p>
          <a:p>
            <a:pPr marL="342900" indent="-342900">
              <a:buFont typeface="+mj-lt"/>
              <a:buAutoNum type="arabicPeriod"/>
            </a:pPr>
            <a:r>
              <a:rPr lang="es-ES" sz="1600" dirty="0" smtClean="0"/>
              <a:t> </a:t>
            </a:r>
            <a:r>
              <a:rPr lang="es-ES" sz="1600" dirty="0"/>
              <a:t>Una vez descartadas las tradiciones que no proceden de Jesús e identificadas las </a:t>
            </a:r>
            <a:r>
              <a:rPr lang="es-ES" sz="1600" dirty="0" smtClean="0"/>
              <a:t>modificaciones </a:t>
            </a:r>
            <a:r>
              <a:rPr lang="es-ES" sz="1600" dirty="0"/>
              <a:t>introducidas en las que se originaron en su actividad </a:t>
            </a:r>
            <a:r>
              <a:rPr lang="es-ES" sz="1600" dirty="0" err="1"/>
              <a:t>prepascual</a:t>
            </a:r>
            <a:r>
              <a:rPr lang="es-ES" sz="1600" dirty="0"/>
              <a:t>, queda un fondo importante de tradiciones </a:t>
            </a:r>
            <a:r>
              <a:rPr lang="es-ES" sz="1600" dirty="0" smtClean="0"/>
              <a:t>históricamente </a:t>
            </a:r>
            <a:r>
              <a:rPr lang="es-ES" sz="1600" dirty="0"/>
              <a:t>plausibles, que </a:t>
            </a:r>
            <a:r>
              <a:rPr lang="es-ES" sz="1600" b="1" dirty="0">
                <a:solidFill>
                  <a:srgbClr val="CC3399"/>
                </a:solidFill>
              </a:rPr>
              <a:t>permiten una reconstrucción bastante fiable de lo que Jesús dijo e hizo</a:t>
            </a:r>
            <a:r>
              <a:rPr lang="es-ES" b="1" dirty="0">
                <a:solidFill>
                  <a:srgbClr val="CC3399"/>
                </a:solidFill>
              </a:rPr>
              <a:t>.</a:t>
            </a:r>
          </a:p>
        </p:txBody>
      </p:sp>
      <p:sp>
        <p:nvSpPr>
          <p:cNvPr id="7" name="6 CuadroTexto"/>
          <p:cNvSpPr txBox="1"/>
          <p:nvPr/>
        </p:nvSpPr>
        <p:spPr>
          <a:xfrm>
            <a:off x="1229667" y="6021288"/>
            <a:ext cx="6696744"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Cfr. “Jesús y sus primeros discípulos”. De Santiago Guijarro. </a:t>
            </a:r>
            <a:r>
              <a:rPr lang="es-ES" sz="1600" dirty="0" err="1" smtClean="0"/>
              <a:t>Passim</a:t>
            </a:r>
            <a:endParaRPr lang="es-ES" sz="1600" dirty="0"/>
          </a:p>
        </p:txBody>
      </p:sp>
      <p:sp>
        <p:nvSpPr>
          <p:cNvPr id="2" name="1 CuadroTexto"/>
          <p:cNvSpPr txBox="1"/>
          <p:nvPr/>
        </p:nvSpPr>
        <p:spPr>
          <a:xfrm>
            <a:off x="861677" y="227297"/>
            <a:ext cx="2448272" cy="400110"/>
          </a:xfrm>
          <a:prstGeom prst="rect">
            <a:avLst/>
          </a:prstGeom>
          <a:noFill/>
        </p:spPr>
        <p:txBody>
          <a:bodyPr wrap="square" rtlCol="0">
            <a:spAutoFit/>
          </a:bodyPr>
          <a:lstStyle/>
          <a:p>
            <a:r>
              <a:rPr lang="es-ES" sz="2000" b="1" dirty="0" smtClean="0">
                <a:solidFill>
                  <a:srgbClr val="CC3399"/>
                </a:solidFill>
              </a:rPr>
              <a:t>MÁS DETALLES</a:t>
            </a:r>
            <a:endParaRPr lang="es-ES" sz="2000" b="1" dirty="0">
              <a:solidFill>
                <a:srgbClr val="CC3399"/>
              </a:solidFill>
            </a:endParaRPr>
          </a:p>
        </p:txBody>
      </p:sp>
      <p:sp>
        <p:nvSpPr>
          <p:cNvPr id="3" name="2 Flecha derecha"/>
          <p:cNvSpPr/>
          <p:nvPr/>
        </p:nvSpPr>
        <p:spPr>
          <a:xfrm>
            <a:off x="700825" y="2035148"/>
            <a:ext cx="45208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a:off x="702209" y="2491757"/>
            <a:ext cx="45208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Flecha derecha"/>
          <p:cNvSpPr/>
          <p:nvPr/>
        </p:nvSpPr>
        <p:spPr>
          <a:xfrm rot="20251637">
            <a:off x="715796" y="5804686"/>
            <a:ext cx="297220" cy="280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926411" y="5898993"/>
            <a:ext cx="758952" cy="246888"/>
          </a:xfrm>
        </p:spPr>
        <p:txBody>
          <a:bodyPr/>
          <a:lstStyle/>
          <a:p>
            <a:fld id="{636E3AB4-97AD-4389-A1F4-096199C2DEE3}" type="slidenum">
              <a:rPr lang="es-ES" b="1" smtClean="0">
                <a:solidFill>
                  <a:schemeClr val="tx1"/>
                </a:solidFill>
              </a:rPr>
              <a:t>51</a:t>
            </a:fld>
            <a:endParaRPr lang="es-ES" b="1" dirty="0">
              <a:solidFill>
                <a:schemeClr val="tx1"/>
              </a:solidFill>
            </a:endParaRPr>
          </a:p>
        </p:txBody>
      </p:sp>
    </p:spTree>
    <p:extLst>
      <p:ext uri="{BB962C8B-B14F-4D97-AF65-F5344CB8AC3E}">
        <p14:creationId xmlns:p14="http://schemas.microsoft.com/office/powerpoint/2010/main" val="21717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p:cNvSpPr/>
          <p:nvPr/>
        </p:nvSpPr>
        <p:spPr>
          <a:xfrm>
            <a:off x="3920657" y="1094547"/>
            <a:ext cx="72008" cy="507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994041" y="6188985"/>
            <a:ext cx="758952" cy="246888"/>
          </a:xfrm>
        </p:spPr>
        <p:txBody>
          <a:bodyPr/>
          <a:lstStyle/>
          <a:p>
            <a:fld id="{636E3AB4-97AD-4389-A1F4-096199C2DEE3}" type="slidenum">
              <a:rPr lang="es-ES" b="1" smtClean="0">
                <a:solidFill>
                  <a:schemeClr val="tx1"/>
                </a:solidFill>
              </a:rPr>
              <a:t>52</a:t>
            </a:fld>
            <a:endParaRPr lang="es-ES" b="1" dirty="0">
              <a:solidFill>
                <a:schemeClr val="tx1"/>
              </a:solidFill>
            </a:endParaRPr>
          </a:p>
        </p:txBody>
      </p:sp>
      <p:sp>
        <p:nvSpPr>
          <p:cNvPr id="2" name="1 CuadroTexto"/>
          <p:cNvSpPr txBox="1"/>
          <p:nvPr/>
        </p:nvSpPr>
        <p:spPr>
          <a:xfrm>
            <a:off x="843563" y="588163"/>
            <a:ext cx="6900352" cy="6155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chemeClr val="accent6">
                    <a:lumMod val="75000"/>
                  </a:schemeClr>
                </a:solidFill>
              </a:rPr>
              <a:t>SON</a:t>
            </a:r>
            <a:r>
              <a:rPr lang="es-ES" dirty="0" smtClean="0"/>
              <a:t> </a:t>
            </a:r>
            <a:r>
              <a:rPr lang="es-ES" sz="1600" dirty="0" smtClean="0"/>
              <a:t>“unos textos en los que se inculcan los deberes recíprocos de los </a:t>
            </a:r>
            <a:r>
              <a:rPr lang="es-ES" sz="1600" dirty="0" err="1" smtClean="0"/>
              <a:t>miem</a:t>
            </a:r>
            <a:r>
              <a:rPr lang="es-ES" sz="1600" dirty="0" smtClean="0"/>
              <a:t>-</a:t>
            </a:r>
          </a:p>
          <a:p>
            <a:r>
              <a:rPr lang="es-ES" sz="1600" dirty="0" err="1" smtClean="0"/>
              <a:t>bros</a:t>
            </a:r>
            <a:r>
              <a:rPr lang="es-ES" sz="1600" dirty="0" smtClean="0"/>
              <a:t> de la casa y se confirman las relaciones jerárquicas tradicionales”</a:t>
            </a:r>
            <a:endParaRPr lang="es-ES" sz="1600" dirty="0"/>
          </a:p>
        </p:txBody>
      </p:sp>
      <p:sp>
        <p:nvSpPr>
          <p:cNvPr id="3" name="2 CuadroTexto"/>
          <p:cNvSpPr txBox="1"/>
          <p:nvPr/>
        </p:nvSpPr>
        <p:spPr>
          <a:xfrm>
            <a:off x="555605" y="1289440"/>
            <a:ext cx="18002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rtlCol="0">
            <a:spAutoFit/>
          </a:bodyPr>
          <a:lstStyle/>
          <a:p>
            <a:r>
              <a:rPr lang="es-ES" dirty="0" smtClean="0"/>
              <a:t>Ejemplos: </a:t>
            </a:r>
          </a:p>
          <a:p>
            <a:r>
              <a:rPr lang="es-ES" dirty="0" smtClean="0"/>
              <a:t>Col 3,18 – 4,1</a:t>
            </a:r>
          </a:p>
          <a:p>
            <a:r>
              <a:rPr lang="es-ES" dirty="0" err="1" smtClean="0"/>
              <a:t>Ef</a:t>
            </a:r>
            <a:r>
              <a:rPr lang="es-ES" dirty="0" smtClean="0"/>
              <a:t> 5,21 – 6,9</a:t>
            </a:r>
          </a:p>
          <a:p>
            <a:r>
              <a:rPr lang="es-ES" dirty="0" smtClean="0"/>
              <a:t>I P 2, 18 – 3,1</a:t>
            </a:r>
            <a:endParaRPr lang="es-ES" dirty="0"/>
          </a:p>
        </p:txBody>
      </p:sp>
      <p:sp>
        <p:nvSpPr>
          <p:cNvPr id="7" name="6 CuadroTexto"/>
          <p:cNvSpPr txBox="1"/>
          <p:nvPr/>
        </p:nvSpPr>
        <p:spPr>
          <a:xfrm>
            <a:off x="3992665" y="1203205"/>
            <a:ext cx="4356484"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Mujeres, sed sumisas a los maridos</a:t>
            </a:r>
          </a:p>
          <a:p>
            <a:r>
              <a:rPr lang="es-ES" sz="1600" dirty="0" smtClean="0"/>
              <a:t>Maridos, amad a las mujeres</a:t>
            </a:r>
          </a:p>
          <a:p>
            <a:r>
              <a:rPr lang="es-ES" sz="1600" dirty="0" smtClean="0"/>
              <a:t>Hijos, obedeced a los padres</a:t>
            </a:r>
          </a:p>
          <a:p>
            <a:r>
              <a:rPr lang="es-ES" sz="1600" dirty="0" smtClean="0"/>
              <a:t>Padres, no exasperéis a los hijos</a:t>
            </a:r>
          </a:p>
          <a:p>
            <a:r>
              <a:rPr lang="es-ES" sz="1600" dirty="0" smtClean="0"/>
              <a:t>Esclavos, obedeced a los amos</a:t>
            </a:r>
          </a:p>
          <a:p>
            <a:r>
              <a:rPr lang="es-ES" sz="1600" dirty="0" smtClean="0"/>
              <a:t>Amos, obrad justamente con los esclavos</a:t>
            </a:r>
            <a:endParaRPr lang="es-ES" sz="1600" dirty="0"/>
          </a:p>
        </p:txBody>
      </p:sp>
      <p:sp>
        <p:nvSpPr>
          <p:cNvPr id="8" name="7 Flecha derecha"/>
          <p:cNvSpPr/>
          <p:nvPr/>
        </p:nvSpPr>
        <p:spPr>
          <a:xfrm>
            <a:off x="2483768" y="1377905"/>
            <a:ext cx="1122362" cy="301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790953" y="2520272"/>
            <a:ext cx="3129704" cy="1323439"/>
          </a:xfrm>
          <a:prstGeom prst="rect">
            <a:avLst/>
          </a:prstGeom>
          <a:noFill/>
        </p:spPr>
        <p:txBody>
          <a:bodyPr wrap="square" rtlCol="0">
            <a:spAutoFit/>
          </a:bodyPr>
          <a:lstStyle/>
          <a:p>
            <a:r>
              <a:rPr lang="es-ES" sz="1600" dirty="0" smtClean="0"/>
              <a:t>Los códigos domésticos son unos </a:t>
            </a:r>
            <a:r>
              <a:rPr lang="es-ES" sz="1600" dirty="0" smtClean="0">
                <a:solidFill>
                  <a:schemeClr val="accent6">
                    <a:lumMod val="75000"/>
                  </a:schemeClr>
                </a:solidFill>
              </a:rPr>
              <a:t>TEXTOS CLAVES </a:t>
            </a:r>
            <a:r>
              <a:rPr lang="es-ES" sz="1600" dirty="0" smtClean="0"/>
              <a:t>para comprender el proceso de institucionalización del cristianismo primitivo y su evolución</a:t>
            </a:r>
            <a:endParaRPr lang="es-ES" sz="1600" dirty="0"/>
          </a:p>
        </p:txBody>
      </p:sp>
      <p:sp>
        <p:nvSpPr>
          <p:cNvPr id="10" name="9 CuadroTexto"/>
          <p:cNvSpPr txBox="1"/>
          <p:nvPr/>
        </p:nvSpPr>
        <p:spPr>
          <a:xfrm>
            <a:off x="790954" y="3735259"/>
            <a:ext cx="3574985" cy="1323439"/>
          </a:xfrm>
          <a:prstGeom prst="rect">
            <a:avLst/>
          </a:prstGeom>
          <a:noFill/>
        </p:spPr>
        <p:txBody>
          <a:bodyPr wrap="square" rtlCol="0">
            <a:spAutoFit/>
          </a:bodyPr>
          <a:lstStyle/>
          <a:p>
            <a:r>
              <a:rPr lang="es-ES" sz="1600" dirty="0" smtClean="0"/>
              <a:t>En el fondo está la postura que fueron tomando las primeras comunidades respecto a una institución básica de la época: </a:t>
            </a:r>
            <a:r>
              <a:rPr lang="es-ES" sz="1600" dirty="0" smtClean="0">
                <a:solidFill>
                  <a:schemeClr val="accent6">
                    <a:lumMod val="75000"/>
                  </a:schemeClr>
                </a:solidFill>
              </a:rPr>
              <a:t>LA CASA</a:t>
            </a:r>
            <a:r>
              <a:rPr lang="es-ES" sz="1600" dirty="0" smtClean="0"/>
              <a:t>, como modelo de </a:t>
            </a:r>
            <a:r>
              <a:rPr lang="es-ES" sz="1600" dirty="0" err="1" smtClean="0"/>
              <a:t>fami-lia</a:t>
            </a:r>
            <a:r>
              <a:rPr lang="es-ES" sz="1600" dirty="0" smtClean="0"/>
              <a:t> y  como modelo de la comunidad</a:t>
            </a:r>
            <a:endParaRPr lang="es-ES" sz="1600" dirty="0"/>
          </a:p>
        </p:txBody>
      </p:sp>
      <p:sp>
        <p:nvSpPr>
          <p:cNvPr id="11" name="10 CuadroTexto"/>
          <p:cNvSpPr txBox="1"/>
          <p:nvPr/>
        </p:nvSpPr>
        <p:spPr>
          <a:xfrm>
            <a:off x="4190678" y="2832091"/>
            <a:ext cx="4431831" cy="2185214"/>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Según la </a:t>
            </a:r>
            <a:r>
              <a:rPr lang="es-ES" b="1" dirty="0" smtClean="0">
                <a:solidFill>
                  <a:schemeClr val="accent6">
                    <a:lumMod val="75000"/>
                  </a:schemeClr>
                </a:solidFill>
              </a:rPr>
              <a:t>TRADICIÓN HELENISTA </a:t>
            </a:r>
            <a:r>
              <a:rPr lang="es-ES" dirty="0" smtClean="0"/>
              <a:t>(siglo IV a C. – siglo IV d. C.) </a:t>
            </a:r>
            <a:r>
              <a:rPr lang="es-ES" sz="1600" dirty="0" smtClean="0"/>
              <a:t>la casa está constituida por tres relaciones  que pretende regular: hombre / mujer, padre/hijos, amo/esclavo. No presenta los deberes recíprocos de las tres relaciones, ni con-</a:t>
            </a:r>
            <a:r>
              <a:rPr lang="es-ES" sz="1600" dirty="0" err="1" smtClean="0"/>
              <a:t>sidera</a:t>
            </a:r>
            <a:r>
              <a:rPr lang="es-ES" sz="1600" dirty="0" smtClean="0"/>
              <a:t> con capacidad moral a la parte débil.</a:t>
            </a:r>
          </a:p>
          <a:p>
            <a:r>
              <a:rPr lang="es-ES" sz="1600" dirty="0" smtClean="0"/>
              <a:t>Se establece un paralelismo entre la CASA y la CIUDAD / ESTADO &gt;&gt; implicación política</a:t>
            </a:r>
            <a:endParaRPr lang="es-ES" sz="1600" dirty="0"/>
          </a:p>
        </p:txBody>
      </p:sp>
      <p:sp>
        <p:nvSpPr>
          <p:cNvPr id="12" name="11 CuadroTexto"/>
          <p:cNvSpPr txBox="1"/>
          <p:nvPr/>
        </p:nvSpPr>
        <p:spPr>
          <a:xfrm>
            <a:off x="823233" y="5077610"/>
            <a:ext cx="7709207" cy="830997"/>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En la </a:t>
            </a:r>
            <a:r>
              <a:rPr lang="es-ES" sz="1600" b="1" dirty="0" smtClean="0">
                <a:solidFill>
                  <a:schemeClr val="accent6">
                    <a:lumMod val="75000"/>
                  </a:schemeClr>
                </a:solidFill>
              </a:rPr>
              <a:t>TRADICIÓN CRISTIANA , respecto a estos códigos  </a:t>
            </a:r>
            <a:r>
              <a:rPr lang="es-ES" sz="1600" dirty="0" smtClean="0"/>
              <a:t>se acentúa con fuerza y ori-</a:t>
            </a:r>
            <a:r>
              <a:rPr lang="es-ES" sz="1600" dirty="0" err="1" smtClean="0"/>
              <a:t>ginalidad</a:t>
            </a:r>
            <a:r>
              <a:rPr lang="es-ES" sz="1600" dirty="0" smtClean="0"/>
              <a:t> la reciprocidad de deberes y la capacidad moral de la parte débil. Poco a poco el orden patriarcal de la casa se fue transfiriendo a la Iglesia en cuanto tal. </a:t>
            </a:r>
            <a:endParaRPr lang="es-ES" sz="1600" dirty="0"/>
          </a:p>
        </p:txBody>
      </p:sp>
      <p:sp>
        <p:nvSpPr>
          <p:cNvPr id="13" name="12 Estrella de 12 puntas"/>
          <p:cNvSpPr/>
          <p:nvPr/>
        </p:nvSpPr>
        <p:spPr>
          <a:xfrm>
            <a:off x="535201" y="535388"/>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a:t>
            </a:r>
            <a:endParaRPr lang="es-ES" dirty="0"/>
          </a:p>
        </p:txBody>
      </p:sp>
      <p:sp>
        <p:nvSpPr>
          <p:cNvPr id="14" name="13 Estrella de 12 puntas"/>
          <p:cNvSpPr/>
          <p:nvPr/>
        </p:nvSpPr>
        <p:spPr>
          <a:xfrm>
            <a:off x="502922" y="2520272"/>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15" name="14 Estrella de 12 puntas"/>
          <p:cNvSpPr/>
          <p:nvPr/>
        </p:nvSpPr>
        <p:spPr>
          <a:xfrm>
            <a:off x="502922" y="3843271"/>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p>
        </p:txBody>
      </p:sp>
      <p:sp>
        <p:nvSpPr>
          <p:cNvPr id="16" name="15 Estrella de 12 puntas"/>
          <p:cNvSpPr/>
          <p:nvPr/>
        </p:nvSpPr>
        <p:spPr>
          <a:xfrm>
            <a:off x="4005707" y="2772865"/>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4</a:t>
            </a:r>
            <a:endParaRPr lang="es-ES" dirty="0"/>
          </a:p>
        </p:txBody>
      </p:sp>
      <p:sp>
        <p:nvSpPr>
          <p:cNvPr id="17" name="16 Estrella de 12 puntas"/>
          <p:cNvSpPr/>
          <p:nvPr/>
        </p:nvSpPr>
        <p:spPr>
          <a:xfrm>
            <a:off x="502922" y="5235805"/>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5</a:t>
            </a:r>
            <a:endParaRPr lang="es-ES" dirty="0"/>
          </a:p>
        </p:txBody>
      </p:sp>
      <p:sp>
        <p:nvSpPr>
          <p:cNvPr id="6" name="5 CuadroTexto"/>
          <p:cNvSpPr txBox="1"/>
          <p:nvPr/>
        </p:nvSpPr>
        <p:spPr>
          <a:xfrm>
            <a:off x="8008959" y="472843"/>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16</a:t>
            </a:r>
            <a:endParaRPr lang="es-ES" b="1" dirty="0"/>
          </a:p>
        </p:txBody>
      </p:sp>
      <p:sp>
        <p:nvSpPr>
          <p:cNvPr id="18" name="17 CuadroTexto"/>
          <p:cNvSpPr txBox="1"/>
          <p:nvPr/>
        </p:nvSpPr>
        <p:spPr>
          <a:xfrm>
            <a:off x="1158706" y="5910899"/>
            <a:ext cx="7272808" cy="584775"/>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La </a:t>
            </a:r>
            <a:r>
              <a:rPr lang="es-ES" sz="1600" b="1" dirty="0" smtClean="0">
                <a:solidFill>
                  <a:schemeClr val="accent6">
                    <a:lumMod val="75000"/>
                  </a:schemeClr>
                </a:solidFill>
              </a:rPr>
              <a:t>PROGRESIVA ACEPTACIÓN DEL ORDEN PATRIARCAL </a:t>
            </a:r>
            <a:r>
              <a:rPr lang="es-ES" sz="1600" dirty="0" smtClean="0"/>
              <a:t>de la casa fue modelando </a:t>
            </a:r>
          </a:p>
          <a:p>
            <a:r>
              <a:rPr lang="es-ES" sz="1600" dirty="0" smtClean="0"/>
              <a:t>su concepción 1) del estado  2) de la misma comunidad cristiana  y  3) de la mujer</a:t>
            </a:r>
            <a:endParaRPr lang="es-ES" sz="1600" dirty="0"/>
          </a:p>
        </p:txBody>
      </p:sp>
      <p:sp>
        <p:nvSpPr>
          <p:cNvPr id="19" name="18 Estrella de 12 puntas"/>
          <p:cNvSpPr/>
          <p:nvPr/>
        </p:nvSpPr>
        <p:spPr>
          <a:xfrm>
            <a:off x="823233" y="6075833"/>
            <a:ext cx="288032" cy="36004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6</a:t>
            </a:r>
            <a:endParaRPr lang="es-ES" dirty="0"/>
          </a:p>
        </p:txBody>
      </p:sp>
      <p:sp>
        <p:nvSpPr>
          <p:cNvPr id="5" name="4 CuadroTexto"/>
          <p:cNvSpPr txBox="1"/>
          <p:nvPr/>
        </p:nvSpPr>
        <p:spPr>
          <a:xfrm>
            <a:off x="1455705" y="195844"/>
            <a:ext cx="6373334" cy="461665"/>
          </a:xfrm>
          <a:prstGeom prst="rect">
            <a:avLst/>
          </a:prstGeom>
          <a:noFill/>
        </p:spPr>
        <p:txBody>
          <a:bodyPr wrap="square" rtlCol="0">
            <a:spAutoFit/>
          </a:bodyPr>
          <a:lstStyle/>
          <a:p>
            <a:r>
              <a:rPr lang="es-ES" sz="2400" b="1" dirty="0" smtClean="0">
                <a:solidFill>
                  <a:schemeClr val="accent6">
                    <a:lumMod val="75000"/>
                  </a:schemeClr>
                </a:solidFill>
                <a:latin typeface="Arial" panose="020B0604020202020204" pitchFamily="34" charset="0"/>
                <a:cs typeface="Arial" panose="020B0604020202020204" pitchFamily="34" charset="0"/>
              </a:rPr>
              <a:t>CÓDIGOS DOMÉSTICOS  PATRIARCALES</a:t>
            </a:r>
            <a:endParaRPr lang="es-ES" sz="2400" b="1" dirty="0">
              <a:solidFill>
                <a:schemeClr val="accent6">
                  <a:lumMod val="75000"/>
                </a:schemeClr>
              </a:solidFill>
              <a:latin typeface="Arial" panose="020B0604020202020204" pitchFamily="34" charset="0"/>
              <a:cs typeface="Arial" panose="020B0604020202020204" pitchFamily="34" charset="0"/>
            </a:endParaRPr>
          </a:p>
        </p:txBody>
      </p:sp>
      <p:sp>
        <p:nvSpPr>
          <p:cNvPr id="20" name="19 CuadroTexto"/>
          <p:cNvSpPr txBox="1"/>
          <p:nvPr/>
        </p:nvSpPr>
        <p:spPr>
          <a:xfrm>
            <a:off x="7326780" y="1472523"/>
            <a:ext cx="1271310" cy="646331"/>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pPr algn="ctr"/>
            <a:r>
              <a:rPr lang="es-ES" dirty="0"/>
              <a:t>(</a:t>
            </a:r>
            <a:r>
              <a:rPr lang="es-ES" dirty="0" err="1"/>
              <a:t>Bibliog</a:t>
            </a:r>
            <a:r>
              <a:rPr lang="es-ES" dirty="0"/>
              <a:t>. 1, </a:t>
            </a:r>
            <a:endParaRPr lang="es-ES" dirty="0" smtClean="0"/>
          </a:p>
          <a:p>
            <a:pPr algn="ctr"/>
            <a:r>
              <a:rPr lang="es-ES" dirty="0" smtClean="0"/>
              <a:t>115 </a:t>
            </a:r>
            <a:r>
              <a:rPr lang="es-ES" dirty="0" err="1"/>
              <a:t>ss</a:t>
            </a:r>
            <a:r>
              <a:rPr lang="es-ES" dirty="0" smtClean="0"/>
              <a:t>)</a:t>
            </a:r>
            <a:endParaRPr lang="es-ES" dirty="0"/>
          </a:p>
        </p:txBody>
      </p:sp>
      <p:sp>
        <p:nvSpPr>
          <p:cNvPr id="22" name="21 Rectángulo"/>
          <p:cNvSpPr/>
          <p:nvPr/>
        </p:nvSpPr>
        <p:spPr>
          <a:xfrm>
            <a:off x="3933802" y="1679004"/>
            <a:ext cx="45719" cy="437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3933802" y="2260249"/>
            <a:ext cx="45719" cy="507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CuadroTexto"/>
          <p:cNvSpPr txBox="1"/>
          <p:nvPr/>
        </p:nvSpPr>
        <p:spPr>
          <a:xfrm>
            <a:off x="2218672" y="1889605"/>
            <a:ext cx="1561240" cy="523220"/>
          </a:xfrm>
          <a:prstGeom prst="rect">
            <a:avLst/>
          </a:prstGeom>
          <a:noFill/>
        </p:spPr>
        <p:txBody>
          <a:bodyPr wrap="square" rtlCol="0">
            <a:spAutoFit/>
          </a:bodyPr>
          <a:lstStyle/>
          <a:p>
            <a:pPr algn="ctr"/>
            <a:r>
              <a:rPr lang="es-ES" sz="1400" b="1" dirty="0" smtClean="0"/>
              <a:t>(Se ve en muchos otros textos)</a:t>
            </a:r>
            <a:endParaRPr lang="es-ES" sz="1400" b="1" dirty="0"/>
          </a:p>
        </p:txBody>
      </p:sp>
    </p:spTree>
    <p:extLst>
      <p:ext uri="{BB962C8B-B14F-4D97-AF65-F5344CB8AC3E}">
        <p14:creationId xmlns:p14="http://schemas.microsoft.com/office/powerpoint/2010/main" val="2071145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792924" y="6021288"/>
            <a:ext cx="758952" cy="246888"/>
          </a:xfrm>
        </p:spPr>
        <p:txBody>
          <a:bodyPr/>
          <a:lstStyle/>
          <a:p>
            <a:fld id="{636E3AB4-97AD-4389-A1F4-096199C2DEE3}" type="slidenum">
              <a:rPr lang="es-ES" b="1" smtClean="0">
                <a:solidFill>
                  <a:schemeClr val="tx1"/>
                </a:solidFill>
              </a:rPr>
              <a:t>53</a:t>
            </a:fld>
            <a:endParaRPr lang="es-ES" b="1" dirty="0">
              <a:solidFill>
                <a:schemeClr val="tx1"/>
              </a:solidFill>
            </a:endParaRPr>
          </a:p>
        </p:txBody>
      </p:sp>
      <p:sp>
        <p:nvSpPr>
          <p:cNvPr id="5" name="4 CuadroTexto"/>
          <p:cNvSpPr txBox="1"/>
          <p:nvPr/>
        </p:nvSpPr>
        <p:spPr>
          <a:xfrm>
            <a:off x="530549" y="304727"/>
            <a:ext cx="7848872" cy="6032421"/>
          </a:xfrm>
          <a:prstGeom prst="rect">
            <a:avLst/>
          </a:prstGeom>
          <a:noFill/>
        </p:spPr>
        <p:txBody>
          <a:bodyPr wrap="square" rtlCol="0">
            <a:spAutoFit/>
          </a:bodyPr>
          <a:lstStyle/>
          <a:p>
            <a:pPr lvl="0"/>
            <a:r>
              <a:rPr lang="es-ES" sz="2000" b="1" dirty="0">
                <a:solidFill>
                  <a:schemeClr val="accent6">
                    <a:lumMod val="75000"/>
                  </a:schemeClr>
                </a:solidFill>
              </a:rPr>
              <a:t>Clasificación de las  llamadas “cartas de San Pablo” </a:t>
            </a:r>
            <a:endParaRPr lang="es-ES" sz="2000" b="1" dirty="0" smtClean="0">
              <a:solidFill>
                <a:schemeClr val="accent6">
                  <a:lumMod val="75000"/>
                </a:schemeClr>
              </a:solidFill>
            </a:endParaRPr>
          </a:p>
          <a:p>
            <a:pPr lvl="0"/>
            <a:r>
              <a:rPr lang="es-ES" sz="2000" b="1" dirty="0" smtClean="0">
                <a:solidFill>
                  <a:schemeClr val="accent6">
                    <a:lumMod val="75000"/>
                  </a:schemeClr>
                </a:solidFill>
              </a:rPr>
              <a:t> </a:t>
            </a:r>
            <a:r>
              <a:rPr lang="es-ES" sz="2000" b="1" dirty="0">
                <a:solidFill>
                  <a:schemeClr val="accent6">
                    <a:lumMod val="75000"/>
                  </a:schemeClr>
                </a:solidFill>
              </a:rPr>
              <a:t>y variación de su postura respecto a la </a:t>
            </a:r>
            <a:r>
              <a:rPr lang="es-ES" sz="2000" b="1" dirty="0" smtClean="0">
                <a:solidFill>
                  <a:schemeClr val="accent6">
                    <a:lumMod val="75000"/>
                  </a:schemeClr>
                </a:solidFill>
              </a:rPr>
              <a:t>mujer</a:t>
            </a:r>
          </a:p>
          <a:p>
            <a:pPr lvl="0"/>
            <a:endParaRPr lang="es-ES" dirty="0"/>
          </a:p>
          <a:p>
            <a:pPr algn="just"/>
            <a:r>
              <a:rPr lang="es-ES" b="1" i="1" dirty="0" smtClean="0">
                <a:solidFill>
                  <a:schemeClr val="accent6">
                    <a:lumMod val="75000"/>
                  </a:schemeClr>
                </a:solidFill>
              </a:rPr>
              <a:t> PROTOPAULINAS</a:t>
            </a:r>
            <a:r>
              <a:rPr lang="es-ES" b="1" dirty="0"/>
              <a:t>: 7 cartas atribuidas a Pablo mismo. </a:t>
            </a:r>
            <a:r>
              <a:rPr lang="es-ES" sz="1600" b="1" dirty="0"/>
              <a:t>Parece que Pablo defendía </a:t>
            </a:r>
            <a:endParaRPr lang="es-ES" sz="1600" b="1" dirty="0" smtClean="0"/>
          </a:p>
          <a:p>
            <a:pPr algn="just"/>
            <a:r>
              <a:rPr lang="es-ES" sz="1600" b="1" dirty="0" smtClean="0"/>
              <a:t>la </a:t>
            </a:r>
            <a:r>
              <a:rPr lang="es-ES" sz="1600" b="1" dirty="0"/>
              <a:t>igualdad de la mujer con el varón en la participación en la comunidad, </a:t>
            </a:r>
            <a:r>
              <a:rPr lang="es-ES" sz="1600" b="1" dirty="0" smtClean="0"/>
              <a:t>apoyándose </a:t>
            </a:r>
            <a:r>
              <a:rPr lang="es-ES" sz="1600" b="1" dirty="0"/>
              <a:t>en la profunda unidad en Cristo,  pero hace algunas advertencias para adaptarse a las costumbres de la época con el intento de no escandalizar y no dificultar así la evangelización.</a:t>
            </a:r>
            <a:endParaRPr lang="es-ES" sz="1600" dirty="0"/>
          </a:p>
          <a:p>
            <a:r>
              <a:rPr lang="es-ES" b="1" dirty="0"/>
              <a:t>         </a:t>
            </a:r>
            <a:r>
              <a:rPr lang="es-ES" sz="1600" b="1" dirty="0" err="1">
                <a:solidFill>
                  <a:srgbClr val="FF0000"/>
                </a:solidFill>
              </a:rPr>
              <a:t>Rom</a:t>
            </a:r>
            <a:r>
              <a:rPr lang="es-ES" sz="1600" b="1" dirty="0">
                <a:solidFill>
                  <a:srgbClr val="FF0000"/>
                </a:solidFill>
              </a:rPr>
              <a:t> (1)   </a:t>
            </a:r>
            <a:r>
              <a:rPr lang="es-ES" sz="1600" b="1" dirty="0" err="1">
                <a:solidFill>
                  <a:srgbClr val="FF0000"/>
                </a:solidFill>
              </a:rPr>
              <a:t>Cor</a:t>
            </a:r>
            <a:r>
              <a:rPr lang="es-ES" sz="1600" b="1" dirty="0">
                <a:solidFill>
                  <a:srgbClr val="FF0000"/>
                </a:solidFill>
              </a:rPr>
              <a:t> I y </a:t>
            </a:r>
            <a:r>
              <a:rPr lang="es-ES" sz="1600" b="1" dirty="0" err="1">
                <a:solidFill>
                  <a:srgbClr val="FF0000"/>
                </a:solidFill>
              </a:rPr>
              <a:t>Cor</a:t>
            </a:r>
            <a:r>
              <a:rPr lang="es-ES" sz="1600" b="1" dirty="0">
                <a:solidFill>
                  <a:srgbClr val="FF0000"/>
                </a:solidFill>
              </a:rPr>
              <a:t> II (2 y 3)     Gálatas (4)  </a:t>
            </a:r>
            <a:r>
              <a:rPr lang="es-ES" sz="1600" b="1" dirty="0" err="1">
                <a:solidFill>
                  <a:srgbClr val="FF0000"/>
                </a:solidFill>
              </a:rPr>
              <a:t>Filp</a:t>
            </a:r>
            <a:r>
              <a:rPr lang="es-ES" sz="1600" b="1" dirty="0">
                <a:solidFill>
                  <a:srgbClr val="FF0000"/>
                </a:solidFill>
              </a:rPr>
              <a:t> (5)  1ª </a:t>
            </a:r>
            <a:r>
              <a:rPr lang="es-ES" sz="1600" b="1" dirty="0" err="1">
                <a:solidFill>
                  <a:srgbClr val="FF0000"/>
                </a:solidFill>
              </a:rPr>
              <a:t>Tes</a:t>
            </a:r>
            <a:r>
              <a:rPr lang="es-ES" sz="1600" b="1" dirty="0">
                <a:solidFill>
                  <a:srgbClr val="FF0000"/>
                </a:solidFill>
              </a:rPr>
              <a:t> (6)  y Filemón (7</a:t>
            </a:r>
            <a:r>
              <a:rPr lang="es-ES" sz="1600" b="1" dirty="0" smtClean="0">
                <a:solidFill>
                  <a:srgbClr val="FF0000"/>
                </a:solidFill>
              </a:rPr>
              <a:t>)</a:t>
            </a:r>
            <a:endParaRPr lang="es-ES" b="1" dirty="0" smtClean="0">
              <a:solidFill>
                <a:srgbClr val="FF0000"/>
              </a:solidFill>
            </a:endParaRPr>
          </a:p>
          <a:p>
            <a:pPr algn="just">
              <a:spcBef>
                <a:spcPts val="600"/>
              </a:spcBef>
            </a:pPr>
            <a:r>
              <a:rPr lang="es-ES" b="1" i="1" dirty="0" smtClean="0">
                <a:solidFill>
                  <a:schemeClr val="accent6">
                    <a:lumMod val="75000"/>
                  </a:schemeClr>
                </a:solidFill>
              </a:rPr>
              <a:t> DEUTEROPAULINAS</a:t>
            </a:r>
            <a:r>
              <a:rPr lang="es-ES" b="1" dirty="0"/>
              <a:t>:  </a:t>
            </a:r>
            <a:r>
              <a:rPr lang="es-ES" b="1" dirty="0" smtClean="0"/>
              <a:t>3 cartas que reflejan </a:t>
            </a:r>
            <a:r>
              <a:rPr lang="es-ES" b="1" dirty="0"/>
              <a:t>una tradición </a:t>
            </a:r>
            <a:r>
              <a:rPr lang="es-ES" b="1" dirty="0" err="1"/>
              <a:t>postpaulina</a:t>
            </a:r>
            <a:r>
              <a:rPr lang="es-ES" b="1" dirty="0"/>
              <a:t> y están escritas por sus discípulos más cercanos. </a:t>
            </a:r>
            <a:r>
              <a:rPr lang="es-ES" sz="1600" b="1" dirty="0"/>
              <a:t>Respecto a los códigos patriarcales referidos a la </a:t>
            </a:r>
            <a:r>
              <a:rPr lang="es-ES" sz="1600" b="1" dirty="0" smtClean="0"/>
              <a:t>familia, a la mujer y </a:t>
            </a:r>
            <a:r>
              <a:rPr lang="es-ES" sz="1600" b="1" dirty="0"/>
              <a:t>a la comunidad, todos en la comunidad deben tenerlos en cuenta (suavizando la radicalidad de Jesús) para no </a:t>
            </a:r>
            <a:r>
              <a:rPr lang="es-ES" sz="1600" b="1" dirty="0" smtClean="0"/>
              <a:t> recibir </a:t>
            </a:r>
            <a:r>
              <a:rPr lang="es-ES" sz="1600" b="1" dirty="0"/>
              <a:t>críticas ni escandalizar y así favorecer la expansión del cristianismo</a:t>
            </a:r>
            <a:r>
              <a:rPr lang="es-ES" b="1" dirty="0" smtClean="0"/>
              <a:t>.</a:t>
            </a:r>
            <a:r>
              <a:rPr lang="es-ES" b="1" dirty="0">
                <a:solidFill>
                  <a:srgbClr val="FF0000"/>
                </a:solidFill>
              </a:rPr>
              <a:t> </a:t>
            </a:r>
            <a:r>
              <a:rPr lang="es-ES" sz="1600" b="1" dirty="0">
                <a:solidFill>
                  <a:srgbClr val="FF0000"/>
                </a:solidFill>
              </a:rPr>
              <a:t>2ª </a:t>
            </a:r>
            <a:r>
              <a:rPr lang="es-ES" sz="1600" b="1" dirty="0" err="1">
                <a:solidFill>
                  <a:srgbClr val="FF0000"/>
                </a:solidFill>
              </a:rPr>
              <a:t>Tes</a:t>
            </a:r>
            <a:r>
              <a:rPr lang="es-ES" sz="1600" b="1" dirty="0">
                <a:solidFill>
                  <a:srgbClr val="FF0000"/>
                </a:solidFill>
              </a:rPr>
              <a:t> (8)    Efesios (9)   Colosenses (10)</a:t>
            </a:r>
            <a:endParaRPr lang="es-ES" b="1" dirty="0">
              <a:solidFill>
                <a:srgbClr val="FF0000"/>
              </a:solidFill>
            </a:endParaRPr>
          </a:p>
          <a:p>
            <a:pPr>
              <a:spcBef>
                <a:spcPts val="600"/>
              </a:spcBef>
            </a:pPr>
            <a:r>
              <a:rPr lang="es-ES" b="1" i="1" dirty="0" smtClean="0">
                <a:solidFill>
                  <a:schemeClr val="accent6">
                    <a:lumMod val="75000"/>
                  </a:schemeClr>
                </a:solidFill>
              </a:rPr>
              <a:t>       TRITOPAULINAS</a:t>
            </a:r>
            <a:r>
              <a:rPr lang="es-ES" b="1" dirty="0"/>
              <a:t>: las más tardías. Son </a:t>
            </a:r>
            <a:r>
              <a:rPr lang="es-ES" b="1" dirty="0" smtClean="0"/>
              <a:t>3 escritos </a:t>
            </a:r>
            <a:r>
              <a:rPr lang="es-ES" b="1" dirty="0"/>
              <a:t>muy posteriores que reclaman la autoridad de Pablo, pero no están escritos por sus seguidores próximos. </a:t>
            </a:r>
            <a:r>
              <a:rPr lang="es-ES" sz="1600" b="1" dirty="0"/>
              <a:t>El proceso de </a:t>
            </a:r>
            <a:r>
              <a:rPr lang="es-ES" sz="1600" b="1" dirty="0" err="1"/>
              <a:t>patriarcalización</a:t>
            </a:r>
            <a:r>
              <a:rPr lang="es-ES" sz="1600" b="1" dirty="0"/>
              <a:t> está ya muy avanzado y se refleja en estas cartas. Si en la tradición anterior se pedía respeto para el sistema patriarcal, para no escandalizar, ahora ese sistema patriarcal romano se convierte en modelo de </a:t>
            </a:r>
            <a:r>
              <a:rPr lang="es-ES" sz="1600" b="1" dirty="0" err="1"/>
              <a:t>autocomprensión</a:t>
            </a:r>
            <a:r>
              <a:rPr lang="es-ES" sz="1600" b="1" dirty="0"/>
              <a:t> y organización de la misma Iglesia</a:t>
            </a:r>
            <a:r>
              <a:rPr lang="es-ES" sz="1600" b="1" dirty="0" smtClean="0"/>
              <a:t>.</a:t>
            </a:r>
            <a:r>
              <a:rPr lang="es-ES" sz="1600" b="1" dirty="0"/>
              <a:t> </a:t>
            </a:r>
            <a:r>
              <a:rPr lang="es-ES" sz="1600" b="1" dirty="0" smtClean="0"/>
              <a:t>Va desapareciendo poco a poco el papel  activo de la mujer </a:t>
            </a:r>
            <a:r>
              <a:rPr lang="es-ES" b="1" dirty="0" smtClean="0"/>
              <a:t>.</a:t>
            </a:r>
            <a:r>
              <a:rPr lang="es-ES" sz="1600" b="1" dirty="0" smtClean="0">
                <a:solidFill>
                  <a:srgbClr val="FF0000"/>
                </a:solidFill>
              </a:rPr>
              <a:t>1ª </a:t>
            </a:r>
            <a:r>
              <a:rPr lang="es-ES" sz="1600" b="1" dirty="0">
                <a:solidFill>
                  <a:srgbClr val="FF0000"/>
                </a:solidFill>
              </a:rPr>
              <a:t>Tim (11) y 2ª Tim (12)    Tito (13)</a:t>
            </a:r>
            <a:r>
              <a:rPr lang="es-ES" sz="1600" b="1" dirty="0" smtClean="0">
                <a:solidFill>
                  <a:srgbClr val="FF0000"/>
                </a:solidFill>
              </a:rPr>
              <a:t>             </a:t>
            </a:r>
            <a:endParaRPr lang="es-ES" b="1" dirty="0" smtClean="0">
              <a:solidFill>
                <a:srgbClr val="FF0000"/>
              </a:solidFill>
            </a:endParaRPr>
          </a:p>
          <a:p>
            <a:r>
              <a:rPr lang="es-ES" sz="1400" b="1" dirty="0" smtClean="0"/>
              <a:t>       </a:t>
            </a:r>
            <a:r>
              <a:rPr lang="es-ES" sz="1400" b="1" i="1" dirty="0" smtClean="0">
                <a:solidFill>
                  <a:schemeClr val="accent6">
                    <a:lumMod val="75000"/>
                  </a:schemeClr>
                </a:solidFill>
              </a:rPr>
              <a:t>(Otros </a:t>
            </a:r>
            <a:r>
              <a:rPr lang="es-ES" sz="1400" b="1" i="1" dirty="0">
                <a:solidFill>
                  <a:schemeClr val="accent6">
                    <a:lumMod val="75000"/>
                  </a:schemeClr>
                </a:solidFill>
              </a:rPr>
              <a:t>autores hablan de PAULINAS, POSTPAULINAS Y DEUTEROPAULINAS </a:t>
            </a:r>
            <a:r>
              <a:rPr lang="es-ES" sz="1400" b="1" i="1" dirty="0" smtClean="0">
                <a:solidFill>
                  <a:schemeClr val="accent6">
                    <a:lumMod val="75000"/>
                  </a:schemeClr>
                </a:solidFill>
              </a:rPr>
              <a:t>) </a:t>
            </a:r>
            <a:endParaRPr lang="es-ES" dirty="0"/>
          </a:p>
        </p:txBody>
      </p:sp>
      <p:sp>
        <p:nvSpPr>
          <p:cNvPr id="6" name="5 CuadroTexto"/>
          <p:cNvSpPr txBox="1"/>
          <p:nvPr/>
        </p:nvSpPr>
        <p:spPr>
          <a:xfrm>
            <a:off x="683568" y="932419"/>
            <a:ext cx="360040" cy="369332"/>
          </a:xfrm>
          <a:prstGeom prst="rect">
            <a:avLst/>
          </a:prstGeom>
          <a:solidFill>
            <a:schemeClr val="bg1"/>
          </a:solidFill>
        </p:spPr>
        <p:txBody>
          <a:bodyPr wrap="square" rtlCol="0">
            <a:spAutoFit/>
          </a:bodyPr>
          <a:lstStyle/>
          <a:p>
            <a:r>
              <a:rPr lang="es-ES" b="1" dirty="0" smtClean="0"/>
              <a:t>1</a:t>
            </a:r>
            <a:endParaRPr lang="es-ES" b="1" dirty="0"/>
          </a:p>
        </p:txBody>
      </p:sp>
      <p:sp>
        <p:nvSpPr>
          <p:cNvPr id="7" name="6 CuadroTexto"/>
          <p:cNvSpPr txBox="1"/>
          <p:nvPr/>
        </p:nvSpPr>
        <p:spPr>
          <a:xfrm>
            <a:off x="627443" y="2499861"/>
            <a:ext cx="360040" cy="369332"/>
          </a:xfrm>
          <a:prstGeom prst="rect">
            <a:avLst/>
          </a:prstGeom>
          <a:solidFill>
            <a:schemeClr val="bg1"/>
          </a:solidFill>
        </p:spPr>
        <p:txBody>
          <a:bodyPr wrap="square" rtlCol="0">
            <a:spAutoFit/>
          </a:bodyPr>
          <a:lstStyle/>
          <a:p>
            <a:r>
              <a:rPr lang="es-ES" b="1" dirty="0" smtClean="0"/>
              <a:t>2</a:t>
            </a:r>
            <a:endParaRPr lang="es-ES" b="1" dirty="0"/>
          </a:p>
        </p:txBody>
      </p:sp>
      <p:sp>
        <p:nvSpPr>
          <p:cNvPr id="8" name="7 CuadroTexto"/>
          <p:cNvSpPr txBox="1"/>
          <p:nvPr/>
        </p:nvSpPr>
        <p:spPr>
          <a:xfrm>
            <a:off x="584207" y="4113076"/>
            <a:ext cx="360040" cy="369332"/>
          </a:xfrm>
          <a:prstGeom prst="rect">
            <a:avLst/>
          </a:prstGeom>
          <a:solidFill>
            <a:schemeClr val="bg1"/>
          </a:solidFill>
        </p:spPr>
        <p:txBody>
          <a:bodyPr wrap="square" rtlCol="0">
            <a:spAutoFit/>
          </a:bodyPr>
          <a:lstStyle/>
          <a:p>
            <a:r>
              <a:rPr lang="es-ES" b="1" dirty="0" smtClean="0"/>
              <a:t>3</a:t>
            </a:r>
            <a:endParaRPr lang="es-ES" b="1" dirty="0"/>
          </a:p>
        </p:txBody>
      </p:sp>
      <p:sp>
        <p:nvSpPr>
          <p:cNvPr id="2" name="1 Explosión 1"/>
          <p:cNvSpPr/>
          <p:nvPr/>
        </p:nvSpPr>
        <p:spPr>
          <a:xfrm>
            <a:off x="8217129" y="1248341"/>
            <a:ext cx="360040"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xplosión 1"/>
          <p:cNvSpPr/>
          <p:nvPr/>
        </p:nvSpPr>
        <p:spPr>
          <a:xfrm>
            <a:off x="7812360" y="2504507"/>
            <a:ext cx="360040"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xplosión 1"/>
          <p:cNvSpPr/>
          <p:nvPr/>
        </p:nvSpPr>
        <p:spPr>
          <a:xfrm>
            <a:off x="7812360" y="4278720"/>
            <a:ext cx="360040" cy="360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https://tse3.mm.bing.net/th?id=OIP.iamdAFHj42AkLHRM2BLAXwHaDf&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497" y="477489"/>
            <a:ext cx="2097391" cy="728555"/>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992380" y="349079"/>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17</a:t>
            </a:r>
            <a:endParaRPr lang="es-ES" b="1" dirty="0"/>
          </a:p>
        </p:txBody>
      </p:sp>
    </p:spTree>
    <p:extLst>
      <p:ext uri="{BB962C8B-B14F-4D97-AF65-F5344CB8AC3E}">
        <p14:creationId xmlns:p14="http://schemas.microsoft.com/office/powerpoint/2010/main" val="1315814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684912" y="6253892"/>
            <a:ext cx="758952" cy="246888"/>
          </a:xfrm>
        </p:spPr>
        <p:txBody>
          <a:bodyPr/>
          <a:lstStyle/>
          <a:p>
            <a:fld id="{636E3AB4-97AD-4389-A1F4-096199C2DEE3}" type="slidenum">
              <a:rPr lang="es-ES" b="1" smtClean="0">
                <a:solidFill>
                  <a:schemeClr val="tx1"/>
                </a:solidFill>
              </a:rPr>
              <a:t>54</a:t>
            </a:fld>
            <a:endParaRPr lang="es-ES" b="1" dirty="0">
              <a:solidFill>
                <a:schemeClr val="tx1"/>
              </a:solidFill>
            </a:endParaRPr>
          </a:p>
        </p:txBody>
      </p:sp>
      <p:sp>
        <p:nvSpPr>
          <p:cNvPr id="5" name="4 CuadroTexto"/>
          <p:cNvSpPr txBox="1"/>
          <p:nvPr/>
        </p:nvSpPr>
        <p:spPr>
          <a:xfrm>
            <a:off x="848693" y="371446"/>
            <a:ext cx="6408712" cy="461665"/>
          </a:xfrm>
          <a:prstGeom prst="rect">
            <a:avLst/>
          </a:prstGeom>
          <a:noFill/>
        </p:spPr>
        <p:txBody>
          <a:bodyPr wrap="square" rtlCol="0">
            <a:spAutoFit/>
          </a:bodyPr>
          <a:lstStyle/>
          <a:p>
            <a:r>
              <a:rPr lang="es-ES" sz="2400" b="1" dirty="0" smtClean="0"/>
              <a:t>ESTABLECIMIENTO DEL CANON y PLURALISMO</a:t>
            </a:r>
            <a:endParaRPr lang="es-ES" sz="2400" b="1" dirty="0"/>
          </a:p>
        </p:txBody>
      </p:sp>
      <p:sp>
        <p:nvSpPr>
          <p:cNvPr id="6" name="5 CuadroTexto"/>
          <p:cNvSpPr txBox="1"/>
          <p:nvPr/>
        </p:nvSpPr>
        <p:spPr>
          <a:xfrm>
            <a:off x="8064388" y="373725"/>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18</a:t>
            </a:r>
            <a:endParaRPr lang="es-ES" b="1" dirty="0"/>
          </a:p>
        </p:txBody>
      </p:sp>
      <p:sp>
        <p:nvSpPr>
          <p:cNvPr id="7" name="6 CuadroTexto"/>
          <p:cNvSpPr txBox="1"/>
          <p:nvPr/>
        </p:nvSpPr>
        <p:spPr>
          <a:xfrm>
            <a:off x="827585" y="708321"/>
            <a:ext cx="7920879" cy="1384995"/>
          </a:xfrm>
          <a:prstGeom prst="rect">
            <a:avLst/>
          </a:prstGeom>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establecimiento del canon parece que fue una </a:t>
            </a:r>
            <a:r>
              <a:rPr lang="es-ES" sz="1600" b="1" dirty="0" smtClean="0">
                <a:solidFill>
                  <a:schemeClr val="accent6">
                    <a:lumMod val="50000"/>
                  </a:schemeClr>
                </a:solidFill>
              </a:rPr>
              <a:t>DECISIÓN</a:t>
            </a:r>
            <a:r>
              <a:rPr lang="es-ES" sz="1600" dirty="0" smtClean="0"/>
              <a:t> explicable y necesaria social y teológicamente, por la cual la Iglesia se reconocía en unos determinados escritos y se dejaba interpelar normativamente por ellos</a:t>
            </a:r>
            <a:r>
              <a:rPr lang="es-ES" sz="1600" dirty="0" smtClean="0"/>
              <a:t>.  </a:t>
            </a:r>
            <a:r>
              <a:rPr lang="es-ES" dirty="0" smtClean="0"/>
              <a:t> </a:t>
            </a:r>
            <a:r>
              <a:rPr lang="es-ES" sz="1600" dirty="0" smtClean="0"/>
              <a:t>Fue una decisión muy instructiva por su amplitud, ya que, a diferencia de los cánones sectarios, siempre más exclusivistas, en el canon católico destaca la pluralidad de líneas cristianas admitidas” (</a:t>
            </a:r>
            <a:r>
              <a:rPr lang="es-ES" sz="1600" dirty="0" err="1" smtClean="0"/>
              <a:t>Bibliog</a:t>
            </a:r>
            <a:r>
              <a:rPr lang="es-ES" sz="1600" dirty="0" smtClean="0"/>
              <a:t>. 1, 14)</a:t>
            </a:r>
            <a:endParaRPr lang="es-ES" sz="1600" dirty="0"/>
          </a:p>
        </p:txBody>
      </p:sp>
      <p:sp>
        <p:nvSpPr>
          <p:cNvPr id="8" name="7 CuadroTexto"/>
          <p:cNvSpPr txBox="1"/>
          <p:nvPr/>
        </p:nvSpPr>
        <p:spPr>
          <a:xfrm>
            <a:off x="848693" y="5416887"/>
            <a:ext cx="6016478" cy="1107996"/>
          </a:xfrm>
          <a:prstGeom prst="rect">
            <a:avLst/>
          </a:prstGeom>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La </a:t>
            </a:r>
            <a:r>
              <a:rPr lang="es-ES" b="1" dirty="0" smtClean="0">
                <a:solidFill>
                  <a:schemeClr val="accent6">
                    <a:lumMod val="75000"/>
                  </a:schemeClr>
                </a:solidFill>
              </a:rPr>
              <a:t>CREATIVIDAD </a:t>
            </a:r>
            <a:r>
              <a:rPr lang="es-ES" sz="1600" b="1" dirty="0">
                <a:solidFill>
                  <a:schemeClr val="accent6">
                    <a:lumMod val="75000"/>
                  </a:schemeClr>
                </a:solidFill>
              </a:rPr>
              <a:t>de los autores del Nuevo Testamento </a:t>
            </a:r>
            <a:r>
              <a:rPr lang="es-ES" sz="1600" dirty="0"/>
              <a:t>fue </a:t>
            </a:r>
            <a:r>
              <a:rPr lang="es-ES" sz="1600" dirty="0" smtClean="0"/>
              <a:t>muy </a:t>
            </a:r>
            <a:r>
              <a:rPr lang="es-ES" sz="1600" dirty="0"/>
              <a:t>grande y debe ser un referente para nuestros días</a:t>
            </a:r>
            <a:r>
              <a:rPr lang="es-ES" sz="1600" dirty="0" smtClean="0"/>
              <a:t>. En él, entre otros aspectos, hay teología “especulativa” (Pablo)  y “teología narrativa” (Evangelios)    (Cfr. JM Castillo) </a:t>
            </a:r>
            <a:endParaRPr lang="es-ES" sz="1600" dirty="0"/>
          </a:p>
        </p:txBody>
      </p:sp>
      <p:sp>
        <p:nvSpPr>
          <p:cNvPr id="9" name="8 CuadroTexto"/>
          <p:cNvSpPr txBox="1"/>
          <p:nvPr/>
        </p:nvSpPr>
        <p:spPr>
          <a:xfrm>
            <a:off x="819621" y="3069004"/>
            <a:ext cx="7891102" cy="2462213"/>
          </a:xfrm>
          <a:prstGeom prst="rect">
            <a:avLst/>
          </a:prstGeom>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El hecho de que se incluyesen en el canon de libros inspirados tanto las </a:t>
            </a:r>
            <a:r>
              <a:rPr lang="es-ES" dirty="0" smtClean="0"/>
              <a:t>Cartas </a:t>
            </a:r>
            <a:r>
              <a:rPr lang="es-ES" dirty="0"/>
              <a:t>Pastorales como el evangelio de Marcos nos indica </a:t>
            </a:r>
            <a:r>
              <a:rPr lang="es-ES" sz="2000" dirty="0">
                <a:solidFill>
                  <a:schemeClr val="accent6">
                    <a:lumMod val="75000"/>
                  </a:schemeClr>
                </a:solidFill>
              </a:rPr>
              <a:t>la </a:t>
            </a:r>
            <a:r>
              <a:rPr lang="es-ES" sz="2000" dirty="0" smtClean="0">
                <a:solidFill>
                  <a:schemeClr val="accent6">
                    <a:lumMod val="75000"/>
                  </a:schemeClr>
                </a:solidFill>
              </a:rPr>
              <a:t>COMPLEJIDAD </a:t>
            </a:r>
            <a:r>
              <a:rPr lang="es-ES" sz="2000" dirty="0">
                <a:solidFill>
                  <a:schemeClr val="accent6">
                    <a:lumMod val="75000"/>
                  </a:schemeClr>
                </a:solidFill>
              </a:rPr>
              <a:t>de la vida de la iglesia primitiva.  </a:t>
            </a:r>
            <a:r>
              <a:rPr lang="es-ES" sz="1600" dirty="0"/>
              <a:t>“No es posible admitir ambas tradiciones  — y  su  unidad eventual — sin reconocer la tensión existente entre ellas</a:t>
            </a:r>
            <a:r>
              <a:rPr lang="es-ES" dirty="0"/>
              <a:t>.  </a:t>
            </a:r>
          </a:p>
          <a:p>
            <a:r>
              <a:rPr lang="es-ES" sz="1600" i="1" dirty="0"/>
              <a:t>Pero el hecho de que la iglesia haya puesto </a:t>
            </a:r>
            <a:r>
              <a:rPr lang="es-ES" sz="1600" i="1" dirty="0" smtClean="0">
                <a:solidFill>
                  <a:schemeClr val="accent6">
                    <a:lumMod val="50000"/>
                  </a:schemeClr>
                </a:solidFill>
              </a:rPr>
              <a:t>EN PRIMER LUGAR LOS EVANGELIOS </a:t>
            </a:r>
            <a:r>
              <a:rPr lang="es-ES" sz="1600" i="1" dirty="0" smtClean="0"/>
              <a:t>y </a:t>
            </a:r>
            <a:r>
              <a:rPr lang="es-ES" sz="1600" i="1" dirty="0"/>
              <a:t>los haya rodeado de una estima muy particular indica </a:t>
            </a:r>
            <a:r>
              <a:rPr lang="es-ES" i="1" dirty="0"/>
              <a:t>que </a:t>
            </a:r>
            <a:r>
              <a:rPr lang="es-ES" sz="2000" i="1" dirty="0">
                <a:solidFill>
                  <a:schemeClr val="accent6">
                    <a:lumMod val="75000"/>
                  </a:schemeClr>
                </a:solidFill>
              </a:rPr>
              <a:t>reconoce los principios carismáticos de Jesús como su norma fundamental y legitima la  crítica institucional desde ellos.”</a:t>
            </a:r>
            <a:r>
              <a:rPr lang="es-ES" sz="2000" dirty="0">
                <a:solidFill>
                  <a:schemeClr val="accent6">
                    <a:lumMod val="75000"/>
                  </a:schemeClr>
                </a:solidFill>
              </a:rPr>
              <a:t> (R. Aguirre</a:t>
            </a:r>
            <a:r>
              <a:rPr lang="es-ES" sz="2000" dirty="0" smtClean="0">
                <a:solidFill>
                  <a:schemeClr val="accent6">
                    <a:lumMod val="75000"/>
                  </a:schemeClr>
                </a:solidFill>
              </a:rPr>
              <a:t>)</a:t>
            </a:r>
            <a:endParaRPr lang="es-ES" dirty="0"/>
          </a:p>
        </p:txBody>
      </p:sp>
      <p:sp>
        <p:nvSpPr>
          <p:cNvPr id="10" name="9 CuadroTexto"/>
          <p:cNvSpPr txBox="1"/>
          <p:nvPr/>
        </p:nvSpPr>
        <p:spPr>
          <a:xfrm>
            <a:off x="795080" y="2143215"/>
            <a:ext cx="7920879" cy="923330"/>
          </a:xfrm>
          <a:prstGeom prst="rect">
            <a:avLst/>
          </a:prstGeom>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proceso de canonización del N.T. se hizo en medio de </a:t>
            </a:r>
            <a:r>
              <a:rPr lang="es-ES" b="1" dirty="0" smtClean="0">
                <a:solidFill>
                  <a:schemeClr val="accent6">
                    <a:lumMod val="50000"/>
                  </a:schemeClr>
                </a:solidFill>
              </a:rPr>
              <a:t>FUERTES POLÉMICAS  SOBRE EL PAPEL DE LA MUJER</a:t>
            </a:r>
            <a:r>
              <a:rPr lang="es-ES" dirty="0" smtClean="0"/>
              <a:t> en la Iglesia. </a:t>
            </a:r>
            <a:r>
              <a:rPr lang="es-ES" sz="1600" dirty="0" smtClean="0"/>
              <a:t>El Canon refleja un proceso patriarcal de selección y ha funcionado para excluir a las mujeres del liderazgo eclesial. (Cfr.1,210)</a:t>
            </a:r>
            <a:endParaRPr lang="es-ES" sz="1600" dirty="0"/>
          </a:p>
        </p:txBody>
      </p:sp>
      <p:sp>
        <p:nvSpPr>
          <p:cNvPr id="11" name="10 Estrella de 7 puntas"/>
          <p:cNvSpPr/>
          <p:nvPr/>
        </p:nvSpPr>
        <p:spPr>
          <a:xfrm>
            <a:off x="539553" y="692696"/>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strella de 7 puntas"/>
          <p:cNvSpPr/>
          <p:nvPr/>
        </p:nvSpPr>
        <p:spPr>
          <a:xfrm>
            <a:off x="494648" y="2143215"/>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strella de 7 puntas"/>
          <p:cNvSpPr/>
          <p:nvPr/>
        </p:nvSpPr>
        <p:spPr>
          <a:xfrm>
            <a:off x="494648" y="3044215"/>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strella de 7 puntas"/>
          <p:cNvSpPr/>
          <p:nvPr/>
        </p:nvSpPr>
        <p:spPr>
          <a:xfrm>
            <a:off x="523699" y="5515188"/>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086" y="5204505"/>
            <a:ext cx="1527358" cy="96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Flecha derecha"/>
          <p:cNvSpPr/>
          <p:nvPr/>
        </p:nvSpPr>
        <p:spPr>
          <a:xfrm>
            <a:off x="516506" y="4790182"/>
            <a:ext cx="244316" cy="3670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15896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09090" y="3140968"/>
            <a:ext cx="7930958" cy="32624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a:t> [</a:t>
            </a:r>
            <a:r>
              <a:rPr lang="es-ES" b="1" i="1" dirty="0">
                <a:solidFill>
                  <a:schemeClr val="accent6">
                    <a:lumMod val="75000"/>
                  </a:schemeClr>
                </a:solidFill>
              </a:rPr>
              <a:t>BULO sobre el Concilio de Nicea</a:t>
            </a:r>
            <a:r>
              <a:rPr lang="es-ES" b="1" dirty="0"/>
              <a:t>]</a:t>
            </a:r>
          </a:p>
          <a:p>
            <a:r>
              <a:rPr lang="es-ES" b="1" dirty="0" smtClean="0"/>
              <a:t>“A </a:t>
            </a:r>
            <a:r>
              <a:rPr lang="es-ES" b="1" dirty="0"/>
              <a:t>la luz de todo lo hasta aquí expuesto, el lector caerá en la cuenta de </a:t>
            </a:r>
            <a:r>
              <a:rPr lang="es-ES" b="1" dirty="0" smtClean="0"/>
              <a:t>cuán</a:t>
            </a:r>
            <a:r>
              <a:rPr lang="es-ES" b="1" dirty="0"/>
              <a:t>  poco fundamento y qué grado de desconocimiento histórico supone lo que se oye repetidamente en ciertos círculos a propósito de la formación o delimitación del Canon del </a:t>
            </a:r>
            <a:r>
              <a:rPr lang="es-ES" b="1" dirty="0" smtClean="0"/>
              <a:t>Nuevo Testamento  </a:t>
            </a:r>
            <a:r>
              <a:rPr lang="es-ES" b="1" dirty="0"/>
              <a:t>en el Concilio de Nicea (325</a:t>
            </a:r>
            <a:r>
              <a:rPr lang="es-ES" b="1" dirty="0" smtClean="0"/>
              <a:t>) </a:t>
            </a:r>
          </a:p>
          <a:p>
            <a:endParaRPr lang="es-ES" b="1" dirty="0" smtClean="0"/>
          </a:p>
          <a:p>
            <a:r>
              <a:rPr lang="es-ES" sz="1600" b="1" i="1" dirty="0" smtClean="0"/>
              <a:t>Se </a:t>
            </a:r>
            <a:r>
              <a:rPr lang="es-ES" sz="1600" b="1" i="1" dirty="0"/>
              <a:t>afirma repetidas veces que el proceso fue aleatorio por parte de los hombres y milagroso por parte de Dios: se puso sobre una mesa una suerte de manta y en ella en un totum revolutum todos los libros considerados sagrados. Se sacudió con fuerza el cobertor y los libros que cayeron al suelo fueron declarados apócrifos mientras que los que permanecieron en la mesa fueron declarados canónicos</a:t>
            </a:r>
            <a:r>
              <a:rPr lang="es-ES" sz="1600" b="1" dirty="0"/>
              <a:t>. </a:t>
            </a:r>
            <a:endParaRPr lang="es-ES" sz="1600" dirty="0"/>
          </a:p>
          <a:p>
            <a:pPr algn="ctr"/>
            <a:r>
              <a:rPr lang="es-ES" sz="1600" b="1" dirty="0"/>
              <a:t>El lector tiene ya suficiente material </a:t>
            </a:r>
            <a:r>
              <a:rPr lang="es-ES" sz="1600" b="1" dirty="0" smtClean="0"/>
              <a:t>para </a:t>
            </a:r>
            <a:r>
              <a:rPr lang="es-ES" sz="1600" b="1" dirty="0"/>
              <a:t>juzgar semejante bulo" (A. Piñero</a:t>
            </a:r>
            <a:r>
              <a:rPr lang="es-ES" sz="1600" b="1" dirty="0" smtClean="0"/>
              <a:t>,)</a:t>
            </a:r>
            <a:endParaRPr lang="es-ES" sz="1600" dirty="0"/>
          </a:p>
        </p:txBody>
      </p:sp>
      <p:sp>
        <p:nvSpPr>
          <p:cNvPr id="4" name="3 Marcador de número de diapositiva"/>
          <p:cNvSpPr>
            <a:spLocks noGrp="1"/>
          </p:cNvSpPr>
          <p:nvPr>
            <p:ph type="sldNum" sz="quarter" idx="12"/>
          </p:nvPr>
        </p:nvSpPr>
        <p:spPr>
          <a:xfrm>
            <a:off x="7770571" y="6021288"/>
            <a:ext cx="758952" cy="246888"/>
          </a:xfrm>
        </p:spPr>
        <p:txBody>
          <a:bodyPr/>
          <a:lstStyle/>
          <a:p>
            <a:fld id="{636E3AB4-97AD-4389-A1F4-096199C2DEE3}" type="slidenum">
              <a:rPr lang="es-ES" b="1" smtClean="0">
                <a:solidFill>
                  <a:schemeClr val="tx1"/>
                </a:solidFill>
              </a:rPr>
              <a:t>55</a:t>
            </a:fld>
            <a:endParaRPr lang="es-ES" b="1" dirty="0">
              <a:solidFill>
                <a:schemeClr val="tx1"/>
              </a:solidFill>
            </a:endParaRPr>
          </a:p>
        </p:txBody>
      </p:sp>
      <p:sp>
        <p:nvSpPr>
          <p:cNvPr id="5" name="4 CuadroTexto"/>
          <p:cNvSpPr txBox="1"/>
          <p:nvPr/>
        </p:nvSpPr>
        <p:spPr>
          <a:xfrm>
            <a:off x="619944" y="548680"/>
            <a:ext cx="7920104" cy="24622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Según el Concilio Vaticano II,  los </a:t>
            </a:r>
            <a:r>
              <a:rPr lang="es-ES" b="1" dirty="0"/>
              <a:t>autores sagrados escribieron los cuatro evangelios </a:t>
            </a:r>
            <a:r>
              <a:rPr lang="es-ES" b="1" dirty="0" smtClean="0"/>
              <a:t>ESCOGIENDO </a:t>
            </a:r>
            <a:r>
              <a:rPr lang="es-ES" b="1" dirty="0"/>
              <a:t>algunas cosas de las muchas que ya se trasmitían de palabra o por escrito, </a:t>
            </a:r>
            <a:r>
              <a:rPr lang="es-ES" b="1" dirty="0" smtClean="0"/>
              <a:t>SINTETIZANDO </a:t>
            </a:r>
            <a:r>
              <a:rPr lang="es-ES" b="1" dirty="0"/>
              <a:t>otras, o </a:t>
            </a:r>
            <a:r>
              <a:rPr lang="es-ES" b="1" dirty="0" smtClean="0"/>
              <a:t>EXPLICÁNDOLAS </a:t>
            </a:r>
            <a:r>
              <a:rPr lang="es-ES" b="1" dirty="0"/>
              <a:t>atendiendo a la condición de las iglesias, </a:t>
            </a:r>
            <a:r>
              <a:rPr lang="es-ES" b="1" dirty="0" smtClean="0"/>
              <a:t>RETENIENDO </a:t>
            </a:r>
            <a:r>
              <a:rPr lang="es-ES" b="1" dirty="0"/>
              <a:t>por fin la forma de proclamación de manera que siempre nos comunicaban la verdad sincera acerca de </a:t>
            </a:r>
            <a:r>
              <a:rPr lang="es-ES" b="1" dirty="0" smtClean="0"/>
              <a:t>Jesús</a:t>
            </a:r>
            <a:r>
              <a:rPr lang="es-ES" b="1" dirty="0"/>
              <a:t>. </a:t>
            </a:r>
            <a:endParaRPr lang="es-ES" b="1" dirty="0" smtClean="0"/>
          </a:p>
          <a:p>
            <a:r>
              <a:rPr lang="es-ES" sz="1600" b="1" dirty="0" smtClean="0"/>
              <a:t>Escribieron</a:t>
            </a:r>
            <a:r>
              <a:rPr lang="es-ES" sz="1600" b="1" dirty="0"/>
              <a:t>, pues, </a:t>
            </a:r>
            <a:r>
              <a:rPr lang="es-ES" sz="1600" b="1" dirty="0" smtClean="0"/>
              <a:t>SACÁNDOLO </a:t>
            </a:r>
            <a:r>
              <a:rPr lang="es-ES" sz="1600" b="1" dirty="0"/>
              <a:t>ya de su memoria o recuerdos, ya del testimonio de quienes 'desde el principio fueron testigos oculares y ministros de la palabra' para que conozcamos 'la verdad' de las palabras que nos enseñan (cf. </a:t>
            </a:r>
            <a:r>
              <a:rPr lang="es-ES" sz="1600" b="1" dirty="0" err="1" smtClean="0"/>
              <a:t>Lc</a:t>
            </a:r>
            <a:r>
              <a:rPr lang="es-ES" sz="1600" b="1" dirty="0"/>
              <a:t>., 1,2-4</a:t>
            </a:r>
            <a:r>
              <a:rPr lang="es-ES" sz="1600" b="1" dirty="0" smtClean="0"/>
              <a:t>). [</a:t>
            </a:r>
            <a:r>
              <a:rPr lang="es-ES" sz="1600" b="1" dirty="0" smtClean="0">
                <a:solidFill>
                  <a:schemeClr val="accent6">
                    <a:lumMod val="75000"/>
                  </a:schemeClr>
                </a:solidFill>
              </a:rPr>
              <a:t>Concilio Vaticano II, Dei Verbum, </a:t>
            </a:r>
            <a:r>
              <a:rPr lang="es-ES" sz="1600" b="1" dirty="0" err="1" smtClean="0">
                <a:solidFill>
                  <a:schemeClr val="accent6">
                    <a:lumMod val="75000"/>
                  </a:schemeClr>
                </a:solidFill>
              </a:rPr>
              <a:t>cap.V</a:t>
            </a:r>
            <a:r>
              <a:rPr lang="es-ES" sz="1600" b="1" dirty="0" smtClean="0">
                <a:solidFill>
                  <a:schemeClr val="accent6">
                    <a:lumMod val="75000"/>
                  </a:schemeClr>
                </a:solidFill>
              </a:rPr>
              <a:t>,  19</a:t>
            </a:r>
            <a:r>
              <a:rPr lang="es-ES" sz="1600" b="1" dirty="0" smtClean="0"/>
              <a:t>]</a:t>
            </a:r>
            <a:endParaRPr lang="es-ES" sz="1600" dirty="0"/>
          </a:p>
        </p:txBody>
      </p:sp>
      <p:sp>
        <p:nvSpPr>
          <p:cNvPr id="6" name="5 Estrella de 7 puntas"/>
          <p:cNvSpPr/>
          <p:nvPr/>
        </p:nvSpPr>
        <p:spPr>
          <a:xfrm>
            <a:off x="331912" y="3101617"/>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strella de 7 puntas"/>
          <p:cNvSpPr/>
          <p:nvPr/>
        </p:nvSpPr>
        <p:spPr>
          <a:xfrm>
            <a:off x="331912" y="404664"/>
            <a:ext cx="288032"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153479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lecha arriba y abajo"/>
          <p:cNvSpPr/>
          <p:nvPr/>
        </p:nvSpPr>
        <p:spPr>
          <a:xfrm rot="3504696">
            <a:off x="5909927" y="3962772"/>
            <a:ext cx="260176" cy="900300"/>
          </a:xfrm>
          <a:prstGeom prst="upDownArrow">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redondeado"/>
          <p:cNvSpPr/>
          <p:nvPr/>
        </p:nvSpPr>
        <p:spPr>
          <a:xfrm>
            <a:off x="3274232" y="4751338"/>
            <a:ext cx="2314188" cy="1639406"/>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redondeado"/>
          <p:cNvSpPr/>
          <p:nvPr/>
        </p:nvSpPr>
        <p:spPr>
          <a:xfrm>
            <a:off x="6407508" y="2326694"/>
            <a:ext cx="2290121" cy="1975452"/>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redondeado"/>
          <p:cNvSpPr/>
          <p:nvPr/>
        </p:nvSpPr>
        <p:spPr>
          <a:xfrm>
            <a:off x="6177349" y="4723406"/>
            <a:ext cx="2413635" cy="147732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redondeado"/>
          <p:cNvSpPr/>
          <p:nvPr/>
        </p:nvSpPr>
        <p:spPr>
          <a:xfrm>
            <a:off x="529375" y="4843802"/>
            <a:ext cx="2485375" cy="1247745"/>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redondeado"/>
          <p:cNvSpPr/>
          <p:nvPr/>
        </p:nvSpPr>
        <p:spPr>
          <a:xfrm>
            <a:off x="529374" y="2928044"/>
            <a:ext cx="2278753" cy="147732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redondeado"/>
          <p:cNvSpPr/>
          <p:nvPr/>
        </p:nvSpPr>
        <p:spPr>
          <a:xfrm>
            <a:off x="3917055" y="831155"/>
            <a:ext cx="4673929" cy="1374518"/>
          </a:xfrm>
          <a:prstGeom prst="round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705702" y="5844659"/>
            <a:ext cx="758952" cy="246888"/>
          </a:xfrm>
        </p:spPr>
        <p:txBody>
          <a:bodyPr/>
          <a:lstStyle/>
          <a:p>
            <a:fld id="{636E3AB4-97AD-4389-A1F4-096199C2DEE3}" type="slidenum">
              <a:rPr lang="es-ES" b="1" smtClean="0">
                <a:solidFill>
                  <a:schemeClr val="tx1"/>
                </a:solidFill>
              </a:rPr>
              <a:t>56</a:t>
            </a:fld>
            <a:endParaRPr lang="es-ES" b="1" dirty="0">
              <a:solidFill>
                <a:schemeClr val="tx1"/>
              </a:solidFill>
            </a:endParaRPr>
          </a:p>
        </p:txBody>
      </p:sp>
      <p:sp>
        <p:nvSpPr>
          <p:cNvPr id="5" name="4 CuadroTexto"/>
          <p:cNvSpPr txBox="1"/>
          <p:nvPr/>
        </p:nvSpPr>
        <p:spPr>
          <a:xfrm>
            <a:off x="8316416" y="646489"/>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19</a:t>
            </a:r>
            <a:endParaRPr lang="es-ES" b="1" dirty="0"/>
          </a:p>
        </p:txBody>
      </p:sp>
      <p:sp>
        <p:nvSpPr>
          <p:cNvPr id="6" name="5 CuadroTexto"/>
          <p:cNvSpPr txBox="1"/>
          <p:nvPr/>
        </p:nvSpPr>
        <p:spPr>
          <a:xfrm>
            <a:off x="3922030" y="292823"/>
            <a:ext cx="4603984" cy="523220"/>
          </a:xfrm>
          <a:prstGeom prst="rect">
            <a:avLst/>
          </a:prstGeom>
          <a:noFill/>
        </p:spPr>
        <p:txBody>
          <a:bodyPr wrap="square" rtlCol="0">
            <a:spAutoFit/>
          </a:bodyPr>
          <a:lstStyle/>
          <a:p>
            <a:r>
              <a:rPr lang="es-ES" sz="2800" b="1" dirty="0" smtClean="0">
                <a:solidFill>
                  <a:schemeClr val="accent6">
                    <a:lumMod val="75000"/>
                  </a:schemeClr>
                </a:solidFill>
              </a:rPr>
              <a:t>UNA FECHA CLAVE: el año 70</a:t>
            </a:r>
            <a:endParaRPr lang="es-ES" sz="2800" b="1" dirty="0">
              <a:solidFill>
                <a:schemeClr val="accent6">
                  <a:lumMod val="75000"/>
                </a:schemeClr>
              </a:solidFill>
            </a:endParaRPr>
          </a:p>
        </p:txBody>
      </p:sp>
      <p:sp>
        <p:nvSpPr>
          <p:cNvPr id="7" name="6 CuadroTexto"/>
          <p:cNvSpPr txBox="1"/>
          <p:nvPr/>
        </p:nvSpPr>
        <p:spPr>
          <a:xfrm>
            <a:off x="3367204" y="3178762"/>
            <a:ext cx="2398008"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pPr algn="ctr"/>
            <a:r>
              <a:rPr lang="es-ES" sz="3200" b="1" dirty="0" smtClean="0">
                <a:solidFill>
                  <a:schemeClr val="accent6">
                    <a:lumMod val="75000"/>
                  </a:schemeClr>
                </a:solidFill>
              </a:rPr>
              <a:t>AÑO 70 de nuestra era</a:t>
            </a:r>
            <a:endParaRPr lang="es-ES" sz="3200" b="1" dirty="0">
              <a:solidFill>
                <a:schemeClr val="accent6">
                  <a:lumMod val="75000"/>
                </a:schemeClr>
              </a:solidFill>
            </a:endParaRPr>
          </a:p>
        </p:txBody>
      </p:sp>
      <p:sp>
        <p:nvSpPr>
          <p:cNvPr id="8" name="7 CuadroTexto"/>
          <p:cNvSpPr txBox="1"/>
          <p:nvPr/>
        </p:nvSpPr>
        <p:spPr>
          <a:xfrm>
            <a:off x="3902141" y="831155"/>
            <a:ext cx="4703755" cy="1323439"/>
          </a:xfrm>
          <a:prstGeom prst="rect">
            <a:avLst/>
          </a:prstGeom>
          <a:noFill/>
        </p:spPr>
        <p:txBody>
          <a:bodyPr wrap="square" rtlCol="0">
            <a:spAutoFit/>
          </a:bodyPr>
          <a:lstStyle/>
          <a:p>
            <a:r>
              <a:rPr lang="es-ES" sz="1600" b="1" dirty="0" smtClean="0">
                <a:solidFill>
                  <a:srgbClr val="C00000"/>
                </a:solidFill>
              </a:rPr>
              <a:t>Destrucción del Templo de Jerusalén por los romanos</a:t>
            </a:r>
          </a:p>
          <a:p>
            <a:pPr marL="285750" indent="-285750">
              <a:buFont typeface="Arial" panose="020B0604020202020204" pitchFamily="34" charset="0"/>
              <a:buChar char="•"/>
            </a:pPr>
            <a:r>
              <a:rPr lang="es-ES" sz="1600" dirty="0" smtClean="0"/>
              <a:t>Permanece el fariseísmo como doctrina oficial</a:t>
            </a:r>
          </a:p>
          <a:p>
            <a:pPr marL="285750" indent="-285750">
              <a:buFont typeface="Arial" panose="020B0604020202020204" pitchFamily="34" charset="0"/>
              <a:buChar char="•"/>
            </a:pPr>
            <a:r>
              <a:rPr lang="es-ES" sz="1600" dirty="0" smtClean="0"/>
              <a:t>Dispersión de parte de la comunidad cristiana</a:t>
            </a:r>
          </a:p>
          <a:p>
            <a:pPr marL="285750" indent="-285750">
              <a:buFont typeface="Arial" panose="020B0604020202020204" pitchFamily="34" charset="0"/>
              <a:buChar char="•"/>
            </a:pPr>
            <a:r>
              <a:rPr lang="es-ES" sz="1600" dirty="0" smtClean="0"/>
              <a:t>Se acentúa la separación respecto al judaísmo </a:t>
            </a:r>
            <a:endParaRPr lang="es-ES" sz="1600" dirty="0"/>
          </a:p>
        </p:txBody>
      </p:sp>
      <p:sp>
        <p:nvSpPr>
          <p:cNvPr id="9" name="8 CuadroTexto"/>
          <p:cNvSpPr txBox="1"/>
          <p:nvPr/>
        </p:nvSpPr>
        <p:spPr>
          <a:xfrm>
            <a:off x="539552" y="2978706"/>
            <a:ext cx="2304256" cy="1323439"/>
          </a:xfrm>
          <a:prstGeom prst="rect">
            <a:avLst/>
          </a:prstGeom>
          <a:noFill/>
        </p:spPr>
        <p:txBody>
          <a:bodyPr wrap="square" rtlCol="0">
            <a:spAutoFit/>
          </a:bodyPr>
          <a:lstStyle/>
          <a:p>
            <a:r>
              <a:rPr lang="es-ES" sz="1600" dirty="0" smtClean="0"/>
              <a:t>Fin de la generación </a:t>
            </a:r>
          </a:p>
          <a:p>
            <a:r>
              <a:rPr lang="es-ES" sz="1600" dirty="0" smtClean="0"/>
              <a:t>de los </a:t>
            </a:r>
            <a:r>
              <a:rPr lang="es-ES" sz="1600" b="1" dirty="0" smtClean="0">
                <a:solidFill>
                  <a:srgbClr val="C00000"/>
                </a:solidFill>
              </a:rPr>
              <a:t>contemporáneos de Jesús </a:t>
            </a:r>
            <a:r>
              <a:rPr lang="es-ES" sz="1600" dirty="0" smtClean="0"/>
              <a:t>y de quienes habían tenido una </a:t>
            </a:r>
            <a:r>
              <a:rPr lang="es-ES" sz="1600" dirty="0" err="1" smtClean="0"/>
              <a:t>rela-ción</a:t>
            </a:r>
            <a:r>
              <a:rPr lang="es-ES" sz="1600" dirty="0" smtClean="0"/>
              <a:t> directa con ellos</a:t>
            </a:r>
            <a:endParaRPr lang="es-ES" sz="1600" dirty="0"/>
          </a:p>
        </p:txBody>
      </p:sp>
      <p:sp>
        <p:nvSpPr>
          <p:cNvPr id="10" name="9 CuadroTexto"/>
          <p:cNvSpPr txBox="1"/>
          <p:nvPr/>
        </p:nvSpPr>
        <p:spPr>
          <a:xfrm>
            <a:off x="448443" y="5032432"/>
            <a:ext cx="2485375" cy="1077218"/>
          </a:xfrm>
          <a:prstGeom prst="rect">
            <a:avLst/>
          </a:prstGeom>
          <a:noFill/>
        </p:spPr>
        <p:txBody>
          <a:bodyPr wrap="square" rtlCol="0">
            <a:spAutoFit/>
          </a:bodyPr>
          <a:lstStyle/>
          <a:p>
            <a:r>
              <a:rPr lang="es-ES" sz="1600" dirty="0" smtClean="0"/>
              <a:t>Comienza el retroceso de los </a:t>
            </a:r>
            <a:r>
              <a:rPr lang="es-ES" sz="1600" b="1" dirty="0" smtClean="0">
                <a:solidFill>
                  <a:srgbClr val="C00000"/>
                </a:solidFill>
              </a:rPr>
              <a:t>misioneros</a:t>
            </a:r>
            <a:r>
              <a:rPr lang="es-ES" sz="1600" dirty="0" smtClean="0"/>
              <a:t> itinerantes y la consolidación de las </a:t>
            </a:r>
            <a:r>
              <a:rPr lang="es-ES" sz="1600" b="1" dirty="0" smtClean="0">
                <a:solidFill>
                  <a:srgbClr val="C00000"/>
                </a:solidFill>
              </a:rPr>
              <a:t>comunidades sedentarias</a:t>
            </a:r>
            <a:endParaRPr lang="es-ES" sz="1600" b="1" dirty="0">
              <a:solidFill>
                <a:srgbClr val="C00000"/>
              </a:solidFill>
            </a:endParaRPr>
          </a:p>
        </p:txBody>
      </p:sp>
      <p:sp>
        <p:nvSpPr>
          <p:cNvPr id="11" name="10 CuadroTexto"/>
          <p:cNvSpPr txBox="1"/>
          <p:nvPr/>
        </p:nvSpPr>
        <p:spPr>
          <a:xfrm>
            <a:off x="6370809" y="4898891"/>
            <a:ext cx="2220175" cy="1077218"/>
          </a:xfrm>
          <a:prstGeom prst="rect">
            <a:avLst/>
          </a:prstGeom>
          <a:noFill/>
        </p:spPr>
        <p:txBody>
          <a:bodyPr wrap="square" rtlCol="0">
            <a:spAutoFit/>
          </a:bodyPr>
          <a:lstStyle/>
          <a:p>
            <a:r>
              <a:rPr lang="es-ES" sz="1600" dirty="0" smtClean="0"/>
              <a:t>Van apareciendo con claridad los </a:t>
            </a:r>
            <a:r>
              <a:rPr lang="es-ES" sz="1600" b="1" dirty="0" smtClean="0">
                <a:solidFill>
                  <a:srgbClr val="C00000"/>
                </a:solidFill>
              </a:rPr>
              <a:t>diversos tipos de seguidores </a:t>
            </a:r>
            <a:r>
              <a:rPr lang="es-ES" sz="1600" dirty="0" smtClean="0"/>
              <a:t>de Jesús</a:t>
            </a:r>
            <a:endParaRPr lang="es-ES" sz="1600" dirty="0"/>
          </a:p>
        </p:txBody>
      </p:sp>
      <p:sp>
        <p:nvSpPr>
          <p:cNvPr id="12" name="11 CuadroTexto"/>
          <p:cNvSpPr txBox="1"/>
          <p:nvPr/>
        </p:nvSpPr>
        <p:spPr>
          <a:xfrm>
            <a:off x="3310685" y="4759528"/>
            <a:ext cx="2277735" cy="1631216"/>
          </a:xfrm>
          <a:prstGeom prst="rect">
            <a:avLst/>
          </a:prstGeom>
          <a:noFill/>
        </p:spPr>
        <p:txBody>
          <a:bodyPr wrap="square" rtlCol="0">
            <a:spAutoFit/>
          </a:bodyPr>
          <a:lstStyle/>
          <a:p>
            <a:r>
              <a:rPr lang="es-ES" dirty="0" smtClean="0"/>
              <a:t>    </a:t>
            </a:r>
            <a:r>
              <a:rPr lang="es-ES" sz="1600" dirty="0" smtClean="0"/>
              <a:t>Ahora también la </a:t>
            </a:r>
            <a:r>
              <a:rPr lang="es-ES" sz="1600" b="1" dirty="0" smtClean="0">
                <a:solidFill>
                  <a:srgbClr val="C00000"/>
                </a:solidFill>
              </a:rPr>
              <a:t>escuela de Pablo </a:t>
            </a:r>
            <a:r>
              <a:rPr lang="es-ES" sz="1600" dirty="0" err="1" smtClean="0"/>
              <a:t>escri</a:t>
            </a:r>
            <a:r>
              <a:rPr lang="es-ES" sz="1600" dirty="0" smtClean="0"/>
              <a:t>-be epístolas </a:t>
            </a:r>
            <a:r>
              <a:rPr lang="es-ES" sz="1600" dirty="0" err="1" smtClean="0"/>
              <a:t>apoyándo</a:t>
            </a:r>
            <a:r>
              <a:rPr lang="es-ES" sz="1600" dirty="0" smtClean="0"/>
              <a:t>-se en su autoridad  y  acentuando la  </a:t>
            </a:r>
            <a:r>
              <a:rPr lang="es-ES" sz="1600" b="1" dirty="0" smtClean="0">
                <a:solidFill>
                  <a:srgbClr val="C00000"/>
                </a:solidFill>
              </a:rPr>
              <a:t>adapta-</a:t>
            </a:r>
          </a:p>
          <a:p>
            <a:r>
              <a:rPr lang="es-ES" sz="1600" b="1" dirty="0" err="1">
                <a:solidFill>
                  <a:srgbClr val="C00000"/>
                </a:solidFill>
              </a:rPr>
              <a:t>c</a:t>
            </a:r>
            <a:r>
              <a:rPr lang="es-ES" sz="1600" b="1" dirty="0" err="1" smtClean="0">
                <a:solidFill>
                  <a:srgbClr val="C00000"/>
                </a:solidFill>
              </a:rPr>
              <a:t>ión</a:t>
            </a:r>
            <a:r>
              <a:rPr lang="es-ES" sz="1600" dirty="0" smtClean="0"/>
              <a:t> a la sociedad</a:t>
            </a:r>
            <a:endParaRPr lang="es-ES" sz="1600" dirty="0"/>
          </a:p>
        </p:txBody>
      </p:sp>
      <p:sp>
        <p:nvSpPr>
          <p:cNvPr id="13" name="12 CuadroTexto"/>
          <p:cNvSpPr txBox="1"/>
          <p:nvPr/>
        </p:nvSpPr>
        <p:spPr>
          <a:xfrm>
            <a:off x="6407508" y="2329628"/>
            <a:ext cx="2290121" cy="1846659"/>
          </a:xfrm>
          <a:prstGeom prst="rect">
            <a:avLst/>
          </a:prstGeom>
          <a:noFill/>
        </p:spPr>
        <p:txBody>
          <a:bodyPr wrap="square" rtlCol="0">
            <a:spAutoFit/>
          </a:bodyPr>
          <a:lstStyle/>
          <a:p>
            <a:r>
              <a:rPr lang="es-ES" dirty="0" smtClean="0"/>
              <a:t>   </a:t>
            </a:r>
            <a:r>
              <a:rPr lang="es-ES" sz="1600" dirty="0" smtClean="0"/>
              <a:t>Van surgiendo textos narrativos sobre la vida de Jesús (</a:t>
            </a:r>
            <a:r>
              <a:rPr lang="es-ES" sz="1600" b="1" dirty="0" smtClean="0">
                <a:solidFill>
                  <a:srgbClr val="C00000"/>
                </a:solidFill>
              </a:rPr>
              <a:t>Evangelios</a:t>
            </a:r>
            <a:r>
              <a:rPr lang="es-ES" sz="1600" dirty="0" smtClean="0"/>
              <a:t>)</a:t>
            </a:r>
          </a:p>
          <a:p>
            <a:r>
              <a:rPr lang="es-ES" sz="1600" dirty="0" smtClean="0"/>
              <a:t>(¿</a:t>
            </a:r>
            <a:r>
              <a:rPr lang="es-ES" sz="1600" dirty="0" err="1" smtClean="0"/>
              <a:t>recu</a:t>
            </a:r>
            <a:r>
              <a:rPr lang="es-ES" sz="1600" dirty="0" smtClean="0"/>
              <a:t> </a:t>
            </a:r>
            <a:r>
              <a:rPr lang="es-ES" sz="1600" dirty="0" err="1" smtClean="0"/>
              <a:t>perar</a:t>
            </a:r>
            <a:r>
              <a:rPr lang="es-ES" sz="1600" dirty="0" smtClean="0"/>
              <a:t> la </a:t>
            </a:r>
            <a:r>
              <a:rPr lang="es-ES" sz="1600" dirty="0" err="1" smtClean="0"/>
              <a:t>radicali</a:t>
            </a:r>
            <a:r>
              <a:rPr lang="es-ES" sz="1600" dirty="0" smtClean="0"/>
              <a:t> dad de Jesús  frente a la creciente adaptación a la sociedad vigente?) </a:t>
            </a:r>
            <a:endParaRPr lang="es-ES"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9277"/>
            <a:ext cx="3240359" cy="2307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20 Flecha derecha"/>
          <p:cNvSpPr/>
          <p:nvPr/>
        </p:nvSpPr>
        <p:spPr>
          <a:xfrm rot="17352611">
            <a:off x="4693426" y="2660935"/>
            <a:ext cx="613701" cy="235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Flecha derecha"/>
          <p:cNvSpPr/>
          <p:nvPr/>
        </p:nvSpPr>
        <p:spPr>
          <a:xfrm rot="5400000">
            <a:off x="4396965" y="4404355"/>
            <a:ext cx="418381" cy="21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Flecha derecha"/>
          <p:cNvSpPr/>
          <p:nvPr/>
        </p:nvSpPr>
        <p:spPr>
          <a:xfrm rot="8187875">
            <a:off x="2739413" y="4455335"/>
            <a:ext cx="613701" cy="235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Flecha derecha"/>
          <p:cNvSpPr/>
          <p:nvPr/>
        </p:nvSpPr>
        <p:spPr>
          <a:xfrm rot="2522306">
            <a:off x="5733166" y="4348675"/>
            <a:ext cx="613701" cy="235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Flecha derecha"/>
          <p:cNvSpPr/>
          <p:nvPr/>
        </p:nvSpPr>
        <p:spPr>
          <a:xfrm>
            <a:off x="5833549" y="3612607"/>
            <a:ext cx="503839" cy="209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Flecha derecha"/>
          <p:cNvSpPr/>
          <p:nvPr/>
        </p:nvSpPr>
        <p:spPr>
          <a:xfrm rot="10800000">
            <a:off x="2808129" y="3561378"/>
            <a:ext cx="476272" cy="235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Elipse"/>
          <p:cNvSpPr/>
          <p:nvPr/>
        </p:nvSpPr>
        <p:spPr>
          <a:xfrm>
            <a:off x="2430329" y="1594758"/>
            <a:ext cx="1580147" cy="1511037"/>
          </a:xfrm>
          <a:prstGeom prst="ellipse">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2611120" y="1874926"/>
            <a:ext cx="1512168" cy="923330"/>
          </a:xfrm>
          <a:prstGeom prst="rect">
            <a:avLst/>
          </a:prstGeom>
          <a:noFill/>
        </p:spPr>
        <p:txBody>
          <a:bodyPr wrap="square" rtlCol="0">
            <a:spAutoFit/>
          </a:bodyPr>
          <a:lstStyle/>
          <a:p>
            <a:r>
              <a:rPr lang="es-ES" b="1" dirty="0" smtClean="0">
                <a:solidFill>
                  <a:srgbClr val="C00000"/>
                </a:solidFill>
              </a:rPr>
              <a:t>Comienza</a:t>
            </a:r>
          </a:p>
          <a:p>
            <a:r>
              <a:rPr lang="es-ES" b="1" dirty="0">
                <a:solidFill>
                  <a:srgbClr val="C00000"/>
                </a:solidFill>
              </a:rPr>
              <a:t>l</a:t>
            </a:r>
            <a:r>
              <a:rPr lang="es-ES" b="1" dirty="0" smtClean="0">
                <a:solidFill>
                  <a:srgbClr val="C00000"/>
                </a:solidFill>
              </a:rPr>
              <a:t>a segunda generación</a:t>
            </a:r>
            <a:endParaRPr lang="es-ES" b="1" dirty="0">
              <a:solidFill>
                <a:srgbClr val="C00000"/>
              </a:solidFill>
            </a:endParaRPr>
          </a:p>
        </p:txBody>
      </p:sp>
    </p:spTree>
    <p:extLst>
      <p:ext uri="{BB962C8B-B14F-4D97-AF65-F5344CB8AC3E}">
        <p14:creationId xmlns:p14="http://schemas.microsoft.com/office/powerpoint/2010/main" val="35277679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4963302" y="6211775"/>
            <a:ext cx="3662801" cy="369332"/>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Al principio Pablo muy vinculado. </a:t>
            </a:r>
            <a:endParaRPr lang="es-ES" dirty="0"/>
          </a:p>
        </p:txBody>
      </p:sp>
      <p:sp>
        <p:nvSpPr>
          <p:cNvPr id="4" name="3 Marcador de número de diapositiva"/>
          <p:cNvSpPr>
            <a:spLocks noGrp="1"/>
          </p:cNvSpPr>
          <p:nvPr>
            <p:ph type="sldNum" sz="quarter" idx="12"/>
          </p:nvPr>
        </p:nvSpPr>
        <p:spPr>
          <a:xfrm>
            <a:off x="7900847" y="6379772"/>
            <a:ext cx="758952" cy="246888"/>
          </a:xfrm>
        </p:spPr>
        <p:txBody>
          <a:bodyPr/>
          <a:lstStyle/>
          <a:p>
            <a:fld id="{636E3AB4-97AD-4389-A1F4-096199C2DEE3}" type="slidenum">
              <a:rPr lang="es-ES" b="1" smtClean="0">
                <a:solidFill>
                  <a:schemeClr val="tx1"/>
                </a:solidFill>
              </a:rPr>
              <a:t>57</a:t>
            </a:fld>
            <a:endParaRPr lang="es-ES" b="1" dirty="0">
              <a:solidFill>
                <a:schemeClr val="tx1"/>
              </a:solidFill>
            </a:endParaRPr>
          </a:p>
        </p:txBody>
      </p:sp>
      <p:sp>
        <p:nvSpPr>
          <p:cNvPr id="5" name="4 CuadroTexto"/>
          <p:cNvSpPr txBox="1"/>
          <p:nvPr/>
        </p:nvSpPr>
        <p:spPr>
          <a:xfrm>
            <a:off x="179512" y="246656"/>
            <a:ext cx="2952328" cy="461665"/>
          </a:xfrm>
          <a:prstGeom prst="rect">
            <a:avLst/>
          </a:prstGeom>
          <a:noFill/>
        </p:spPr>
        <p:txBody>
          <a:bodyPr wrap="square" rtlCol="0">
            <a:spAutoFit/>
          </a:bodyPr>
          <a:lstStyle/>
          <a:p>
            <a:r>
              <a:rPr lang="es-ES" sz="2400" b="1" dirty="0" smtClean="0"/>
              <a:t>DOS COMUNIDADES</a:t>
            </a:r>
            <a:endParaRPr lang="es-ES" sz="2400" b="1" dirty="0"/>
          </a:p>
        </p:txBody>
      </p:sp>
      <p:sp>
        <p:nvSpPr>
          <p:cNvPr id="6" name="5 CuadroTexto"/>
          <p:cNvSpPr txBox="1"/>
          <p:nvPr/>
        </p:nvSpPr>
        <p:spPr>
          <a:xfrm>
            <a:off x="8200801" y="338989"/>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20</a:t>
            </a:r>
            <a:endParaRPr lang="es-ES" b="1" dirty="0"/>
          </a:p>
        </p:txBody>
      </p:sp>
      <p:sp>
        <p:nvSpPr>
          <p:cNvPr id="2" name="1 CuadroTexto"/>
          <p:cNvSpPr txBox="1"/>
          <p:nvPr/>
        </p:nvSpPr>
        <p:spPr>
          <a:xfrm>
            <a:off x="632212" y="708321"/>
            <a:ext cx="3075692"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Comunidad de </a:t>
            </a:r>
            <a:r>
              <a:rPr lang="es-ES" sz="2000" b="1" dirty="0" smtClean="0">
                <a:solidFill>
                  <a:schemeClr val="accent6">
                    <a:lumMod val="75000"/>
                  </a:schemeClr>
                </a:solidFill>
              </a:rPr>
              <a:t>JERUSALÉN</a:t>
            </a:r>
            <a:endParaRPr lang="es-ES" sz="2000" b="1" dirty="0">
              <a:solidFill>
                <a:schemeClr val="accent6">
                  <a:lumMod val="75000"/>
                </a:schemeClr>
              </a:solidFill>
            </a:endParaRPr>
          </a:p>
        </p:txBody>
      </p:sp>
      <p:sp>
        <p:nvSpPr>
          <p:cNvPr id="3" name="2 CuadroTexto"/>
          <p:cNvSpPr txBox="1"/>
          <p:nvPr/>
        </p:nvSpPr>
        <p:spPr>
          <a:xfrm>
            <a:off x="6033917" y="792969"/>
            <a:ext cx="2843808"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Comunidad de </a:t>
            </a:r>
            <a:r>
              <a:rPr lang="es-ES" sz="2000" b="1" dirty="0" smtClean="0">
                <a:solidFill>
                  <a:schemeClr val="accent6">
                    <a:lumMod val="75000"/>
                  </a:schemeClr>
                </a:solidFill>
              </a:rPr>
              <a:t>ANTIOQUÍA</a:t>
            </a:r>
            <a:endParaRPr lang="es-ES" sz="2000" b="1" dirty="0">
              <a:solidFill>
                <a:schemeClr val="accent6">
                  <a:lumMod val="7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46656"/>
            <a:ext cx="2195339" cy="1892847"/>
          </a:xfrm>
          <a:prstGeom prst="rect">
            <a:avLst/>
          </a:prstGeom>
          <a:noFill/>
          <a:ln w="38100">
            <a:solidFill>
              <a:srgbClr val="CC3399"/>
            </a:solidFill>
            <a:miter lim="800000"/>
            <a:headEnd/>
            <a:tailEnd/>
          </a:ln>
          <a:extLst>
            <a:ext uri="{909E8E84-426E-40DD-AFC4-6F175D3DCCD1}">
              <a14:hiddenFill xmlns:a14="http://schemas.microsoft.com/office/drawing/2010/main">
                <a:solidFill>
                  <a:schemeClr val="accent1"/>
                </a:solidFill>
              </a14:hiddenFill>
            </a:ext>
          </a:extLst>
        </p:spPr>
      </p:pic>
      <p:sp>
        <p:nvSpPr>
          <p:cNvPr id="7" name="6 CuadroTexto"/>
          <p:cNvSpPr txBox="1"/>
          <p:nvPr/>
        </p:nvSpPr>
        <p:spPr>
          <a:xfrm>
            <a:off x="314840" y="1109582"/>
            <a:ext cx="3816424" cy="1477328"/>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Tiene un lugar preeminente entre  las comunidades de Palestina y Siria y las de la diáspora</a:t>
            </a:r>
          </a:p>
          <a:p>
            <a:r>
              <a:rPr lang="es-ES" dirty="0" smtClean="0"/>
              <a:t>- Asamblea de </a:t>
            </a:r>
            <a:r>
              <a:rPr lang="es-ES" dirty="0"/>
              <a:t>J</a:t>
            </a:r>
            <a:r>
              <a:rPr lang="es-ES" dirty="0" smtClean="0"/>
              <a:t>erusalén para resol-ver un problema surgido en Antioquía</a:t>
            </a:r>
            <a:endParaRPr lang="es-ES" dirty="0"/>
          </a:p>
        </p:txBody>
      </p:sp>
      <p:sp>
        <p:nvSpPr>
          <p:cNvPr id="9" name="8 CuadroTexto"/>
          <p:cNvSpPr txBox="1"/>
          <p:nvPr/>
        </p:nvSpPr>
        <p:spPr>
          <a:xfrm>
            <a:off x="337807" y="2551030"/>
            <a:ext cx="4471679" cy="646331"/>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Ante la hambruna, Pablo </a:t>
            </a:r>
            <a:r>
              <a:rPr lang="es-ES" dirty="0"/>
              <a:t>hace colecta para </a:t>
            </a:r>
            <a:r>
              <a:rPr lang="es-ES" dirty="0" smtClean="0"/>
              <a:t>ayudar </a:t>
            </a:r>
            <a:r>
              <a:rPr lang="es-ES" dirty="0"/>
              <a:t>a los </a:t>
            </a:r>
            <a:r>
              <a:rPr lang="es-ES" dirty="0" smtClean="0"/>
              <a:t>hermanos </a:t>
            </a:r>
            <a:r>
              <a:rPr lang="es-ES" dirty="0"/>
              <a:t>de </a:t>
            </a:r>
            <a:r>
              <a:rPr lang="es-ES" dirty="0" smtClean="0"/>
              <a:t>Jerusalén</a:t>
            </a:r>
            <a:endParaRPr lang="es-ES" dirty="0"/>
          </a:p>
        </p:txBody>
      </p:sp>
      <p:sp>
        <p:nvSpPr>
          <p:cNvPr id="10" name="9 CuadroTexto"/>
          <p:cNvSpPr txBox="1"/>
          <p:nvPr/>
        </p:nvSpPr>
        <p:spPr>
          <a:xfrm>
            <a:off x="314839" y="3218897"/>
            <a:ext cx="4494647" cy="646331"/>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Reunida del 32 al 42 en torno al grupo de los Doce</a:t>
            </a:r>
            <a:endParaRPr lang="es-ES" dirty="0"/>
          </a:p>
        </p:txBody>
      </p:sp>
      <p:sp>
        <p:nvSpPr>
          <p:cNvPr id="11" name="10 CuadroTexto"/>
          <p:cNvSpPr txBox="1"/>
          <p:nvPr/>
        </p:nvSpPr>
        <p:spPr>
          <a:xfrm>
            <a:off x="238185" y="3789040"/>
            <a:ext cx="4571301" cy="646331"/>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La ejecución de Santiago Zebedeo provocó la dispersión de los Doce</a:t>
            </a:r>
            <a:endParaRPr lang="es-ES" dirty="0"/>
          </a:p>
        </p:txBody>
      </p:sp>
      <p:sp>
        <p:nvSpPr>
          <p:cNvPr id="12" name="11 CuadroTexto"/>
          <p:cNvSpPr txBox="1"/>
          <p:nvPr/>
        </p:nvSpPr>
        <p:spPr>
          <a:xfrm>
            <a:off x="296860" y="4435371"/>
            <a:ext cx="4512626" cy="1477328"/>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Bajo la guía de Santiago, el hermano del Señor, desarrolló una organización y una estructura más sólida. Era una comunidad judeocristiana, que tendía a la observancia tradicional de la Ley Judía.</a:t>
            </a:r>
            <a:endParaRPr lang="es-ES" dirty="0"/>
          </a:p>
        </p:txBody>
      </p:sp>
      <p:sp>
        <p:nvSpPr>
          <p:cNvPr id="14" name="13 CuadroTexto"/>
          <p:cNvSpPr txBox="1"/>
          <p:nvPr/>
        </p:nvSpPr>
        <p:spPr>
          <a:xfrm>
            <a:off x="314840" y="5804200"/>
            <a:ext cx="4494645" cy="923330"/>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Antes de la destrucción de Jerusalén (70) casi todos se fueron a Pella y la comunidad perdió importancia hasta casi desaparecer</a:t>
            </a:r>
            <a:endParaRPr lang="es-ES" dirty="0"/>
          </a:p>
        </p:txBody>
      </p:sp>
      <p:sp>
        <p:nvSpPr>
          <p:cNvPr id="15" name="14 CuadroTexto"/>
          <p:cNvSpPr txBox="1"/>
          <p:nvPr/>
        </p:nvSpPr>
        <p:spPr>
          <a:xfrm>
            <a:off x="6033917" y="1247285"/>
            <a:ext cx="2773213" cy="92333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Antioquía era la 3ª ciudad más importante del </a:t>
            </a:r>
            <a:r>
              <a:rPr lang="es-ES" dirty="0" err="1" smtClean="0"/>
              <a:t>Impe</a:t>
            </a:r>
            <a:r>
              <a:rPr lang="es-ES" dirty="0" smtClean="0"/>
              <a:t>- rio romano en el siglo I</a:t>
            </a:r>
            <a:endParaRPr lang="es-ES" dirty="0"/>
          </a:p>
        </p:txBody>
      </p:sp>
      <p:sp>
        <p:nvSpPr>
          <p:cNvPr id="16" name="15 CuadroTexto"/>
          <p:cNvSpPr txBox="1"/>
          <p:nvPr/>
        </p:nvSpPr>
        <p:spPr>
          <a:xfrm>
            <a:off x="4986970" y="2139503"/>
            <a:ext cx="3819484"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Un grupo de judíos  helenistas de Je-</a:t>
            </a:r>
            <a:r>
              <a:rPr lang="es-ES" dirty="0" err="1" smtClean="0"/>
              <a:t>rusalén</a:t>
            </a:r>
            <a:r>
              <a:rPr lang="es-ES" dirty="0" smtClean="0"/>
              <a:t> se trasladaron a Antioquía </a:t>
            </a:r>
            <a:endParaRPr lang="es-ES" dirty="0"/>
          </a:p>
        </p:txBody>
      </p:sp>
      <p:sp>
        <p:nvSpPr>
          <p:cNvPr id="17" name="16 CuadroTexto"/>
          <p:cNvSpPr txBox="1"/>
          <p:nvPr/>
        </p:nvSpPr>
        <p:spPr>
          <a:xfrm>
            <a:off x="4986970" y="2782349"/>
            <a:ext cx="3597496"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Aquí recibieron por  primera vez el nombre de “cristianos”</a:t>
            </a:r>
            <a:endParaRPr lang="es-ES" dirty="0"/>
          </a:p>
        </p:txBody>
      </p:sp>
      <p:sp>
        <p:nvSpPr>
          <p:cNvPr id="18" name="17 CuadroTexto"/>
          <p:cNvSpPr txBox="1"/>
          <p:nvPr/>
        </p:nvSpPr>
        <p:spPr>
          <a:xfrm>
            <a:off x="4986797" y="3428680"/>
            <a:ext cx="3870883"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Admiten a no judíos en la comunidad y se van alejando de la sinagoga</a:t>
            </a:r>
            <a:endParaRPr lang="es-ES" dirty="0"/>
          </a:p>
        </p:txBody>
      </p:sp>
      <p:sp>
        <p:nvSpPr>
          <p:cNvPr id="19" name="18 CuadroTexto"/>
          <p:cNvSpPr txBox="1"/>
          <p:nvPr/>
        </p:nvSpPr>
        <p:spPr>
          <a:xfrm>
            <a:off x="4986970" y="4708361"/>
            <a:ext cx="3746727" cy="92333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En la asamblea de Jerusalén </a:t>
            </a:r>
            <a:r>
              <a:rPr lang="es-ES" dirty="0" err="1" smtClean="0"/>
              <a:t>consi</a:t>
            </a:r>
            <a:r>
              <a:rPr lang="es-ES" dirty="0" smtClean="0"/>
              <a:t>- </a:t>
            </a:r>
            <a:r>
              <a:rPr lang="es-ES" dirty="0" err="1" smtClean="0"/>
              <a:t>guieron</a:t>
            </a:r>
            <a:r>
              <a:rPr lang="es-ES" dirty="0" smtClean="0"/>
              <a:t> que se aceptara su postura ante  la ley judía. Estilo abierto.</a:t>
            </a:r>
            <a:endParaRPr lang="es-ES" dirty="0"/>
          </a:p>
        </p:txBody>
      </p:sp>
      <p:sp>
        <p:nvSpPr>
          <p:cNvPr id="20" name="19 CuadroTexto"/>
          <p:cNvSpPr txBox="1"/>
          <p:nvPr/>
        </p:nvSpPr>
        <p:spPr>
          <a:xfrm>
            <a:off x="4924156" y="5596413"/>
            <a:ext cx="3701947"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Envían ayuda a los hermanos de Jerusalén</a:t>
            </a:r>
            <a:endParaRPr lang="es-ES" dirty="0"/>
          </a:p>
        </p:txBody>
      </p:sp>
      <p:sp>
        <p:nvSpPr>
          <p:cNvPr id="21" name="20 CuadroTexto"/>
          <p:cNvSpPr txBox="1"/>
          <p:nvPr/>
        </p:nvSpPr>
        <p:spPr>
          <a:xfrm>
            <a:off x="4968129" y="4077229"/>
            <a:ext cx="3771646" cy="646331"/>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Viven el evangelio sin las </a:t>
            </a:r>
            <a:r>
              <a:rPr lang="es-ES" dirty="0" err="1" smtClean="0"/>
              <a:t>imposicio-nes</a:t>
            </a:r>
            <a:r>
              <a:rPr lang="es-ES" dirty="0" smtClean="0"/>
              <a:t> de la ley judía. Cosa criticada.</a:t>
            </a:r>
            <a:endParaRPr lang="es-ES" dirty="0"/>
          </a:p>
        </p:txBody>
      </p:sp>
      <p:sp>
        <p:nvSpPr>
          <p:cNvPr id="22" name="21 Flecha derecha"/>
          <p:cNvSpPr/>
          <p:nvPr/>
        </p:nvSpPr>
        <p:spPr>
          <a:xfrm>
            <a:off x="3507458" y="1656505"/>
            <a:ext cx="1066786" cy="31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Flecha izquierda"/>
          <p:cNvSpPr/>
          <p:nvPr/>
        </p:nvSpPr>
        <p:spPr>
          <a:xfrm>
            <a:off x="6174999" y="617654"/>
            <a:ext cx="973013" cy="2803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099095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8018872" y="6117348"/>
            <a:ext cx="758952" cy="246888"/>
          </a:xfrm>
        </p:spPr>
        <p:txBody>
          <a:bodyPr/>
          <a:lstStyle/>
          <a:p>
            <a:fld id="{636E3AB4-97AD-4389-A1F4-096199C2DEE3}" type="slidenum">
              <a:rPr lang="es-ES" b="1" smtClean="0">
                <a:solidFill>
                  <a:schemeClr val="tx1"/>
                </a:solidFill>
              </a:rPr>
              <a:t>58</a:t>
            </a:fld>
            <a:endParaRPr lang="es-ES" b="1" dirty="0">
              <a:solidFill>
                <a:schemeClr val="tx1"/>
              </a:solidFill>
            </a:endParaRPr>
          </a:p>
        </p:txBody>
      </p:sp>
      <p:sp>
        <p:nvSpPr>
          <p:cNvPr id="6" name="5 CuadroTexto"/>
          <p:cNvSpPr txBox="1"/>
          <p:nvPr/>
        </p:nvSpPr>
        <p:spPr>
          <a:xfrm>
            <a:off x="4941964" y="313620"/>
            <a:ext cx="3456384" cy="400110"/>
          </a:xfrm>
          <a:prstGeom prst="rect">
            <a:avLst/>
          </a:prstGeom>
          <a:noFill/>
        </p:spPr>
        <p:txBody>
          <a:bodyPr wrap="square" rtlCol="0">
            <a:spAutoFit/>
          </a:bodyPr>
          <a:lstStyle/>
          <a:p>
            <a:r>
              <a:rPr lang="es-ES" dirty="0" smtClean="0"/>
              <a:t>LA IGLESIA DE </a:t>
            </a:r>
            <a:r>
              <a:rPr lang="es-ES" sz="2000" b="1" dirty="0" smtClean="0">
                <a:solidFill>
                  <a:schemeClr val="accent6">
                    <a:lumMod val="75000"/>
                  </a:schemeClr>
                </a:solidFill>
              </a:rPr>
              <a:t>ANTIOQUÍA</a:t>
            </a:r>
            <a:endParaRPr lang="es-ES" sz="2000" b="1" dirty="0">
              <a:solidFill>
                <a:schemeClr val="accent6">
                  <a:lumMod val="75000"/>
                </a:schemeClr>
              </a:solidFill>
            </a:endParaRPr>
          </a:p>
        </p:txBody>
      </p:sp>
      <p:sp>
        <p:nvSpPr>
          <p:cNvPr id="7" name="6 CuadroTexto"/>
          <p:cNvSpPr txBox="1"/>
          <p:nvPr/>
        </p:nvSpPr>
        <p:spPr>
          <a:xfrm>
            <a:off x="4401904" y="799717"/>
            <a:ext cx="4536504" cy="4801314"/>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s-ES" dirty="0"/>
              <a:t>se consideraba liberada de la ley y </a:t>
            </a:r>
            <a:r>
              <a:rPr lang="es-ES" dirty="0" smtClean="0"/>
              <a:t>sepa-rada </a:t>
            </a:r>
            <a:r>
              <a:rPr lang="es-ES" dirty="0"/>
              <a:t>o en </a:t>
            </a:r>
            <a:r>
              <a:rPr lang="es-ES" dirty="0" smtClean="0"/>
              <a:t>proceso </a:t>
            </a:r>
            <a:r>
              <a:rPr lang="es-ES" dirty="0"/>
              <a:t>de separarse de la </a:t>
            </a:r>
            <a:r>
              <a:rPr lang="es-ES" dirty="0" smtClean="0"/>
              <a:t>sinagoga</a:t>
            </a:r>
          </a:p>
          <a:p>
            <a:pPr marL="285750" indent="-285750">
              <a:buFont typeface="Arial" panose="020B0604020202020204" pitchFamily="34" charset="0"/>
              <a:buChar char="•"/>
            </a:pPr>
            <a:r>
              <a:rPr lang="es-ES" dirty="0" smtClean="0"/>
              <a:t>los </a:t>
            </a:r>
            <a:r>
              <a:rPr lang="es-ES" dirty="0"/>
              <a:t>cristianos de Antioquía </a:t>
            </a:r>
            <a:r>
              <a:rPr lang="es-ES" dirty="0" smtClean="0"/>
              <a:t>procedían </a:t>
            </a:r>
            <a:r>
              <a:rPr lang="es-ES" dirty="0"/>
              <a:t>del judaísmo helenista y de la gentilidad, aunque también podía haber algunos judeocristianos </a:t>
            </a:r>
            <a:r>
              <a:rPr lang="es-ES" dirty="0" smtClean="0"/>
              <a:t>rigurosos</a:t>
            </a:r>
          </a:p>
          <a:p>
            <a:pPr marL="285750" indent="-285750">
              <a:buFont typeface="Arial" panose="020B0604020202020204" pitchFamily="34" charset="0"/>
              <a:buChar char="•"/>
            </a:pPr>
            <a:r>
              <a:rPr lang="es-ES" dirty="0" smtClean="0"/>
              <a:t>los </a:t>
            </a:r>
            <a:r>
              <a:rPr lang="es-ES" dirty="0"/>
              <a:t>"</a:t>
            </a:r>
            <a:r>
              <a:rPr lang="es-ES" dirty="0" smtClean="0"/>
              <a:t>helenistas” </a:t>
            </a:r>
            <a:r>
              <a:rPr lang="es-ES" dirty="0"/>
              <a:t>eran de situación más </a:t>
            </a:r>
            <a:r>
              <a:rPr lang="es-ES" dirty="0" smtClean="0"/>
              <a:t>elevada social y culturalmente </a:t>
            </a:r>
          </a:p>
          <a:p>
            <a:pPr marL="285750" indent="-285750">
              <a:buFont typeface="Arial" panose="020B0604020202020204" pitchFamily="34" charset="0"/>
              <a:buChar char="•"/>
            </a:pPr>
            <a:r>
              <a:rPr lang="es-ES" dirty="0" smtClean="0"/>
              <a:t>aspiraban a </a:t>
            </a:r>
            <a:r>
              <a:rPr lang="es-ES" dirty="0"/>
              <a:t>una relación con su ambiente sin las trabas que </a:t>
            </a:r>
            <a:r>
              <a:rPr lang="es-ES" dirty="0" smtClean="0"/>
              <a:t>suponía </a:t>
            </a:r>
            <a:r>
              <a:rPr lang="es-ES" dirty="0"/>
              <a:t>la ley judía</a:t>
            </a:r>
            <a:r>
              <a:rPr lang="es-ES" dirty="0" smtClean="0"/>
              <a:t>.</a:t>
            </a:r>
          </a:p>
          <a:p>
            <a:pPr marL="285750" indent="-285750">
              <a:buFont typeface="Arial" panose="020B0604020202020204" pitchFamily="34" charset="0"/>
              <a:buChar char="•"/>
            </a:pPr>
            <a:r>
              <a:rPr lang="es-ES" dirty="0" smtClean="0"/>
              <a:t>los </a:t>
            </a:r>
            <a:r>
              <a:rPr lang="es-ES" dirty="0"/>
              <a:t>paganos "temerosos de Dios" podían dar con </a:t>
            </a:r>
            <a:r>
              <a:rPr lang="es-ES" dirty="0" smtClean="0"/>
              <a:t>facilidad </a:t>
            </a:r>
            <a:r>
              <a:rPr lang="es-ES" dirty="0"/>
              <a:t>el paso adelante en la Iglesia</a:t>
            </a:r>
            <a:r>
              <a:rPr lang="es-ES" dirty="0" smtClean="0"/>
              <a:t>, sin </a:t>
            </a:r>
            <a:r>
              <a:rPr lang="es-ES" dirty="0"/>
              <a:t>la </a:t>
            </a:r>
            <a:r>
              <a:rPr lang="es-ES" dirty="0" smtClean="0"/>
              <a:t>carga de la circuncisión </a:t>
            </a:r>
            <a:r>
              <a:rPr lang="es-ES" dirty="0"/>
              <a:t>y la ley </a:t>
            </a:r>
            <a:r>
              <a:rPr lang="es-ES" dirty="0" smtClean="0"/>
              <a:t>que les exigían </a:t>
            </a:r>
            <a:r>
              <a:rPr lang="es-ES" dirty="0"/>
              <a:t>en la sinagoga. </a:t>
            </a:r>
            <a:endParaRPr lang="es-ES" dirty="0" smtClean="0"/>
          </a:p>
          <a:p>
            <a:pPr marL="285750" indent="-285750">
              <a:buFont typeface="Arial" panose="020B0604020202020204" pitchFamily="34" charset="0"/>
              <a:buChar char="•"/>
            </a:pPr>
            <a:r>
              <a:rPr lang="es-ES" dirty="0" smtClean="0"/>
              <a:t>se </a:t>
            </a:r>
            <a:r>
              <a:rPr lang="es-ES" dirty="0"/>
              <a:t>encontraba en una situación </a:t>
            </a:r>
            <a:r>
              <a:rPr lang="es-ES" dirty="0" err="1" smtClean="0"/>
              <a:t>económi-ca</a:t>
            </a:r>
            <a:r>
              <a:rPr lang="es-ES" dirty="0"/>
              <a:t>, social y </a:t>
            </a:r>
            <a:r>
              <a:rPr lang="es-ES" dirty="0" smtClean="0"/>
              <a:t>política mucho </a:t>
            </a:r>
            <a:r>
              <a:rPr lang="es-ES" dirty="0"/>
              <a:t>más </a:t>
            </a:r>
            <a:r>
              <a:rPr lang="es-ES" dirty="0" smtClean="0"/>
              <a:t>favorable</a:t>
            </a:r>
            <a:endParaRPr lang="es-ES" dirty="0"/>
          </a:p>
        </p:txBody>
      </p:sp>
      <p:sp>
        <p:nvSpPr>
          <p:cNvPr id="8" name="7 CuadroTexto"/>
          <p:cNvSpPr txBox="1"/>
          <p:nvPr/>
        </p:nvSpPr>
        <p:spPr>
          <a:xfrm>
            <a:off x="297448" y="762036"/>
            <a:ext cx="4104456" cy="535531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s-ES" dirty="0"/>
              <a:t>permanecía aún como una secta judía, </a:t>
            </a:r>
            <a:r>
              <a:rPr lang="es-ES" dirty="0" smtClean="0"/>
              <a:t>aunque muy </a:t>
            </a:r>
            <a:r>
              <a:rPr lang="es-ES" dirty="0"/>
              <a:t>especial </a:t>
            </a:r>
            <a:endParaRPr lang="es-ES" dirty="0" smtClean="0"/>
          </a:p>
          <a:p>
            <a:pPr marL="285750" indent="-285750">
              <a:buFont typeface="Arial" panose="020B0604020202020204" pitchFamily="34" charset="0"/>
              <a:buChar char="•"/>
            </a:pPr>
            <a:r>
              <a:rPr lang="es-ES" dirty="0" smtClean="0"/>
              <a:t>estaba </a:t>
            </a:r>
            <a:r>
              <a:rPr lang="es-ES" dirty="0"/>
              <a:t>formada por judeocristianos "</a:t>
            </a:r>
            <a:r>
              <a:rPr lang="es-ES" dirty="0" smtClean="0"/>
              <a:t>hebreos</a:t>
            </a:r>
            <a:r>
              <a:rPr lang="es-ES" dirty="0"/>
              <a:t>," </a:t>
            </a:r>
            <a:r>
              <a:rPr lang="es-ES" dirty="0" smtClean="0"/>
              <a:t>y tal vez por </a:t>
            </a:r>
            <a:r>
              <a:rPr lang="es-ES" dirty="0"/>
              <a:t>algunos helenistas </a:t>
            </a:r>
            <a:r>
              <a:rPr lang="es-ES" dirty="0" smtClean="0"/>
              <a:t>moderados</a:t>
            </a:r>
          </a:p>
          <a:p>
            <a:pPr marL="285750" indent="-285750">
              <a:buFont typeface="Arial" panose="020B0604020202020204" pitchFamily="34" charset="0"/>
              <a:buChar char="•"/>
            </a:pPr>
            <a:r>
              <a:rPr lang="es-ES" dirty="0" smtClean="0"/>
              <a:t>se </a:t>
            </a:r>
            <a:r>
              <a:rPr lang="es-ES" dirty="0"/>
              <a:t>encontraba en una </a:t>
            </a:r>
            <a:r>
              <a:rPr lang="es-ES" dirty="0" smtClean="0"/>
              <a:t>situación económica </a:t>
            </a:r>
            <a:r>
              <a:rPr lang="es-ES" dirty="0"/>
              <a:t>precaria y necesitaba ayuda del </a:t>
            </a:r>
            <a:r>
              <a:rPr lang="es-ES" dirty="0" smtClean="0"/>
              <a:t>exterior</a:t>
            </a:r>
          </a:p>
          <a:p>
            <a:pPr marL="285750" indent="-285750">
              <a:buFont typeface="Arial" panose="020B0604020202020204" pitchFamily="34" charset="0"/>
              <a:buChar char="•"/>
            </a:pPr>
            <a:r>
              <a:rPr lang="es-ES" dirty="0"/>
              <a:t>sus </a:t>
            </a:r>
            <a:r>
              <a:rPr lang="es-ES" dirty="0" smtClean="0"/>
              <a:t>circunstancias políticas </a:t>
            </a:r>
            <a:r>
              <a:rPr lang="es-ES" dirty="0"/>
              <a:t>eran difíciles: a partir del tiempo de Agripa (41-44) hubo un auge muy notable del nacionalismo </a:t>
            </a:r>
            <a:r>
              <a:rPr lang="es-ES" dirty="0" smtClean="0"/>
              <a:t>judío</a:t>
            </a:r>
            <a:r>
              <a:rPr lang="es-ES" dirty="0"/>
              <a:t>, que explica el encarcelamiento de Pedro y su posterior huida de la ciudad (</a:t>
            </a:r>
            <a:r>
              <a:rPr lang="es-ES" dirty="0" err="1"/>
              <a:t>Hch</a:t>
            </a:r>
            <a:r>
              <a:rPr lang="es-ES" dirty="0"/>
              <a:t>. 12), </a:t>
            </a:r>
            <a:endParaRPr lang="es-ES" dirty="0" smtClean="0"/>
          </a:p>
          <a:p>
            <a:pPr marL="285750" indent="-285750">
              <a:buFont typeface="Arial" panose="020B0604020202020204" pitchFamily="34" charset="0"/>
              <a:buChar char="•"/>
            </a:pPr>
            <a:r>
              <a:rPr lang="es-ES" dirty="0" smtClean="0"/>
              <a:t>lo </a:t>
            </a:r>
            <a:r>
              <a:rPr lang="es-ES" dirty="0"/>
              <a:t>cual provocó el fortalecimiento de los </a:t>
            </a:r>
            <a:r>
              <a:rPr lang="es-ES" dirty="0" smtClean="0"/>
              <a:t>sectores </a:t>
            </a:r>
            <a:r>
              <a:rPr lang="es-ES" dirty="0"/>
              <a:t>cristianos más </a:t>
            </a:r>
            <a:r>
              <a:rPr lang="es-ES" dirty="0" err="1" smtClean="0"/>
              <a:t>judai-zantes</a:t>
            </a:r>
            <a:r>
              <a:rPr lang="es-ES" dirty="0"/>
              <a:t>, que </a:t>
            </a:r>
            <a:r>
              <a:rPr lang="es-ES" dirty="0" smtClean="0"/>
              <a:t>recelaban, cada vez más, </a:t>
            </a:r>
            <a:r>
              <a:rPr lang="es-ES" dirty="0"/>
              <a:t>del acercamiento a los paganos</a:t>
            </a:r>
          </a:p>
        </p:txBody>
      </p:sp>
      <p:sp>
        <p:nvSpPr>
          <p:cNvPr id="9" name="8 CuadroTexto"/>
          <p:cNvSpPr txBox="1"/>
          <p:nvPr/>
        </p:nvSpPr>
        <p:spPr>
          <a:xfrm>
            <a:off x="4581924" y="5601031"/>
            <a:ext cx="3816424" cy="830997"/>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sz="1600" dirty="0"/>
              <a:t>L</a:t>
            </a:r>
            <a:r>
              <a:rPr lang="es-ES" sz="1600" dirty="0" smtClean="0"/>
              <a:t>as </a:t>
            </a:r>
            <a:r>
              <a:rPr lang="es-ES" sz="1600" dirty="0"/>
              <a:t>diferencias entre los "hebreos' y los "helenistas" no eran sólo culturales, sino también de nivel </a:t>
            </a:r>
            <a:r>
              <a:rPr lang="es-ES" sz="1600" dirty="0" smtClean="0"/>
              <a:t>socio-económico</a:t>
            </a:r>
            <a:endParaRPr lang="es-ES" sz="1600" dirty="0"/>
          </a:p>
        </p:txBody>
      </p:sp>
      <p:sp>
        <p:nvSpPr>
          <p:cNvPr id="10" name="9 CuadroTexto"/>
          <p:cNvSpPr txBox="1"/>
          <p:nvPr/>
        </p:nvSpPr>
        <p:spPr>
          <a:xfrm>
            <a:off x="685608" y="338327"/>
            <a:ext cx="3075692"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Comunidad de </a:t>
            </a:r>
            <a:r>
              <a:rPr lang="es-ES" sz="2000" b="1" dirty="0" smtClean="0">
                <a:solidFill>
                  <a:schemeClr val="accent6">
                    <a:lumMod val="75000"/>
                  </a:schemeClr>
                </a:solidFill>
              </a:rPr>
              <a:t>JERUSALÉN</a:t>
            </a:r>
            <a:endParaRPr lang="es-ES" sz="2000" b="1" dirty="0">
              <a:solidFill>
                <a:schemeClr val="accent6">
                  <a:lumMod val="75000"/>
                </a:schemeClr>
              </a:solidFill>
            </a:endParaRPr>
          </a:p>
        </p:txBody>
      </p:sp>
      <p:sp>
        <p:nvSpPr>
          <p:cNvPr id="11" name="10 CuadroTexto"/>
          <p:cNvSpPr txBox="1"/>
          <p:nvPr/>
        </p:nvSpPr>
        <p:spPr>
          <a:xfrm>
            <a:off x="4997198" y="321844"/>
            <a:ext cx="2843808"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Comunidad de </a:t>
            </a:r>
            <a:r>
              <a:rPr lang="es-ES" sz="2000" b="1" dirty="0" smtClean="0">
                <a:solidFill>
                  <a:schemeClr val="accent6">
                    <a:lumMod val="75000"/>
                  </a:schemeClr>
                </a:solidFill>
              </a:rPr>
              <a:t>ANTIOQUÍA</a:t>
            </a:r>
            <a:endParaRPr lang="es-ES" sz="2000" b="1" dirty="0">
              <a:solidFill>
                <a:schemeClr val="accent6">
                  <a:lumMod val="75000"/>
                </a:schemeClr>
              </a:solidFill>
            </a:endParaRPr>
          </a:p>
        </p:txBody>
      </p:sp>
    </p:spTree>
    <p:extLst>
      <p:ext uri="{BB962C8B-B14F-4D97-AF65-F5344CB8AC3E}">
        <p14:creationId xmlns:p14="http://schemas.microsoft.com/office/powerpoint/2010/main" val="1132860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022113"/>
            <a:ext cx="77025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41" y="908720"/>
            <a:ext cx="770255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808339" y="6193330"/>
            <a:ext cx="758952" cy="246888"/>
          </a:xfrm>
        </p:spPr>
        <p:txBody>
          <a:bodyPr/>
          <a:lstStyle/>
          <a:p>
            <a:fld id="{636E3AB4-97AD-4389-A1F4-096199C2DEE3}" type="slidenum">
              <a:rPr lang="es-ES" b="1" smtClean="0">
                <a:solidFill>
                  <a:schemeClr val="tx1"/>
                </a:solidFill>
              </a:rPr>
              <a:t>59</a:t>
            </a:fld>
            <a:endParaRPr lang="es-ES" b="1" dirty="0">
              <a:solidFill>
                <a:schemeClr val="tx1"/>
              </a:solidFill>
            </a:endParaRPr>
          </a:p>
        </p:txBody>
      </p:sp>
      <p:sp>
        <p:nvSpPr>
          <p:cNvPr id="5" name="4 CuadroTexto"/>
          <p:cNvSpPr txBox="1"/>
          <p:nvPr/>
        </p:nvSpPr>
        <p:spPr>
          <a:xfrm>
            <a:off x="539552" y="364262"/>
            <a:ext cx="7920880" cy="4647426"/>
          </a:xfrm>
          <a:prstGeom prst="rect">
            <a:avLst/>
          </a:prstGeom>
          <a:noFill/>
        </p:spPr>
        <p:txBody>
          <a:bodyPr wrap="square" rtlCol="0">
            <a:spAutoFit/>
          </a:bodyPr>
          <a:lstStyle/>
          <a:p>
            <a:r>
              <a:rPr lang="es-ES" dirty="0"/>
              <a:t>La </a:t>
            </a:r>
            <a:r>
              <a:rPr lang="es-ES" dirty="0" smtClean="0"/>
              <a:t>importancia </a:t>
            </a:r>
            <a:r>
              <a:rPr lang="es-ES" dirty="0"/>
              <a:t>de la Iglesia de la ciudad de Antioquía es </a:t>
            </a:r>
            <a:r>
              <a:rPr lang="es-ES" b="1" dirty="0">
                <a:solidFill>
                  <a:schemeClr val="accent6">
                    <a:lumMod val="75000"/>
                  </a:schemeClr>
                </a:solidFill>
              </a:rPr>
              <a:t>muy singular </a:t>
            </a:r>
            <a:r>
              <a:rPr lang="es-ES" dirty="0"/>
              <a:t>por varios factores: </a:t>
            </a:r>
            <a:endParaRPr lang="es-ES" dirty="0" smtClean="0"/>
          </a:p>
          <a:p>
            <a:pPr marL="285750" indent="-285750">
              <a:buFont typeface="Arial" panose="020B0604020202020204" pitchFamily="34" charset="0"/>
              <a:buChar char="•"/>
            </a:pPr>
            <a:r>
              <a:rPr lang="es-ES" sz="1600" dirty="0" smtClean="0"/>
              <a:t>fue </a:t>
            </a:r>
            <a:r>
              <a:rPr lang="es-ES" sz="1600" dirty="0"/>
              <a:t>la primera comunidad </a:t>
            </a:r>
            <a:r>
              <a:rPr lang="es-ES" sz="1600" dirty="0" smtClean="0"/>
              <a:t>establecida </a:t>
            </a:r>
            <a:r>
              <a:rPr lang="es-ES" sz="1600" dirty="0"/>
              <a:t>fuera de Palestina; </a:t>
            </a:r>
            <a:endParaRPr lang="es-ES" sz="1600" dirty="0" smtClean="0"/>
          </a:p>
          <a:p>
            <a:pPr marL="285750" indent="-285750">
              <a:buFont typeface="Arial" panose="020B0604020202020204" pitchFamily="34" charset="0"/>
              <a:buChar char="•"/>
            </a:pPr>
            <a:r>
              <a:rPr lang="es-ES" sz="1600" dirty="0" smtClean="0"/>
              <a:t>aquí </a:t>
            </a:r>
            <a:r>
              <a:rPr lang="es-ES" sz="1600" dirty="0"/>
              <a:t>se tomó, por </a:t>
            </a:r>
            <a:r>
              <a:rPr lang="es-ES" sz="1600" dirty="0" smtClean="0"/>
              <a:t>primera </a:t>
            </a:r>
            <a:r>
              <a:rPr lang="es-ES" sz="1600" dirty="0"/>
              <a:t>vez, la opción decisiva de admitir a paganos en la </a:t>
            </a:r>
            <a:r>
              <a:rPr lang="es-ES" sz="1600" dirty="0" smtClean="0"/>
              <a:t>comunidad </a:t>
            </a:r>
            <a:r>
              <a:rPr lang="es-ES" sz="1600" dirty="0"/>
              <a:t>sin </a:t>
            </a:r>
            <a:r>
              <a:rPr lang="es-ES" sz="1600" dirty="0" smtClean="0"/>
              <a:t>hacerse </a:t>
            </a:r>
            <a:r>
              <a:rPr lang="es-ES" sz="1600" dirty="0"/>
              <a:t>previamente judíos; </a:t>
            </a:r>
            <a:endParaRPr lang="es-ES" sz="1600" dirty="0" smtClean="0"/>
          </a:p>
          <a:p>
            <a:pPr marL="285750" indent="-285750">
              <a:buFont typeface="Arial" panose="020B0604020202020204" pitchFamily="34" charset="0"/>
              <a:buChar char="•"/>
            </a:pPr>
            <a:r>
              <a:rPr lang="es-ES" sz="1600" dirty="0" smtClean="0"/>
              <a:t>fue </a:t>
            </a:r>
            <a:r>
              <a:rPr lang="es-ES" sz="1600" dirty="0"/>
              <a:t>una comunidad fundada por judeocristianos helenistas, que configuraron un estilo de </a:t>
            </a:r>
            <a:r>
              <a:rPr lang="es-ES" sz="1600" dirty="0" smtClean="0"/>
              <a:t>cristianismo </a:t>
            </a:r>
            <a:r>
              <a:rPr lang="es-ES" sz="1600" dirty="0"/>
              <a:t>diferente del de Jerusalén, </a:t>
            </a:r>
            <a:r>
              <a:rPr lang="es-ES" sz="1600" dirty="0" smtClean="0"/>
              <a:t>tanto </a:t>
            </a:r>
            <a:r>
              <a:rPr lang="es-ES" sz="1600" dirty="0"/>
              <a:t>teológica </a:t>
            </a:r>
            <a:r>
              <a:rPr lang="es-ES" sz="1600" dirty="0" smtClean="0"/>
              <a:t>como organizativamente </a:t>
            </a:r>
          </a:p>
          <a:p>
            <a:endParaRPr lang="es-ES" dirty="0"/>
          </a:p>
          <a:p>
            <a:r>
              <a:rPr lang="es-ES" dirty="0" smtClean="0"/>
              <a:t>Antioquía </a:t>
            </a:r>
            <a:r>
              <a:rPr lang="es-ES" dirty="0"/>
              <a:t>y Jerusalén fueron los </a:t>
            </a:r>
            <a:r>
              <a:rPr lang="es-ES" b="1" dirty="0">
                <a:solidFill>
                  <a:schemeClr val="accent6">
                    <a:lumMod val="75000"/>
                  </a:schemeClr>
                </a:solidFill>
              </a:rPr>
              <a:t>dos grandes polos </a:t>
            </a:r>
            <a:r>
              <a:rPr lang="es-ES" b="1" dirty="0" smtClean="0">
                <a:solidFill>
                  <a:schemeClr val="accent6">
                    <a:lumMod val="75000"/>
                  </a:schemeClr>
                </a:solidFill>
              </a:rPr>
              <a:t> </a:t>
            </a:r>
            <a:r>
              <a:rPr lang="es-ES" dirty="0" smtClean="0"/>
              <a:t>del cristianismo naciente. </a:t>
            </a:r>
          </a:p>
          <a:p>
            <a:endParaRPr lang="es-ES" dirty="0"/>
          </a:p>
          <a:p>
            <a:r>
              <a:rPr lang="es-ES" dirty="0" smtClean="0"/>
              <a:t>Antioquía </a:t>
            </a:r>
            <a:r>
              <a:rPr lang="es-ES" dirty="0"/>
              <a:t>expresó por primera vez un cristianismo de orientación misionera; en </a:t>
            </a:r>
            <a:r>
              <a:rPr lang="es-ES" dirty="0" smtClean="0"/>
              <a:t>esta </a:t>
            </a:r>
            <a:r>
              <a:rPr lang="es-ES" dirty="0"/>
              <a:t>comunidad se plantearon los </a:t>
            </a:r>
            <a:r>
              <a:rPr lang="es-ES" b="1" i="1" dirty="0">
                <a:solidFill>
                  <a:schemeClr val="accent6">
                    <a:lumMod val="75000"/>
                  </a:schemeClr>
                </a:solidFill>
              </a:rPr>
              <a:t>dos problemas claves </a:t>
            </a:r>
            <a:r>
              <a:rPr lang="es-ES" dirty="0"/>
              <a:t>de los orígenes cristianos. </a:t>
            </a:r>
            <a:endParaRPr lang="es-ES" dirty="0" smtClean="0"/>
          </a:p>
          <a:p>
            <a:pPr marL="285750" indent="-285750">
              <a:buFont typeface="Arial" panose="020B0604020202020204" pitchFamily="34" charset="0"/>
              <a:buChar char="•"/>
            </a:pPr>
            <a:r>
              <a:rPr lang="es-ES" sz="1600" dirty="0" smtClean="0"/>
              <a:t>Primero</a:t>
            </a:r>
            <a:r>
              <a:rPr lang="es-ES" sz="1600" dirty="0"/>
              <a:t>, el de la relación con el judaísmo, difícil cuestión que </a:t>
            </a:r>
            <a:r>
              <a:rPr lang="es-ES" sz="1600" dirty="0" smtClean="0"/>
              <a:t>caracterizó </a:t>
            </a:r>
            <a:r>
              <a:rPr lang="es-ES" sz="1600" dirty="0"/>
              <a:t>la vida de la Iglesia antioquena incluso siglos más tarde. </a:t>
            </a:r>
            <a:endParaRPr lang="es-ES" sz="1600" dirty="0" smtClean="0"/>
          </a:p>
          <a:p>
            <a:pPr marL="285750" indent="-285750">
              <a:buFont typeface="Arial" panose="020B0604020202020204" pitchFamily="34" charset="0"/>
              <a:buChar char="•"/>
            </a:pPr>
            <a:r>
              <a:rPr lang="es-ES" sz="1600" dirty="0" smtClean="0"/>
              <a:t>Segundo</a:t>
            </a:r>
            <a:r>
              <a:rPr lang="es-ES" sz="1600" dirty="0"/>
              <a:t>, el de la comunión de cristianos de tradiciones étnicas y religiosas muy diferentes.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996059"/>
            <a:ext cx="3428676" cy="144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84" y="4925343"/>
            <a:ext cx="3296967" cy="152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62349" y="4663733"/>
            <a:ext cx="2475286" cy="52322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r>
              <a:rPr lang="es-ES" sz="1400" dirty="0" err="1" smtClean="0"/>
              <a:t>Cfr</a:t>
            </a:r>
            <a:r>
              <a:rPr lang="es-ES" sz="1400" dirty="0" smtClean="0"/>
              <a:t> La </a:t>
            </a:r>
            <a:r>
              <a:rPr lang="es-ES" sz="1400" dirty="0"/>
              <a:t>Iglesia cristiana de </a:t>
            </a:r>
            <a:r>
              <a:rPr lang="es-ES" sz="1400" dirty="0" err="1" smtClean="0"/>
              <a:t>An-tioquía</a:t>
            </a:r>
            <a:r>
              <a:rPr lang="es-ES" sz="1400" dirty="0" smtClean="0"/>
              <a:t> </a:t>
            </a:r>
            <a:r>
              <a:rPr lang="es-ES" sz="1400" dirty="0"/>
              <a:t>de </a:t>
            </a:r>
            <a:r>
              <a:rPr lang="es-ES" sz="1400" dirty="0" smtClean="0"/>
              <a:t>Siria -  R. </a:t>
            </a:r>
            <a:r>
              <a:rPr lang="es-ES" sz="1400" dirty="0"/>
              <a:t>Aguirre, </a:t>
            </a:r>
          </a:p>
        </p:txBody>
      </p:sp>
    </p:spTree>
    <p:extLst>
      <p:ext uri="{BB962C8B-B14F-4D97-AF65-F5344CB8AC3E}">
        <p14:creationId xmlns:p14="http://schemas.microsoft.com/office/powerpoint/2010/main" val="500304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22" y="805703"/>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230332" y="548680"/>
            <a:ext cx="6438012"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800" b="1" dirty="0" smtClean="0">
                <a:solidFill>
                  <a:schemeClr val="accent6">
                    <a:lumMod val="75000"/>
                  </a:schemeClr>
                </a:solidFill>
              </a:rPr>
              <a:t>ÍNDICE  </a:t>
            </a:r>
            <a:r>
              <a:rPr lang="es-ES" sz="2400" b="1" dirty="0" smtClean="0">
                <a:solidFill>
                  <a:schemeClr val="accent6">
                    <a:lumMod val="75000"/>
                  </a:schemeClr>
                </a:solidFill>
              </a:rPr>
              <a:t>Algunos pasos que iremos dando</a:t>
            </a:r>
            <a:endParaRPr lang="es-ES" sz="2400" b="1" dirty="0">
              <a:solidFill>
                <a:schemeClr val="accent6">
                  <a:lumMod val="75000"/>
                </a:schemeClr>
              </a:solidFill>
            </a:endParaRPr>
          </a:p>
        </p:txBody>
      </p:sp>
      <p:sp>
        <p:nvSpPr>
          <p:cNvPr id="5" name="4 CuadroTexto"/>
          <p:cNvSpPr txBox="1"/>
          <p:nvPr/>
        </p:nvSpPr>
        <p:spPr>
          <a:xfrm>
            <a:off x="1043608" y="1134710"/>
            <a:ext cx="7272808" cy="4401205"/>
          </a:xfrm>
          <a:prstGeom prst="rect">
            <a:avLst/>
          </a:prstGeom>
          <a:noFill/>
        </p:spPr>
        <p:txBody>
          <a:bodyPr wrap="square" rtlCol="0">
            <a:spAutoFit/>
          </a:bodyPr>
          <a:lstStyle/>
          <a:p>
            <a:pPr marL="285750" indent="-285750">
              <a:buFont typeface="Arial" panose="020B0604020202020204" pitchFamily="34" charset="0"/>
              <a:buChar char="•"/>
            </a:pPr>
            <a:r>
              <a:rPr lang="es-ES" sz="2000" b="1" i="1" dirty="0" smtClean="0">
                <a:solidFill>
                  <a:srgbClr val="C00000"/>
                </a:solidFill>
              </a:rPr>
              <a:t>Introducción</a:t>
            </a:r>
          </a:p>
          <a:p>
            <a:pPr marL="285750" indent="-285750">
              <a:buFont typeface="Arial" panose="020B0604020202020204" pitchFamily="34" charset="0"/>
              <a:buChar char="•"/>
            </a:pPr>
            <a:r>
              <a:rPr lang="es-ES" sz="2000" b="1" dirty="0" smtClean="0">
                <a:solidFill>
                  <a:schemeClr val="accent6">
                    <a:lumMod val="75000"/>
                  </a:schemeClr>
                </a:solidFill>
                <a:latin typeface="Arial" panose="020B0604020202020204" pitchFamily="34" charset="0"/>
                <a:cs typeface="Arial" panose="020B0604020202020204" pitchFamily="34" charset="0"/>
              </a:rPr>
              <a:t>1 - Algunas informaciones claves para situarnos</a:t>
            </a:r>
          </a:p>
          <a:p>
            <a:pPr marL="285750" indent="-285750">
              <a:buFont typeface="Arial" panose="020B0604020202020204" pitchFamily="34" charset="0"/>
              <a:buChar char="•"/>
            </a:pPr>
            <a:r>
              <a:rPr lang="es-ES" sz="2000" b="1" dirty="0" smtClean="0">
                <a:solidFill>
                  <a:schemeClr val="accent6">
                    <a:lumMod val="75000"/>
                  </a:schemeClr>
                </a:solidFill>
                <a:latin typeface="Arial" panose="020B0604020202020204" pitchFamily="34" charset="0"/>
                <a:cs typeface="Arial" panose="020B0604020202020204" pitchFamily="34" charset="0"/>
              </a:rPr>
              <a:t>2 - Algunos rasgos del cristianismo de los orígenes</a:t>
            </a:r>
          </a:p>
          <a:p>
            <a:pPr marL="285750" indent="-285750">
              <a:buFont typeface="Arial" panose="020B0604020202020204" pitchFamily="34" charset="0"/>
              <a:buChar char="•"/>
            </a:pPr>
            <a:r>
              <a:rPr lang="es-ES" sz="2000" b="1" dirty="0" smtClean="0">
                <a:solidFill>
                  <a:schemeClr val="accent6">
                    <a:lumMod val="75000"/>
                  </a:schemeClr>
                </a:solidFill>
                <a:latin typeface="Arial" panose="020B0604020202020204" pitchFamily="34" charset="0"/>
                <a:cs typeface="Arial" panose="020B0604020202020204" pitchFamily="34" charset="0"/>
              </a:rPr>
              <a:t>3 - Breve aportación teológica</a:t>
            </a:r>
          </a:p>
          <a:p>
            <a:pPr marL="285750" indent="-285750">
              <a:buFont typeface="Arial" panose="020B0604020202020204" pitchFamily="34" charset="0"/>
              <a:buChar char="•"/>
            </a:pPr>
            <a:r>
              <a:rPr lang="es-ES" sz="2000" b="1" dirty="0" smtClean="0">
                <a:solidFill>
                  <a:schemeClr val="accent6">
                    <a:lumMod val="75000"/>
                  </a:schemeClr>
                </a:solidFill>
                <a:latin typeface="Arial" panose="020B0604020202020204" pitchFamily="34" charset="0"/>
                <a:cs typeface="Arial" panose="020B0604020202020204" pitchFamily="34" charset="0"/>
              </a:rPr>
              <a:t>4 - Aprendiendo </a:t>
            </a:r>
            <a:r>
              <a:rPr lang="es-ES" sz="2000" b="1" dirty="0">
                <a:solidFill>
                  <a:schemeClr val="accent6">
                    <a:lumMod val="75000"/>
                  </a:schemeClr>
                </a:solidFill>
                <a:latin typeface="Arial" panose="020B0604020202020204" pitchFamily="34" charset="0"/>
                <a:cs typeface="Arial" panose="020B0604020202020204" pitchFamily="34" charset="0"/>
              </a:rPr>
              <a:t>de los </a:t>
            </a:r>
            <a:r>
              <a:rPr lang="es-ES" sz="2000" b="1" dirty="0" smtClean="0">
                <a:solidFill>
                  <a:schemeClr val="accent6">
                    <a:lumMod val="75000"/>
                  </a:schemeClr>
                </a:solidFill>
                <a:latin typeface="Arial" panose="020B0604020202020204" pitchFamily="34" charset="0"/>
                <a:cs typeface="Arial" panose="020B0604020202020204" pitchFamily="34" charset="0"/>
              </a:rPr>
              <a:t>cristianismos primeros </a:t>
            </a:r>
          </a:p>
          <a:p>
            <a:pPr marL="285750" indent="-285750">
              <a:buFont typeface="Arial" panose="020B0604020202020204" pitchFamily="34" charset="0"/>
              <a:buChar char="•"/>
            </a:pPr>
            <a:r>
              <a:rPr lang="es-ES" sz="2000" b="1" dirty="0" smtClean="0">
                <a:solidFill>
                  <a:schemeClr val="accent6">
                    <a:lumMod val="75000"/>
                  </a:schemeClr>
                </a:solidFill>
                <a:latin typeface="Arial" panose="020B0604020202020204" pitchFamily="34" charset="0"/>
                <a:cs typeface="Arial" panose="020B0604020202020204" pitchFamily="34" charset="0"/>
              </a:rPr>
              <a:t>5 - A modo de conclusiones</a:t>
            </a:r>
          </a:p>
          <a:p>
            <a:pPr marL="285750" indent="-285750">
              <a:buFont typeface="Arial" panose="020B0604020202020204" pitchFamily="34" charset="0"/>
              <a:buChar char="•"/>
            </a:pPr>
            <a:r>
              <a:rPr lang="es-ES" sz="2000" b="1" i="1" dirty="0" smtClean="0">
                <a:solidFill>
                  <a:srgbClr val="C00000"/>
                </a:solidFill>
              </a:rPr>
              <a:t>Anexos</a:t>
            </a:r>
            <a:endParaRPr lang="es-ES" sz="2000" b="1" i="1" dirty="0">
              <a:solidFill>
                <a:srgbClr val="C00000"/>
              </a:solidFill>
            </a:endParaRPr>
          </a:p>
          <a:p>
            <a:pPr marL="800100" lvl="1" indent="-342900">
              <a:buFont typeface="Wingdings" panose="05000000000000000000" pitchFamily="2" charset="2"/>
              <a:buChar char="§"/>
            </a:pPr>
            <a:r>
              <a:rPr lang="es-ES" sz="2000" b="1" i="1" dirty="0" smtClean="0">
                <a:solidFill>
                  <a:srgbClr val="C00000"/>
                </a:solidFill>
              </a:rPr>
              <a:t>Retos y encrucijadas</a:t>
            </a:r>
          </a:p>
          <a:p>
            <a:pPr marL="800100" lvl="1" indent="-342900">
              <a:buFont typeface="Wingdings" panose="05000000000000000000" pitchFamily="2" charset="2"/>
              <a:buChar char="§"/>
            </a:pPr>
            <a:r>
              <a:rPr lang="es-ES" sz="2000" b="1" i="1" dirty="0" smtClean="0">
                <a:solidFill>
                  <a:srgbClr val="C00000"/>
                </a:solidFill>
              </a:rPr>
              <a:t>Leer el Nuevo Testamento</a:t>
            </a:r>
          </a:p>
          <a:p>
            <a:pPr marL="800100" lvl="1" indent="-342900">
              <a:buFont typeface="Wingdings" panose="05000000000000000000" pitchFamily="2" charset="2"/>
              <a:buChar char="§"/>
            </a:pPr>
            <a:r>
              <a:rPr lang="es-ES" sz="2000" b="1" i="1" dirty="0" smtClean="0">
                <a:solidFill>
                  <a:srgbClr val="C00000"/>
                </a:solidFill>
              </a:rPr>
              <a:t>Posibles </a:t>
            </a:r>
            <a:r>
              <a:rPr lang="es-ES" sz="2000" b="1" i="1" dirty="0">
                <a:solidFill>
                  <a:srgbClr val="C00000"/>
                </a:solidFill>
              </a:rPr>
              <a:t>temas a profundizar</a:t>
            </a:r>
          </a:p>
          <a:p>
            <a:pPr marL="800100" lvl="1" indent="-342900">
              <a:buFont typeface="Wingdings" panose="05000000000000000000" pitchFamily="2" charset="2"/>
              <a:buChar char="§"/>
            </a:pPr>
            <a:r>
              <a:rPr lang="es-ES" sz="2000" b="1" i="1" dirty="0" smtClean="0">
                <a:solidFill>
                  <a:srgbClr val="C00000"/>
                </a:solidFill>
              </a:rPr>
              <a:t>Algunos grupos que trabajan sobre estos temas</a:t>
            </a:r>
          </a:p>
          <a:p>
            <a:pPr marL="800100" lvl="1" indent="-342900">
              <a:buFont typeface="Wingdings" panose="05000000000000000000" pitchFamily="2" charset="2"/>
              <a:buChar char="§"/>
            </a:pPr>
            <a:r>
              <a:rPr lang="es-ES" sz="2000" b="1" i="1" dirty="0" smtClean="0">
                <a:solidFill>
                  <a:srgbClr val="C00000"/>
                </a:solidFill>
              </a:rPr>
              <a:t>Lecturas recomendadas</a:t>
            </a:r>
          </a:p>
          <a:p>
            <a:pPr marL="800100" lvl="1" indent="-342900">
              <a:buFont typeface="Wingdings" panose="05000000000000000000" pitchFamily="2" charset="2"/>
              <a:buChar char="§"/>
            </a:pPr>
            <a:r>
              <a:rPr lang="es-ES" sz="2000" b="1" i="1" dirty="0" smtClean="0">
                <a:solidFill>
                  <a:srgbClr val="C00000"/>
                </a:solidFill>
              </a:rPr>
              <a:t>Bibliografía </a:t>
            </a:r>
            <a:r>
              <a:rPr lang="es-ES" sz="2000" b="1" i="1" dirty="0">
                <a:solidFill>
                  <a:srgbClr val="C00000"/>
                </a:solidFill>
              </a:rPr>
              <a:t>y </a:t>
            </a:r>
            <a:r>
              <a:rPr lang="es-ES" sz="2000" b="1" i="1" dirty="0" err="1">
                <a:solidFill>
                  <a:srgbClr val="C00000"/>
                </a:solidFill>
              </a:rPr>
              <a:t>webgrafía</a:t>
            </a:r>
            <a:endParaRPr lang="es-ES" sz="2000" b="1" i="1" dirty="0">
              <a:solidFill>
                <a:srgbClr val="C00000"/>
              </a:solidFill>
            </a:endParaRPr>
          </a:p>
          <a:p>
            <a:pPr marL="800100" lvl="1" indent="-342900">
              <a:buFont typeface="Wingdings" panose="05000000000000000000" pitchFamily="2" charset="2"/>
              <a:buChar char="§"/>
            </a:pPr>
            <a:r>
              <a:rPr lang="es-ES" sz="2000" b="1" i="1" dirty="0" smtClean="0">
                <a:solidFill>
                  <a:srgbClr val="C00000"/>
                </a:solidFill>
              </a:rPr>
              <a:t>Aviso  legal </a:t>
            </a:r>
            <a:r>
              <a:rPr lang="es-ES" sz="2000" b="1" i="1" dirty="0">
                <a:solidFill>
                  <a:srgbClr val="C00000"/>
                </a:solidFill>
              </a:rPr>
              <a:t>sobre el material utilizado</a:t>
            </a:r>
            <a:endParaRPr lang="es-ES" sz="2000" dirty="0">
              <a:solidFill>
                <a:srgbClr val="C00000"/>
              </a:solidFill>
            </a:endParaRPr>
          </a:p>
        </p:txBody>
      </p:sp>
      <p:sp>
        <p:nvSpPr>
          <p:cNvPr id="6" name="5 CuadroTexto"/>
          <p:cNvSpPr txBox="1"/>
          <p:nvPr/>
        </p:nvSpPr>
        <p:spPr>
          <a:xfrm>
            <a:off x="1085483" y="5503195"/>
            <a:ext cx="672770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FF0000"/>
                </a:solidFill>
              </a:rPr>
              <a:t>NOTA  IMPORTANTE</a:t>
            </a:r>
            <a:r>
              <a:rPr lang="es-ES" dirty="0" smtClean="0"/>
              <a:t>:  Normalmente citamos el nº y las páginas de las listas de Bibliografía y </a:t>
            </a:r>
            <a:r>
              <a:rPr lang="es-ES" dirty="0" err="1" smtClean="0"/>
              <a:t>Webgrafía</a:t>
            </a:r>
            <a:r>
              <a:rPr lang="es-ES" dirty="0" smtClean="0"/>
              <a:t> que aparecen al final.</a:t>
            </a:r>
            <a:endParaRPr lang="es-ES" dirty="0"/>
          </a:p>
        </p:txBody>
      </p:sp>
      <p:sp>
        <p:nvSpPr>
          <p:cNvPr id="2" name="1 Marcador de número de diapositiva"/>
          <p:cNvSpPr>
            <a:spLocks noGrp="1"/>
          </p:cNvSpPr>
          <p:nvPr>
            <p:ph type="sldNum" sz="quarter" idx="12"/>
          </p:nvPr>
        </p:nvSpPr>
        <p:spPr>
          <a:xfrm>
            <a:off x="7288868" y="5840395"/>
            <a:ext cx="758952" cy="246888"/>
          </a:xfrm>
        </p:spPr>
        <p:txBody>
          <a:bodyPr/>
          <a:lstStyle/>
          <a:p>
            <a:fld id="{636E3AB4-97AD-4389-A1F4-096199C2DEE3}" type="slidenum">
              <a:rPr lang="es-ES" b="1" smtClean="0">
                <a:solidFill>
                  <a:schemeClr val="tx1"/>
                </a:solidFill>
              </a:rPr>
              <a:t>6</a:t>
            </a:fld>
            <a:endParaRPr lang="es-ES" b="1" dirty="0">
              <a:solidFill>
                <a:schemeClr val="tx1"/>
              </a:solidFill>
            </a:endParaRPr>
          </a:p>
        </p:txBody>
      </p:sp>
    </p:spTree>
    <p:extLst>
      <p:ext uri="{BB962C8B-B14F-4D97-AF65-F5344CB8AC3E}">
        <p14:creationId xmlns:p14="http://schemas.microsoft.com/office/powerpoint/2010/main" val="775820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69150"/>
            <a:ext cx="7992888" cy="5627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3997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821838" y="5949280"/>
            <a:ext cx="758952" cy="246888"/>
          </a:xfrm>
        </p:spPr>
        <p:txBody>
          <a:bodyPr/>
          <a:lstStyle/>
          <a:p>
            <a:fld id="{636E3AB4-97AD-4389-A1F4-096199C2DEE3}" type="slidenum">
              <a:rPr lang="es-ES" b="1" smtClean="0">
                <a:solidFill>
                  <a:schemeClr val="tx1"/>
                </a:solidFill>
              </a:rPr>
              <a:t>61</a:t>
            </a:fld>
            <a:endParaRPr lang="es-ES" b="1" dirty="0">
              <a:solidFill>
                <a:schemeClr val="tx1"/>
              </a:solidFill>
            </a:endParaRPr>
          </a:p>
        </p:txBody>
      </p:sp>
      <p:sp>
        <p:nvSpPr>
          <p:cNvPr id="6" name="5 CuadroTexto"/>
          <p:cNvSpPr txBox="1"/>
          <p:nvPr/>
        </p:nvSpPr>
        <p:spPr>
          <a:xfrm>
            <a:off x="4137400" y="888701"/>
            <a:ext cx="4608512" cy="646331"/>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rtlCol="0">
            <a:spAutoFit/>
          </a:bodyPr>
          <a:lstStyle/>
          <a:p>
            <a:pPr algn="ctr"/>
            <a:r>
              <a:rPr lang="es-ES" dirty="0" smtClean="0"/>
              <a:t>La sociedad en el imperio romano del siglo I estaba </a:t>
            </a:r>
            <a:r>
              <a:rPr lang="es-ES" b="1" i="1" dirty="0" smtClean="0">
                <a:solidFill>
                  <a:schemeClr val="accent6">
                    <a:lumMod val="75000"/>
                  </a:schemeClr>
                </a:solidFill>
              </a:rPr>
              <a:t>rígidamente estratificada</a:t>
            </a:r>
            <a:endParaRPr lang="es-ES" b="1" i="1" dirty="0">
              <a:solidFill>
                <a:schemeClr val="accent6">
                  <a:lumMod val="75000"/>
                </a:schemeClr>
              </a:solidFill>
            </a:endParaRPr>
          </a:p>
        </p:txBody>
      </p:sp>
      <p:sp>
        <p:nvSpPr>
          <p:cNvPr id="7" name="6 CuadroTexto"/>
          <p:cNvSpPr txBox="1"/>
          <p:nvPr/>
        </p:nvSpPr>
        <p:spPr>
          <a:xfrm>
            <a:off x="428394" y="1386046"/>
            <a:ext cx="2808312" cy="3046988"/>
          </a:xfrm>
          <a:prstGeom prst="rect">
            <a:avLst/>
          </a:prstGeom>
          <a:gradFill>
            <a:gsLst>
              <a:gs pos="0">
                <a:schemeClr val="bg2">
                  <a:lumMod val="75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400" b="1" i="1" dirty="0" smtClean="0">
                <a:solidFill>
                  <a:schemeClr val="accent6">
                    <a:lumMod val="75000"/>
                  </a:schemeClr>
                </a:solidFill>
              </a:rPr>
              <a:t>Según criterios de</a:t>
            </a:r>
          </a:p>
          <a:p>
            <a:pPr algn="r"/>
            <a:r>
              <a:rPr lang="es-ES" sz="2400" b="1" dirty="0" smtClean="0"/>
              <a:t>Extracción</a:t>
            </a:r>
          </a:p>
          <a:p>
            <a:pPr algn="r"/>
            <a:r>
              <a:rPr lang="es-ES" sz="2400" b="1" dirty="0" smtClean="0"/>
              <a:t>Nobleza</a:t>
            </a:r>
          </a:p>
          <a:p>
            <a:pPr algn="r"/>
            <a:r>
              <a:rPr lang="es-ES" sz="2400" b="1" dirty="0" smtClean="0"/>
              <a:t>Condición personal</a:t>
            </a:r>
          </a:p>
          <a:p>
            <a:pPr algn="r"/>
            <a:r>
              <a:rPr lang="es-ES" sz="2400" b="1" dirty="0" smtClean="0"/>
              <a:t>Bienes de fortuna</a:t>
            </a:r>
          </a:p>
          <a:p>
            <a:pPr algn="r"/>
            <a:r>
              <a:rPr lang="es-ES" sz="2400" b="1" dirty="0" smtClean="0"/>
              <a:t>Ocupación</a:t>
            </a:r>
          </a:p>
          <a:p>
            <a:pPr algn="r"/>
            <a:r>
              <a:rPr lang="es-ES" sz="2400" b="1" dirty="0" smtClean="0"/>
              <a:t>Edad</a:t>
            </a:r>
          </a:p>
          <a:p>
            <a:pPr algn="r"/>
            <a:r>
              <a:rPr lang="es-ES" sz="2400" b="1" dirty="0" smtClean="0"/>
              <a:t>Sexo</a:t>
            </a:r>
            <a:endParaRPr lang="es-ES" sz="2400" b="1" dirty="0"/>
          </a:p>
        </p:txBody>
      </p:sp>
      <p:sp>
        <p:nvSpPr>
          <p:cNvPr id="8" name="7 Flecha derecha"/>
          <p:cNvSpPr/>
          <p:nvPr/>
        </p:nvSpPr>
        <p:spPr>
          <a:xfrm rot="20086640">
            <a:off x="3347864" y="1844824"/>
            <a:ext cx="6480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4180083" y="1528939"/>
            <a:ext cx="4752528" cy="369332"/>
          </a:xfrm>
          <a:prstGeom prst="rect">
            <a:avLst/>
          </a:prstGeom>
          <a:noFill/>
        </p:spPr>
        <p:txBody>
          <a:bodyPr wrap="square" rtlCol="0">
            <a:spAutoFit/>
          </a:bodyPr>
          <a:lstStyle/>
          <a:p>
            <a:r>
              <a:rPr lang="es-ES" dirty="0" smtClean="0"/>
              <a:t>Romano de nacimiento, griego, bárbaro…</a:t>
            </a:r>
            <a:endParaRPr lang="es-ES" dirty="0"/>
          </a:p>
        </p:txBody>
      </p:sp>
      <p:sp>
        <p:nvSpPr>
          <p:cNvPr id="10" name="9 Flecha derecha"/>
          <p:cNvSpPr/>
          <p:nvPr/>
        </p:nvSpPr>
        <p:spPr>
          <a:xfrm rot="20307756">
            <a:off x="3289730" y="2182815"/>
            <a:ext cx="719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4180083" y="1898271"/>
            <a:ext cx="4464496" cy="646331"/>
          </a:xfrm>
          <a:prstGeom prst="rect">
            <a:avLst/>
          </a:prstGeom>
          <a:noFill/>
        </p:spPr>
        <p:txBody>
          <a:bodyPr wrap="square" rtlCol="0">
            <a:spAutoFit/>
          </a:bodyPr>
          <a:lstStyle/>
          <a:p>
            <a:r>
              <a:rPr lang="es-ES" dirty="0" smtClean="0"/>
              <a:t>Pertenencia o no a los “ordenes” nobles formales:  senatorial, </a:t>
            </a:r>
            <a:r>
              <a:rPr lang="es-ES" dirty="0" err="1" smtClean="0"/>
              <a:t>equestre</a:t>
            </a:r>
            <a:r>
              <a:rPr lang="es-ES" dirty="0" smtClean="0"/>
              <a:t> y </a:t>
            </a:r>
            <a:r>
              <a:rPr lang="es-ES" dirty="0" err="1" smtClean="0"/>
              <a:t>decurional</a:t>
            </a:r>
            <a:endParaRPr lang="es-ES" dirty="0"/>
          </a:p>
        </p:txBody>
      </p:sp>
      <p:sp>
        <p:nvSpPr>
          <p:cNvPr id="12" name="11 Flecha derecha"/>
          <p:cNvSpPr/>
          <p:nvPr/>
        </p:nvSpPr>
        <p:spPr>
          <a:xfrm>
            <a:off x="3275856" y="2708920"/>
            <a:ext cx="719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4209408" y="2492451"/>
            <a:ext cx="4536504" cy="646331"/>
          </a:xfrm>
          <a:prstGeom prst="rect">
            <a:avLst/>
          </a:prstGeom>
          <a:noFill/>
        </p:spPr>
        <p:txBody>
          <a:bodyPr wrap="square" rtlCol="0">
            <a:spAutoFit/>
          </a:bodyPr>
          <a:lstStyle/>
          <a:p>
            <a:r>
              <a:rPr lang="es-ES" dirty="0" smtClean="0"/>
              <a:t>Ciudadano romano, peregrino, libre, liberto, esclavo</a:t>
            </a:r>
            <a:endParaRPr lang="es-ES" dirty="0"/>
          </a:p>
        </p:txBody>
      </p:sp>
      <p:sp>
        <p:nvSpPr>
          <p:cNvPr id="14" name="13 Flecha derecha"/>
          <p:cNvSpPr/>
          <p:nvPr/>
        </p:nvSpPr>
        <p:spPr>
          <a:xfrm rot="200722">
            <a:off x="3268318" y="3107822"/>
            <a:ext cx="722480" cy="190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4199422" y="3684569"/>
            <a:ext cx="2540346" cy="369332"/>
          </a:xfrm>
          <a:prstGeom prst="rect">
            <a:avLst/>
          </a:prstGeom>
          <a:noFill/>
        </p:spPr>
        <p:txBody>
          <a:bodyPr wrap="square" rtlCol="0">
            <a:spAutoFit/>
          </a:bodyPr>
          <a:lstStyle/>
          <a:p>
            <a:r>
              <a:rPr lang="es-ES" dirty="0" smtClean="0"/>
              <a:t>Adultos, niños, bebés …</a:t>
            </a:r>
            <a:endParaRPr lang="es-ES" dirty="0"/>
          </a:p>
        </p:txBody>
      </p:sp>
      <p:sp>
        <p:nvSpPr>
          <p:cNvPr id="16" name="15 Flecha derecha"/>
          <p:cNvSpPr/>
          <p:nvPr/>
        </p:nvSpPr>
        <p:spPr>
          <a:xfrm>
            <a:off x="3297996" y="3797227"/>
            <a:ext cx="719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4231174" y="4062112"/>
            <a:ext cx="2200371" cy="369332"/>
          </a:xfrm>
          <a:prstGeom prst="rect">
            <a:avLst/>
          </a:prstGeom>
          <a:noFill/>
        </p:spPr>
        <p:txBody>
          <a:bodyPr wrap="square" rtlCol="0">
            <a:spAutoFit/>
          </a:bodyPr>
          <a:lstStyle/>
          <a:p>
            <a:r>
              <a:rPr lang="es-ES" dirty="0" smtClean="0"/>
              <a:t>Varones, mujeres…</a:t>
            </a:r>
            <a:endParaRPr lang="es-ES" dirty="0"/>
          </a:p>
        </p:txBody>
      </p:sp>
      <p:sp>
        <p:nvSpPr>
          <p:cNvPr id="19" name="18 Flecha derecha"/>
          <p:cNvSpPr/>
          <p:nvPr/>
        </p:nvSpPr>
        <p:spPr>
          <a:xfrm>
            <a:off x="3288426" y="4174770"/>
            <a:ext cx="719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derecha"/>
          <p:cNvSpPr/>
          <p:nvPr/>
        </p:nvSpPr>
        <p:spPr>
          <a:xfrm>
            <a:off x="3276292" y="3445656"/>
            <a:ext cx="719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CuadroTexto"/>
          <p:cNvSpPr txBox="1"/>
          <p:nvPr/>
        </p:nvSpPr>
        <p:spPr>
          <a:xfrm>
            <a:off x="4191894" y="3332998"/>
            <a:ext cx="2547874" cy="369332"/>
          </a:xfrm>
          <a:prstGeom prst="rect">
            <a:avLst/>
          </a:prstGeom>
          <a:noFill/>
        </p:spPr>
        <p:txBody>
          <a:bodyPr wrap="square" rtlCol="0">
            <a:spAutoFit/>
          </a:bodyPr>
          <a:lstStyle/>
          <a:p>
            <a:r>
              <a:rPr lang="es-ES" dirty="0" smtClean="0"/>
              <a:t>Tareas: </a:t>
            </a:r>
            <a:r>
              <a:rPr lang="es-ES" dirty="0" err="1" smtClean="0"/>
              <a:t>intelect</a:t>
            </a:r>
            <a:r>
              <a:rPr lang="es-ES" dirty="0" smtClean="0"/>
              <a:t>/manual</a:t>
            </a:r>
            <a:endParaRPr lang="es-ES" dirty="0"/>
          </a:p>
        </p:txBody>
      </p:sp>
      <p:sp>
        <p:nvSpPr>
          <p:cNvPr id="22" name="21 CuadroTexto"/>
          <p:cNvSpPr txBox="1"/>
          <p:nvPr/>
        </p:nvSpPr>
        <p:spPr>
          <a:xfrm>
            <a:off x="4209408" y="3059924"/>
            <a:ext cx="2571404" cy="369332"/>
          </a:xfrm>
          <a:prstGeom prst="rect">
            <a:avLst/>
          </a:prstGeom>
          <a:noFill/>
        </p:spPr>
        <p:txBody>
          <a:bodyPr wrap="square" rtlCol="0">
            <a:spAutoFit/>
          </a:bodyPr>
          <a:lstStyle/>
          <a:p>
            <a:r>
              <a:rPr lang="es-ES" dirty="0" smtClean="0"/>
              <a:t>Propiedades e ingresos</a:t>
            </a:r>
            <a:endParaRPr lang="es-ES" dirty="0"/>
          </a:p>
        </p:txBody>
      </p:sp>
      <p:sp>
        <p:nvSpPr>
          <p:cNvPr id="23" name="22 Elipse"/>
          <p:cNvSpPr/>
          <p:nvPr/>
        </p:nvSpPr>
        <p:spPr>
          <a:xfrm>
            <a:off x="6660232" y="2921916"/>
            <a:ext cx="1984347" cy="14361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26" y="4113410"/>
            <a:ext cx="1855117" cy="226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23 CuadroTexto"/>
          <p:cNvSpPr txBox="1"/>
          <p:nvPr/>
        </p:nvSpPr>
        <p:spPr>
          <a:xfrm>
            <a:off x="2347765" y="4358050"/>
            <a:ext cx="6112667" cy="2031325"/>
          </a:xfrm>
          <a:prstGeom prst="rect">
            <a:avLst/>
          </a:prstGeom>
          <a:noFill/>
        </p:spPr>
        <p:txBody>
          <a:bodyPr wrap="square" rtlCol="0">
            <a:spAutoFit/>
          </a:bodyPr>
          <a:lstStyle/>
          <a:p>
            <a:r>
              <a:rPr lang="es-ES" dirty="0" smtClean="0"/>
              <a:t>La </a:t>
            </a:r>
            <a:r>
              <a:rPr lang="es-ES" b="1" dirty="0" smtClean="0">
                <a:solidFill>
                  <a:schemeClr val="accent6">
                    <a:lumMod val="75000"/>
                  </a:schemeClr>
                </a:solidFill>
              </a:rPr>
              <a:t>comunidad de Corinto </a:t>
            </a:r>
            <a:r>
              <a:rPr lang="es-ES" dirty="0" smtClean="0"/>
              <a:t>es socialmente heterogénea: </a:t>
            </a:r>
          </a:p>
          <a:p>
            <a:pPr marL="285750" indent="-285750">
              <a:buFont typeface="Arial" panose="020B0604020202020204" pitchFamily="34" charset="0"/>
              <a:buChar char="•"/>
            </a:pPr>
            <a:r>
              <a:rPr lang="es-ES" dirty="0" smtClean="0"/>
              <a:t>sus miembros proceden de todos los estamentos sociales urbanos</a:t>
            </a:r>
          </a:p>
          <a:p>
            <a:pPr marL="285750" indent="-285750">
              <a:buFont typeface="Arial" panose="020B0604020202020204" pitchFamily="34" charset="0"/>
              <a:buChar char="•"/>
            </a:pPr>
            <a:r>
              <a:rPr lang="es-ES" dirty="0"/>
              <a:t>p</a:t>
            </a:r>
            <a:r>
              <a:rPr lang="es-ES" dirty="0" smtClean="0"/>
              <a:t>ero no de la alta aristocracia</a:t>
            </a:r>
          </a:p>
          <a:p>
            <a:pPr marL="285750" indent="-285750">
              <a:buFont typeface="Arial" panose="020B0604020202020204" pitchFamily="34" charset="0"/>
              <a:buChar char="•"/>
            </a:pPr>
            <a:r>
              <a:rPr lang="es-ES" dirty="0"/>
              <a:t>h</a:t>
            </a:r>
            <a:r>
              <a:rPr lang="es-ES" dirty="0" smtClean="0"/>
              <a:t>ay personas de situación relativamente desahogada</a:t>
            </a:r>
          </a:p>
          <a:p>
            <a:pPr marL="285750" indent="-285750">
              <a:buFont typeface="Arial" panose="020B0604020202020204" pitchFamily="34" charset="0"/>
              <a:buChar char="•"/>
            </a:pPr>
            <a:r>
              <a:rPr lang="es-ES" dirty="0" smtClean="0"/>
              <a:t>y con iniciativa para ceder su casa y para desempeñar </a:t>
            </a:r>
          </a:p>
          <a:p>
            <a:r>
              <a:rPr lang="es-ES" dirty="0"/>
              <a:t> </a:t>
            </a:r>
            <a:r>
              <a:rPr lang="es-ES" dirty="0" smtClean="0"/>
              <a:t>    papeles relevantes en la comunidad</a:t>
            </a:r>
            <a:endParaRPr lang="es-ES" dirty="0"/>
          </a:p>
        </p:txBody>
      </p:sp>
      <p:sp>
        <p:nvSpPr>
          <p:cNvPr id="25" name="24 CuadroTexto"/>
          <p:cNvSpPr txBox="1"/>
          <p:nvPr/>
        </p:nvSpPr>
        <p:spPr>
          <a:xfrm>
            <a:off x="6582049" y="3138782"/>
            <a:ext cx="2032162" cy="923330"/>
          </a:xfrm>
          <a:prstGeom prst="rect">
            <a:avLst/>
          </a:prstGeom>
          <a:noFill/>
        </p:spPr>
        <p:txBody>
          <a:bodyPr wrap="square" rtlCol="0">
            <a:spAutoFit/>
          </a:bodyPr>
          <a:lstStyle/>
          <a:p>
            <a:pPr algn="ctr"/>
            <a:r>
              <a:rPr lang="es-ES" b="1" i="1" dirty="0" smtClean="0">
                <a:solidFill>
                  <a:schemeClr val="accent6">
                    <a:lumMod val="75000"/>
                  </a:schemeClr>
                </a:solidFill>
              </a:rPr>
              <a:t>Aquí se puede aplicar el análisis </a:t>
            </a:r>
            <a:r>
              <a:rPr lang="es-ES" b="1" i="1" dirty="0" err="1" smtClean="0">
                <a:solidFill>
                  <a:schemeClr val="accent6">
                    <a:lumMod val="75000"/>
                  </a:schemeClr>
                </a:solidFill>
              </a:rPr>
              <a:t>interseccional</a:t>
            </a:r>
            <a:endParaRPr lang="es-ES" b="1" i="1" dirty="0">
              <a:solidFill>
                <a:schemeClr val="accent6">
                  <a:lumMod val="75000"/>
                </a:schemeClr>
              </a:solidFill>
            </a:endParaRPr>
          </a:p>
        </p:txBody>
      </p:sp>
      <p:sp>
        <p:nvSpPr>
          <p:cNvPr id="27" name="26 CuadroTexto"/>
          <p:cNvSpPr txBox="1"/>
          <p:nvPr/>
        </p:nvSpPr>
        <p:spPr>
          <a:xfrm>
            <a:off x="8070561" y="477489"/>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22</a:t>
            </a:r>
            <a:endParaRPr lang="es-ES" b="1" dirty="0"/>
          </a:p>
        </p:txBody>
      </p:sp>
      <p:sp>
        <p:nvSpPr>
          <p:cNvPr id="26" name="25 CuadroTexto"/>
          <p:cNvSpPr txBox="1"/>
          <p:nvPr/>
        </p:nvSpPr>
        <p:spPr>
          <a:xfrm>
            <a:off x="6780812" y="5062703"/>
            <a:ext cx="1472037" cy="369332"/>
          </a:xfrm>
          <a:prstGeom prst="rect">
            <a:avLst/>
          </a:prstGeom>
          <a:gradFill>
            <a:gsLst>
              <a:gs pos="0">
                <a:srgbClr val="85F7F7"/>
              </a:gs>
              <a:gs pos="50000">
                <a:schemeClr val="accent1">
                  <a:tint val="44500"/>
                  <a:satMod val="160000"/>
                </a:schemeClr>
              </a:gs>
              <a:gs pos="100000">
                <a:schemeClr val="accent1">
                  <a:tint val="23500"/>
                  <a:satMod val="160000"/>
                </a:schemeClr>
              </a:gs>
            </a:gsLst>
            <a:lin ang="5400000" scaled="0"/>
          </a:gradFill>
          <a:ln w="25400">
            <a:solidFill>
              <a:srgbClr val="00B0F0"/>
            </a:solidFill>
          </a:ln>
        </p:spPr>
        <p:txBody>
          <a:bodyPr wrap="square" rtlCol="0">
            <a:spAutoFit/>
          </a:bodyPr>
          <a:lstStyle/>
          <a:p>
            <a:r>
              <a:rPr lang="es-ES" dirty="0" smtClean="0"/>
              <a:t>UN EJEMPLO</a:t>
            </a:r>
            <a:endParaRPr lang="es-ES" dirty="0"/>
          </a:p>
        </p:txBody>
      </p:sp>
      <p:sp>
        <p:nvSpPr>
          <p:cNvPr id="5" name="4 CuadroTexto"/>
          <p:cNvSpPr txBox="1"/>
          <p:nvPr/>
        </p:nvSpPr>
        <p:spPr>
          <a:xfrm>
            <a:off x="467544" y="460703"/>
            <a:ext cx="3384376" cy="984885"/>
          </a:xfrm>
          <a:prstGeom prst="rect">
            <a:avLst/>
          </a:prstGeom>
          <a:solidFill>
            <a:schemeClr val="bg1"/>
          </a:solidFill>
        </p:spPr>
        <p:txBody>
          <a:bodyPr wrap="square" rtlCol="0">
            <a:spAutoFit/>
          </a:bodyPr>
          <a:lstStyle/>
          <a:p>
            <a:r>
              <a:rPr lang="es-ES" dirty="0" smtClean="0"/>
              <a:t>DIVERSIDAD DE </a:t>
            </a:r>
            <a:r>
              <a:rPr lang="es-ES" sz="2000" b="1" dirty="0" smtClean="0">
                <a:solidFill>
                  <a:schemeClr val="accent6">
                    <a:lumMod val="75000"/>
                  </a:schemeClr>
                </a:solidFill>
              </a:rPr>
              <a:t>SITUACIONES SOCIALES </a:t>
            </a:r>
            <a:r>
              <a:rPr lang="es-ES" dirty="0" smtClean="0"/>
              <a:t>EN EL IMPERIO </a:t>
            </a:r>
          </a:p>
          <a:p>
            <a:r>
              <a:rPr lang="es-ES" dirty="0" smtClean="0"/>
              <a:t>ROMANO EN EL SIGLO I</a:t>
            </a:r>
            <a:endParaRPr lang="es-ES" dirty="0"/>
          </a:p>
        </p:txBody>
      </p:sp>
    </p:spTree>
    <p:extLst>
      <p:ext uri="{BB962C8B-B14F-4D97-AF65-F5344CB8AC3E}">
        <p14:creationId xmlns:p14="http://schemas.microsoft.com/office/powerpoint/2010/main" val="16569601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650676" y="6329892"/>
            <a:ext cx="758952" cy="246888"/>
          </a:xfrm>
        </p:spPr>
        <p:txBody>
          <a:bodyPr/>
          <a:lstStyle/>
          <a:p>
            <a:fld id="{636E3AB4-97AD-4389-A1F4-096199C2DEE3}" type="slidenum">
              <a:rPr lang="es-ES" b="1" smtClean="0">
                <a:solidFill>
                  <a:schemeClr val="tx1"/>
                </a:solidFill>
              </a:rPr>
              <a:t>62</a:t>
            </a:fld>
            <a:endParaRPr lang="es-ES" b="1" dirty="0">
              <a:solidFill>
                <a:schemeClr val="tx1"/>
              </a:solidFill>
            </a:endParaRPr>
          </a:p>
        </p:txBody>
      </p:sp>
      <p:sp>
        <p:nvSpPr>
          <p:cNvPr id="5" name="4 CuadroTexto"/>
          <p:cNvSpPr txBox="1"/>
          <p:nvPr/>
        </p:nvSpPr>
        <p:spPr>
          <a:xfrm>
            <a:off x="569757" y="332656"/>
            <a:ext cx="5370394" cy="923330"/>
          </a:xfrm>
          <a:prstGeom prst="rect">
            <a:avLst/>
          </a:prstGeom>
          <a:solidFill>
            <a:srgbClr val="A0E8B1"/>
          </a:solidFill>
        </p:spPr>
        <p:txBody>
          <a:bodyPr wrap="square" rtlCol="0">
            <a:spAutoFit/>
          </a:bodyPr>
          <a:lstStyle/>
          <a:p>
            <a:pPr algn="ctr"/>
            <a:r>
              <a:rPr lang="es-ES" b="1" dirty="0" smtClean="0">
                <a:solidFill>
                  <a:schemeClr val="accent6">
                    <a:lumMod val="75000"/>
                  </a:schemeClr>
                </a:solidFill>
              </a:rPr>
              <a:t>ALGUNAS  SITUACIONES Y GRUPOS  PARTICULARES DENTRO DEL CRISTIANISMO DEL SIGLO I, ESPECIAL-MENTE EN LAS COMUNIDADES PAULINAS</a:t>
            </a:r>
            <a:endParaRPr lang="es-ES" b="1" dirty="0">
              <a:solidFill>
                <a:schemeClr val="accent6">
                  <a:lumMod val="75000"/>
                </a:schemeClr>
              </a:solidFill>
            </a:endParaRPr>
          </a:p>
        </p:txBody>
      </p:sp>
      <p:sp>
        <p:nvSpPr>
          <p:cNvPr id="6" name="5 CuadroTexto"/>
          <p:cNvSpPr txBox="1"/>
          <p:nvPr/>
        </p:nvSpPr>
        <p:spPr>
          <a:xfrm rot="21039467">
            <a:off x="641601" y="1755389"/>
            <a:ext cx="119923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a:t>M</a:t>
            </a:r>
            <a:r>
              <a:rPr lang="es-ES" b="1" dirty="0" smtClean="0"/>
              <a:t>UJERES</a:t>
            </a:r>
            <a:endParaRPr lang="es-ES" b="1" dirty="0"/>
          </a:p>
        </p:txBody>
      </p:sp>
      <p:sp>
        <p:nvSpPr>
          <p:cNvPr id="7" name="6 CuadroTexto"/>
          <p:cNvSpPr txBox="1"/>
          <p:nvPr/>
        </p:nvSpPr>
        <p:spPr>
          <a:xfrm rot="20704801">
            <a:off x="597304" y="3055761"/>
            <a:ext cx="118638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LIBERTOS</a:t>
            </a:r>
            <a:endParaRPr lang="es-ES" b="1" dirty="0"/>
          </a:p>
        </p:txBody>
      </p:sp>
      <p:sp>
        <p:nvSpPr>
          <p:cNvPr id="8" name="7 CuadroTexto"/>
          <p:cNvSpPr txBox="1"/>
          <p:nvPr/>
        </p:nvSpPr>
        <p:spPr>
          <a:xfrm rot="20802080">
            <a:off x="383411" y="3842570"/>
            <a:ext cx="1677085"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“TEMEROSOS DE DIOS”</a:t>
            </a:r>
            <a:endParaRPr lang="es-ES" b="1" dirty="0"/>
          </a:p>
        </p:txBody>
      </p:sp>
      <p:sp>
        <p:nvSpPr>
          <p:cNvPr id="9" name="8 CuadroTexto"/>
          <p:cNvSpPr txBox="1"/>
          <p:nvPr/>
        </p:nvSpPr>
        <p:spPr>
          <a:xfrm>
            <a:off x="439387" y="4777937"/>
            <a:ext cx="4526524"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ALGUNOS HELENISTAS DE BUENA POSICIÓN,</a:t>
            </a:r>
            <a:endParaRPr lang="es-ES" dirty="0"/>
          </a:p>
        </p:txBody>
      </p:sp>
      <p:sp>
        <p:nvSpPr>
          <p:cNvPr id="10" name="9 CuadroTexto"/>
          <p:cNvSpPr txBox="1"/>
          <p:nvPr/>
        </p:nvSpPr>
        <p:spPr>
          <a:xfrm>
            <a:off x="619576" y="5121088"/>
            <a:ext cx="7790052" cy="1477328"/>
          </a:xfrm>
          <a:prstGeom prst="rect">
            <a:avLst/>
          </a:prstGeom>
          <a:noFill/>
        </p:spPr>
        <p:txBody>
          <a:bodyPr wrap="square" rtlCol="0">
            <a:spAutoFit/>
          </a:bodyPr>
          <a:lstStyle/>
          <a:p>
            <a:r>
              <a:rPr lang="es-ES" sz="1600" dirty="0" smtClean="0">
                <a:solidFill>
                  <a:srgbClr val="C00000"/>
                </a:solidFill>
              </a:rPr>
              <a:t>                            *</a:t>
            </a:r>
            <a:r>
              <a:rPr lang="es-ES" dirty="0" smtClean="0"/>
              <a:t> De alguna forma, todos estos grupos se caracterizan por la inconsistencia de su estado social. </a:t>
            </a:r>
            <a:r>
              <a:rPr lang="es-ES" dirty="0" smtClean="0">
                <a:solidFill>
                  <a:srgbClr val="C00000"/>
                </a:solidFill>
              </a:rPr>
              <a:t>*</a:t>
            </a:r>
            <a:r>
              <a:rPr lang="es-ES" dirty="0" smtClean="0"/>
              <a:t> El cristiano medio tiene cierto nivel económico (artesano o peque - comerciante ) pero goza de poco prestigio social. </a:t>
            </a:r>
            <a:r>
              <a:rPr lang="es-ES" dirty="0" smtClean="0">
                <a:solidFill>
                  <a:srgbClr val="C00000"/>
                </a:solidFill>
              </a:rPr>
              <a:t>*</a:t>
            </a:r>
            <a:r>
              <a:rPr lang="es-ES" dirty="0" smtClean="0"/>
              <a:t> Las personas más activas y conocidas de las primeras comunidades no proceden de los niveles sociales más bajos</a:t>
            </a:r>
            <a:endParaRPr lang="es-ES" dirty="0"/>
          </a:p>
        </p:txBody>
      </p:sp>
      <p:sp>
        <p:nvSpPr>
          <p:cNvPr id="11" name="10 CuadroTexto"/>
          <p:cNvSpPr txBox="1"/>
          <p:nvPr/>
        </p:nvSpPr>
        <p:spPr>
          <a:xfrm>
            <a:off x="5292080" y="6229748"/>
            <a:ext cx="2592288" cy="338554"/>
          </a:xfrm>
          <a:prstGeom prst="rect">
            <a:avLst/>
          </a:prstGeom>
          <a:noFill/>
        </p:spPr>
        <p:txBody>
          <a:bodyPr wrap="square" rtlCol="0">
            <a:spAutoFit/>
          </a:bodyPr>
          <a:lstStyle/>
          <a:p>
            <a:r>
              <a:rPr lang="es-ES" sz="1600" b="1" dirty="0" smtClean="0"/>
              <a:t>(Cfr. </a:t>
            </a:r>
            <a:r>
              <a:rPr lang="es-ES" sz="1600" b="1" dirty="0" err="1" smtClean="0"/>
              <a:t>Bibliog</a:t>
            </a:r>
            <a:r>
              <a:rPr lang="es-ES" sz="1600" b="1" dirty="0" smtClean="0"/>
              <a:t>. 1 , 182  </a:t>
            </a:r>
            <a:r>
              <a:rPr lang="es-ES" sz="1600" b="1" dirty="0" err="1" smtClean="0"/>
              <a:t>ss</a:t>
            </a:r>
            <a:r>
              <a:rPr lang="es-ES" sz="1600" b="1" dirty="0" smtClean="0"/>
              <a:t>)</a:t>
            </a:r>
            <a:endParaRPr lang="es-ES" sz="1600" b="1" dirty="0"/>
          </a:p>
        </p:txBody>
      </p:sp>
      <p:sp>
        <p:nvSpPr>
          <p:cNvPr id="12" name="11 CuadroTexto"/>
          <p:cNvSpPr txBox="1"/>
          <p:nvPr/>
        </p:nvSpPr>
        <p:spPr>
          <a:xfrm>
            <a:off x="1811712" y="1170939"/>
            <a:ext cx="7006912" cy="1477328"/>
          </a:xfrm>
          <a:prstGeom prst="rect">
            <a:avLst/>
          </a:prstGeom>
          <a:noFill/>
        </p:spPr>
        <p:txBody>
          <a:bodyPr wrap="square" rtlCol="0">
            <a:spAutoFit/>
          </a:bodyPr>
          <a:lstStyle/>
          <a:p>
            <a:r>
              <a:rPr lang="es-ES" dirty="0" smtClean="0"/>
              <a:t>Había una estructura jerárquica totalmente patriarcal como estilo social. Las mujeres, en particular las de clase alta, tenían cierta oportunidad de iniciativa</a:t>
            </a:r>
          </a:p>
          <a:p>
            <a:r>
              <a:rPr lang="es-ES" dirty="0" smtClean="0"/>
              <a:t>El cristianismo presenta una oportunidad de protagonismo  a las mujeres no sin ciertas críticas y problemas. Luego, se va perdiendo.</a:t>
            </a:r>
            <a:endParaRPr lang="es-ES" dirty="0"/>
          </a:p>
        </p:txBody>
      </p:sp>
      <p:sp>
        <p:nvSpPr>
          <p:cNvPr id="13" name="12 CuadroTexto"/>
          <p:cNvSpPr txBox="1"/>
          <p:nvPr/>
        </p:nvSpPr>
        <p:spPr>
          <a:xfrm>
            <a:off x="1817349" y="2648267"/>
            <a:ext cx="6783741" cy="923330"/>
          </a:xfrm>
          <a:prstGeom prst="rect">
            <a:avLst/>
          </a:prstGeom>
          <a:noFill/>
        </p:spPr>
        <p:txBody>
          <a:bodyPr wrap="square" rtlCol="0">
            <a:spAutoFit/>
          </a:bodyPr>
          <a:lstStyle/>
          <a:p>
            <a:r>
              <a:rPr lang="es-ES" dirty="0" smtClean="0"/>
              <a:t>Ya no eran esclavos (manumitidos), pero tampoco eran consideraos ciudadanos libres. El estigma de haber sido esclavos los acompaña-</a:t>
            </a:r>
            <a:r>
              <a:rPr lang="es-ES" dirty="0" err="1" smtClean="0"/>
              <a:t>ba</a:t>
            </a:r>
            <a:r>
              <a:rPr lang="es-ES" dirty="0" smtClean="0"/>
              <a:t> hasta la muerte. Seguían con cierta dependencia de su patrón.</a:t>
            </a:r>
            <a:endParaRPr lang="es-ES" dirty="0"/>
          </a:p>
        </p:txBody>
      </p:sp>
      <p:sp>
        <p:nvSpPr>
          <p:cNvPr id="14" name="13 CuadroTexto"/>
          <p:cNvSpPr txBox="1"/>
          <p:nvPr/>
        </p:nvSpPr>
        <p:spPr>
          <a:xfrm>
            <a:off x="1923724" y="3565571"/>
            <a:ext cx="6646440" cy="1200329"/>
          </a:xfrm>
          <a:prstGeom prst="rect">
            <a:avLst/>
          </a:prstGeom>
          <a:noFill/>
        </p:spPr>
        <p:txBody>
          <a:bodyPr wrap="square" rtlCol="0">
            <a:spAutoFit/>
          </a:bodyPr>
          <a:lstStyle/>
          <a:p>
            <a:r>
              <a:rPr lang="es-ES" dirty="0" smtClean="0"/>
              <a:t>Paganos cercanos y simpatizantes del judaísmo, pero que no se habían convertido a esa religión. Muchos primeros cristianos pro-cedían de este grupo. La nueva fe les era más asequible que el judaísmo (no obligación de circuncisión, no reglas de pureza, etc.)</a:t>
            </a:r>
            <a:endParaRPr lang="es-ES" dirty="0"/>
          </a:p>
        </p:txBody>
      </p:sp>
      <p:sp>
        <p:nvSpPr>
          <p:cNvPr id="15" name="14 CuadroTexto"/>
          <p:cNvSpPr txBox="1"/>
          <p:nvPr/>
        </p:nvSpPr>
        <p:spPr>
          <a:xfrm>
            <a:off x="6364578" y="270593"/>
            <a:ext cx="203742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00000"/>
                </a:solidFill>
              </a:rPr>
              <a:t>Se fueron </a:t>
            </a:r>
            <a:r>
              <a:rPr lang="es-ES" b="1" dirty="0" err="1" smtClean="0">
                <a:solidFill>
                  <a:srgbClr val="C00000"/>
                </a:solidFill>
              </a:rPr>
              <a:t>incorpo-rando</a:t>
            </a:r>
            <a:r>
              <a:rPr lang="es-ES" b="1" dirty="0" smtClean="0">
                <a:solidFill>
                  <a:srgbClr val="C00000"/>
                </a:solidFill>
              </a:rPr>
              <a:t> a las prime-ras comunidades</a:t>
            </a:r>
            <a:endParaRPr lang="es-ES" b="1" dirty="0">
              <a:solidFill>
                <a:srgbClr val="C00000"/>
              </a:solidFill>
            </a:endParaRPr>
          </a:p>
        </p:txBody>
      </p:sp>
      <p:sp>
        <p:nvSpPr>
          <p:cNvPr id="16" name="15 Flecha abajo"/>
          <p:cNvSpPr/>
          <p:nvPr/>
        </p:nvSpPr>
        <p:spPr>
          <a:xfrm rot="3902854">
            <a:off x="5900581" y="673304"/>
            <a:ext cx="360040" cy="659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p:cNvSpPr/>
          <p:nvPr/>
        </p:nvSpPr>
        <p:spPr>
          <a:xfrm>
            <a:off x="519309" y="5209678"/>
            <a:ext cx="157723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519309" y="5245770"/>
            <a:ext cx="45719" cy="1255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CuadroTexto"/>
          <p:cNvSpPr txBox="1"/>
          <p:nvPr/>
        </p:nvSpPr>
        <p:spPr>
          <a:xfrm>
            <a:off x="4932040" y="4802128"/>
            <a:ext cx="3754274" cy="307777"/>
          </a:xfrm>
          <a:prstGeom prst="rect">
            <a:avLst/>
          </a:prstGeom>
          <a:noFill/>
        </p:spPr>
        <p:txBody>
          <a:bodyPr wrap="square" rtlCol="0">
            <a:spAutoFit/>
          </a:bodyPr>
          <a:lstStyle/>
          <a:p>
            <a:r>
              <a:rPr lang="es-ES" sz="1400" dirty="0"/>
              <a:t>i</a:t>
            </a:r>
            <a:r>
              <a:rPr lang="es-ES" sz="1400" dirty="0" smtClean="0"/>
              <a:t>ncluso jefes </a:t>
            </a:r>
            <a:r>
              <a:rPr lang="es-ES" sz="1400" dirty="0"/>
              <a:t>de </a:t>
            </a:r>
            <a:r>
              <a:rPr lang="es-ES" sz="1400" dirty="0" smtClean="0"/>
              <a:t>sinagogas, </a:t>
            </a:r>
            <a:r>
              <a:rPr lang="es-ES" sz="1400" dirty="0"/>
              <a:t>siguen a Pablo</a:t>
            </a:r>
          </a:p>
        </p:txBody>
      </p:sp>
      <p:sp>
        <p:nvSpPr>
          <p:cNvPr id="2" name="1 Explosión 1"/>
          <p:cNvSpPr/>
          <p:nvPr/>
        </p:nvSpPr>
        <p:spPr>
          <a:xfrm>
            <a:off x="1560368" y="1372469"/>
            <a:ext cx="251344"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xplosión 1"/>
          <p:cNvSpPr/>
          <p:nvPr/>
        </p:nvSpPr>
        <p:spPr>
          <a:xfrm>
            <a:off x="1221954" y="3528991"/>
            <a:ext cx="251344"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xplosión 1"/>
          <p:cNvSpPr/>
          <p:nvPr/>
        </p:nvSpPr>
        <p:spPr>
          <a:xfrm>
            <a:off x="1574989" y="2648267"/>
            <a:ext cx="251344"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xplosión 1"/>
          <p:cNvSpPr/>
          <p:nvPr/>
        </p:nvSpPr>
        <p:spPr>
          <a:xfrm>
            <a:off x="1574900" y="4457993"/>
            <a:ext cx="251344" cy="28803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8404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596336" y="5805264"/>
            <a:ext cx="758952" cy="246888"/>
          </a:xfrm>
        </p:spPr>
        <p:txBody>
          <a:bodyPr/>
          <a:lstStyle/>
          <a:p>
            <a:fld id="{636E3AB4-97AD-4389-A1F4-096199C2DEE3}" type="slidenum">
              <a:rPr lang="es-ES" b="1" smtClean="0">
                <a:solidFill>
                  <a:schemeClr val="tx1"/>
                </a:solidFill>
              </a:rPr>
              <a:t>63</a:t>
            </a:fld>
            <a:endParaRPr lang="es-ES" b="1" dirty="0">
              <a:solidFill>
                <a:schemeClr val="tx1"/>
              </a:solidFill>
            </a:endParaRPr>
          </a:p>
        </p:txBody>
      </p:sp>
      <p:sp>
        <p:nvSpPr>
          <p:cNvPr id="5" name="4 CuadroTexto"/>
          <p:cNvSpPr txBox="1"/>
          <p:nvPr/>
        </p:nvSpPr>
        <p:spPr>
          <a:xfrm>
            <a:off x="455872" y="232277"/>
            <a:ext cx="8114982" cy="5940088"/>
          </a:xfrm>
          <a:prstGeom prst="rect">
            <a:avLst/>
          </a:prstGeom>
          <a:noFill/>
        </p:spPr>
        <p:txBody>
          <a:bodyPr wrap="square" rtlCol="0">
            <a:spAutoFit/>
          </a:bodyPr>
          <a:lstStyle/>
          <a:p>
            <a:r>
              <a:rPr lang="es-ES" dirty="0"/>
              <a:t>Podríamos </a:t>
            </a:r>
            <a:r>
              <a:rPr lang="es-ES" dirty="0" smtClean="0"/>
              <a:t>distinguir, </a:t>
            </a:r>
            <a:r>
              <a:rPr lang="es-ES" dirty="0"/>
              <a:t>en </a:t>
            </a:r>
            <a:r>
              <a:rPr lang="es-ES" dirty="0" smtClean="0"/>
              <a:t>los </a:t>
            </a:r>
            <a:r>
              <a:rPr lang="es-ES" dirty="0"/>
              <a:t>momentos iniciales, </a:t>
            </a:r>
            <a:endParaRPr lang="es-ES" dirty="0" smtClean="0"/>
          </a:p>
          <a:p>
            <a:r>
              <a:rPr lang="es-ES" sz="2000" b="1" dirty="0" smtClean="0">
                <a:solidFill>
                  <a:schemeClr val="accent6">
                    <a:lumMod val="50000"/>
                  </a:schemeClr>
                </a:solidFill>
              </a:rPr>
              <a:t>CUATRO TENDENCIAS JUDEOCRISTIANAS</a:t>
            </a:r>
            <a:r>
              <a:rPr lang="es-ES" sz="2000" dirty="0" smtClean="0"/>
              <a:t>:</a:t>
            </a:r>
          </a:p>
          <a:p>
            <a:endParaRPr lang="es-ES" dirty="0" smtClean="0"/>
          </a:p>
          <a:p>
            <a:pPr marL="285750" indent="-285750">
              <a:buFontTx/>
              <a:buChar char="-"/>
            </a:pPr>
            <a:r>
              <a:rPr lang="es-ES" b="1" dirty="0" smtClean="0"/>
              <a:t>Un </a:t>
            </a:r>
            <a:r>
              <a:rPr lang="es-ES" b="1" dirty="0"/>
              <a:t>judeocristianismo muy estricto</a:t>
            </a:r>
            <a:r>
              <a:rPr lang="es-ES" dirty="0"/>
              <a:t>, que no va a aceptar la </a:t>
            </a:r>
            <a:r>
              <a:rPr lang="es-ES" dirty="0" smtClean="0"/>
              <a:t>incorporación </a:t>
            </a:r>
            <a:r>
              <a:rPr lang="es-ES" dirty="0"/>
              <a:t>de los paganos, va a profesar una cristología </a:t>
            </a:r>
            <a:r>
              <a:rPr lang="es-ES" dirty="0" err="1"/>
              <a:t>subordinacionista</a:t>
            </a:r>
            <a:r>
              <a:rPr lang="es-ES" dirty="0"/>
              <a:t> </a:t>
            </a:r>
            <a:r>
              <a:rPr lang="es-ES" dirty="0" smtClean="0"/>
              <a:t>( Jesús no hijo de Dios) y </a:t>
            </a:r>
            <a:r>
              <a:rPr lang="es-ES" dirty="0"/>
              <a:t>no se integrará en la gran Iglesia</a:t>
            </a:r>
            <a:r>
              <a:rPr lang="es-ES" dirty="0" smtClean="0"/>
              <a:t>.</a:t>
            </a:r>
          </a:p>
          <a:p>
            <a:pPr marL="285750" indent="-285750">
              <a:buFontTx/>
              <a:buChar char="-"/>
            </a:pPr>
            <a:r>
              <a:rPr lang="es-ES" dirty="0" smtClean="0"/>
              <a:t> </a:t>
            </a:r>
            <a:r>
              <a:rPr lang="es-ES" b="1" dirty="0"/>
              <a:t>Un judeocristianismo también muy estricto, pero </a:t>
            </a:r>
            <a:r>
              <a:rPr lang="es-ES" b="1" dirty="0" smtClean="0"/>
              <a:t> </a:t>
            </a:r>
            <a:r>
              <a:rPr lang="es-ES" dirty="0" smtClean="0"/>
              <a:t>dispuesto </a:t>
            </a:r>
            <a:r>
              <a:rPr lang="es-ES" dirty="0"/>
              <a:t>a aceptar la </a:t>
            </a:r>
            <a:r>
              <a:rPr lang="es-ES" dirty="0" err="1" smtClean="0"/>
              <a:t>incor-poración</a:t>
            </a:r>
            <a:r>
              <a:rPr lang="es-ES" dirty="0" smtClean="0"/>
              <a:t> </a:t>
            </a:r>
            <a:r>
              <a:rPr lang="es-ES" dirty="0"/>
              <a:t>de los paganos, siempre que se </a:t>
            </a:r>
            <a:r>
              <a:rPr lang="es-ES" dirty="0" smtClean="0"/>
              <a:t>sometan </a:t>
            </a:r>
            <a:r>
              <a:rPr lang="es-ES" dirty="0"/>
              <a:t>a todas las normas judías, </a:t>
            </a:r>
            <a:r>
              <a:rPr lang="es-ES" dirty="0" smtClean="0"/>
              <a:t>circuncisión incluida</a:t>
            </a:r>
            <a:r>
              <a:rPr lang="es-ES" dirty="0"/>
              <a:t>. El representante típico de esta tendencia es </a:t>
            </a:r>
            <a:r>
              <a:rPr lang="es-ES" b="1" i="1" dirty="0">
                <a:solidFill>
                  <a:schemeClr val="accent6">
                    <a:lumMod val="75000"/>
                  </a:schemeClr>
                </a:solidFill>
              </a:rPr>
              <a:t>Santiago</a:t>
            </a:r>
            <a:r>
              <a:rPr lang="es-ES" dirty="0"/>
              <a:t>, el hermano del Señor</a:t>
            </a:r>
            <a:r>
              <a:rPr lang="es-ES" dirty="0" smtClean="0"/>
              <a:t>.</a:t>
            </a:r>
          </a:p>
          <a:p>
            <a:pPr marL="285750" indent="-285750">
              <a:buFontTx/>
              <a:buChar char="-"/>
            </a:pPr>
            <a:r>
              <a:rPr lang="es-ES" dirty="0" smtClean="0"/>
              <a:t> </a:t>
            </a:r>
            <a:r>
              <a:rPr lang="es-ES" b="1" dirty="0"/>
              <a:t>Un judeocristianismo menos estricto</a:t>
            </a:r>
            <a:r>
              <a:rPr lang="es-ES" dirty="0"/>
              <a:t>, representado por </a:t>
            </a:r>
            <a:r>
              <a:rPr lang="es-ES" b="1" i="1" dirty="0">
                <a:solidFill>
                  <a:schemeClr val="accent6">
                    <a:lumMod val="75000"/>
                  </a:schemeClr>
                </a:solidFill>
              </a:rPr>
              <a:t>Pedro</a:t>
            </a:r>
            <a:r>
              <a:rPr lang="es-ES" dirty="0"/>
              <a:t>, que sigue </a:t>
            </a:r>
            <a:r>
              <a:rPr lang="es-ES" dirty="0" smtClean="0"/>
              <a:t>sien-do </a:t>
            </a:r>
            <a:r>
              <a:rPr lang="es-ES" dirty="0"/>
              <a:t>judío fiel y, como tal, observante de toda la Ley y de las normas de pureza, pero admite que otros grupos acepten en su seno a gentiles, sin </a:t>
            </a:r>
            <a:r>
              <a:rPr lang="es-ES" dirty="0" smtClean="0"/>
              <a:t>obligarles </a:t>
            </a:r>
            <a:r>
              <a:rPr lang="es-ES" dirty="0"/>
              <a:t>a todas las normas </a:t>
            </a:r>
            <a:r>
              <a:rPr lang="es-ES" dirty="0" smtClean="0"/>
              <a:t>judías (alimentarias, matrimoniales, higiénicas…). </a:t>
            </a:r>
            <a:r>
              <a:rPr lang="es-ES" dirty="0"/>
              <a:t>Son </a:t>
            </a:r>
            <a:r>
              <a:rPr lang="es-ES" dirty="0" smtClean="0"/>
              <a:t>capa-ces</a:t>
            </a:r>
            <a:r>
              <a:rPr lang="es-ES" dirty="0"/>
              <a:t>, por tanto, de una cierta </a:t>
            </a:r>
            <a:r>
              <a:rPr lang="es-ES" dirty="0" smtClean="0"/>
              <a:t>relativización </a:t>
            </a:r>
            <a:r>
              <a:rPr lang="es-ES" dirty="0"/>
              <a:t>de las normas de pureza, como se pone de </a:t>
            </a:r>
            <a:r>
              <a:rPr lang="es-ES" dirty="0" smtClean="0"/>
              <a:t>manifiesto</a:t>
            </a:r>
            <a:r>
              <a:rPr lang="es-ES" dirty="0"/>
              <a:t>, porque en Antioquía comparten la mesa con los </a:t>
            </a:r>
            <a:r>
              <a:rPr lang="es-ES" dirty="0" smtClean="0"/>
              <a:t>pagano-cristianos </a:t>
            </a:r>
            <a:r>
              <a:rPr lang="es-ES" dirty="0"/>
              <a:t>(Gal 2, 12</a:t>
            </a:r>
            <a:r>
              <a:rPr lang="es-ES" dirty="0" smtClean="0"/>
              <a:t>)</a:t>
            </a:r>
          </a:p>
          <a:p>
            <a:pPr marL="285750" indent="-285750">
              <a:buFontTx/>
              <a:buChar char="-"/>
            </a:pPr>
            <a:r>
              <a:rPr lang="es-ES" dirty="0" smtClean="0"/>
              <a:t> </a:t>
            </a:r>
            <a:r>
              <a:rPr lang="es-ES" b="1" dirty="0"/>
              <a:t>Un judeocristianismo decididamente abierto</a:t>
            </a:r>
            <a:r>
              <a:rPr lang="es-ES" dirty="0"/>
              <a:t>, que va a aceptar la </a:t>
            </a:r>
            <a:r>
              <a:rPr lang="es-ES" dirty="0" smtClean="0"/>
              <a:t>incorporación </a:t>
            </a:r>
            <a:r>
              <a:rPr lang="es-ES" dirty="0"/>
              <a:t>de los paganos a la comunidad, sin imponerles las normas judías, y va a ser capaz de convivir con ellos y compartir la misma mesa</a:t>
            </a:r>
            <a:r>
              <a:rPr lang="es-ES" dirty="0" smtClean="0"/>
              <a:t>. Más cercano a los planteamientos de </a:t>
            </a:r>
            <a:r>
              <a:rPr lang="es-ES" b="1" i="1" dirty="0" smtClean="0">
                <a:solidFill>
                  <a:schemeClr val="accent6">
                    <a:lumMod val="75000"/>
                  </a:schemeClr>
                </a:solidFill>
              </a:rPr>
              <a:t>Pablo</a:t>
            </a:r>
            <a:endParaRPr lang="es-ES" b="1" i="1" dirty="0">
              <a:solidFill>
                <a:schemeClr val="accent6">
                  <a:lumMod val="75000"/>
                </a:schemeClr>
              </a:solidFill>
            </a:endParaRPr>
          </a:p>
        </p:txBody>
      </p:sp>
      <p:sp>
        <p:nvSpPr>
          <p:cNvPr id="2" name="1 CuadroTexto"/>
          <p:cNvSpPr txBox="1"/>
          <p:nvPr/>
        </p:nvSpPr>
        <p:spPr>
          <a:xfrm>
            <a:off x="5940152" y="260648"/>
            <a:ext cx="288032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(Cfr. R. Aguirre. Los </a:t>
            </a:r>
            <a:r>
              <a:rPr lang="es-ES" sz="1600" dirty="0"/>
              <a:t>orígenes del cristianismo y la inculturación de la </a:t>
            </a:r>
            <a:r>
              <a:rPr lang="es-ES" sz="1600" dirty="0" smtClean="0"/>
              <a:t>fe. </a:t>
            </a:r>
            <a:r>
              <a:rPr lang="es-ES" sz="1600" dirty="0" err="1" smtClean="0"/>
              <a:t>Passim</a:t>
            </a:r>
            <a:r>
              <a:rPr lang="es-ES" sz="1600" dirty="0" smtClean="0"/>
              <a:t>)</a:t>
            </a:r>
            <a:endParaRPr lang="es-ES" sz="1600" dirty="0"/>
          </a:p>
        </p:txBody>
      </p:sp>
      <p:sp>
        <p:nvSpPr>
          <p:cNvPr id="3" name="2 Explosión 1"/>
          <p:cNvSpPr/>
          <p:nvPr/>
        </p:nvSpPr>
        <p:spPr>
          <a:xfrm>
            <a:off x="455872" y="1096995"/>
            <a:ext cx="338118" cy="4320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xplosión 1"/>
          <p:cNvSpPr/>
          <p:nvPr/>
        </p:nvSpPr>
        <p:spPr>
          <a:xfrm>
            <a:off x="492240" y="1974536"/>
            <a:ext cx="338118" cy="4320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xplosión 1"/>
          <p:cNvSpPr/>
          <p:nvPr/>
        </p:nvSpPr>
        <p:spPr>
          <a:xfrm>
            <a:off x="484037" y="3076959"/>
            <a:ext cx="338118" cy="4320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xplosión 1"/>
          <p:cNvSpPr/>
          <p:nvPr/>
        </p:nvSpPr>
        <p:spPr>
          <a:xfrm>
            <a:off x="484037" y="4966643"/>
            <a:ext cx="338118" cy="4320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947708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1" name="10 CuadroTexto"/>
          <p:cNvSpPr txBox="1"/>
          <p:nvPr/>
        </p:nvSpPr>
        <p:spPr>
          <a:xfrm>
            <a:off x="534661" y="4233077"/>
            <a:ext cx="2968685" cy="1631216"/>
          </a:xfrm>
          <a:prstGeom prst="rect">
            <a:avLst/>
          </a:prstGeom>
          <a:solidFill>
            <a:schemeClr val="bg1"/>
          </a:solidFill>
          <a:ln w="25400">
            <a:solidFill>
              <a:schemeClr val="accent6">
                <a:lumMod val="75000"/>
              </a:schemeClr>
            </a:solidFill>
          </a:ln>
        </p:spPr>
        <p:txBody>
          <a:bodyPr wrap="square" rtlCol="0">
            <a:spAutoFit/>
          </a:bodyPr>
          <a:lstStyle/>
          <a:p>
            <a:r>
              <a:rPr lang="es-ES" sz="1600" dirty="0" smtClean="0"/>
              <a:t>  </a:t>
            </a:r>
            <a:r>
              <a:rPr lang="es-ES" sz="1400" b="1" dirty="0" smtClean="0"/>
              <a:t>El </a:t>
            </a:r>
            <a:r>
              <a:rPr lang="es-ES" sz="1400" b="1" dirty="0"/>
              <a:t>primer nombre que recibieron los seguidores de Jesús fue "Los </a:t>
            </a:r>
            <a:r>
              <a:rPr lang="es-ES" sz="1400" b="1" dirty="0" smtClean="0"/>
              <a:t>del Ca-mino</a:t>
            </a:r>
            <a:r>
              <a:rPr lang="es-ES" sz="1400" b="1" dirty="0"/>
              <a:t>". Un nombre realmente </a:t>
            </a:r>
            <a:r>
              <a:rPr lang="es-ES" sz="1400" b="1" dirty="0" err="1" smtClean="0"/>
              <a:t>impor-tante</a:t>
            </a:r>
            <a:r>
              <a:rPr lang="es-ES" sz="1400" b="1" dirty="0"/>
              <a:t>, porque eran el que se dieron ellos mismos. "Cristiano" les fue dado por los otros, por los paganos de Antioquía</a:t>
            </a:r>
            <a:r>
              <a:rPr lang="es-ES" sz="1400" b="1" dirty="0" smtClean="0"/>
              <a:t>.</a:t>
            </a:r>
            <a:endParaRPr lang="es-ES" sz="1400" b="1" dirty="0"/>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98" y="2808861"/>
            <a:ext cx="1839160" cy="130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814312" y="6314312"/>
            <a:ext cx="758952" cy="246888"/>
          </a:xfrm>
        </p:spPr>
        <p:txBody>
          <a:bodyPr/>
          <a:lstStyle/>
          <a:p>
            <a:fld id="{636E3AB4-97AD-4389-A1F4-096199C2DEE3}" type="slidenum">
              <a:rPr lang="es-ES" b="1" smtClean="0">
                <a:solidFill>
                  <a:schemeClr val="tx1"/>
                </a:solidFill>
              </a:rPr>
              <a:t>64</a:t>
            </a:fld>
            <a:endParaRPr lang="es-ES" b="1" dirty="0">
              <a:solidFill>
                <a:schemeClr val="tx1"/>
              </a:solidFill>
            </a:endParaRPr>
          </a:p>
        </p:txBody>
      </p:sp>
      <p:sp>
        <p:nvSpPr>
          <p:cNvPr id="5" name="4 CuadroTexto"/>
          <p:cNvSpPr txBox="1"/>
          <p:nvPr/>
        </p:nvSpPr>
        <p:spPr>
          <a:xfrm>
            <a:off x="562898" y="338989"/>
            <a:ext cx="4369079" cy="830997"/>
          </a:xfrm>
          <a:prstGeom prst="rect">
            <a:avLst/>
          </a:prstGeom>
          <a:solidFill>
            <a:schemeClr val="bg1"/>
          </a:solidFill>
        </p:spPr>
        <p:txBody>
          <a:bodyPr wrap="square" rtlCol="0">
            <a:spAutoFit/>
          </a:bodyPr>
          <a:lstStyle/>
          <a:p>
            <a:r>
              <a:rPr lang="es-ES" sz="2400" b="1" dirty="0" smtClean="0">
                <a:solidFill>
                  <a:schemeClr val="accent6">
                    <a:lumMod val="75000"/>
                  </a:schemeClr>
                </a:solidFill>
              </a:rPr>
              <a:t>LOS NOMBRES de los primeros seguidores de Jesús</a:t>
            </a:r>
            <a:endParaRPr lang="es-ES" sz="2400" b="1" dirty="0">
              <a:solidFill>
                <a:schemeClr val="accent6">
                  <a:lumMod val="75000"/>
                </a:schemeClr>
              </a:solidFill>
            </a:endParaRPr>
          </a:p>
        </p:txBody>
      </p:sp>
      <p:sp>
        <p:nvSpPr>
          <p:cNvPr id="7" name="6 CuadroTexto"/>
          <p:cNvSpPr txBox="1"/>
          <p:nvPr/>
        </p:nvSpPr>
        <p:spPr>
          <a:xfrm>
            <a:off x="506873" y="1341271"/>
            <a:ext cx="1407444" cy="369332"/>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25400">
            <a:solidFill>
              <a:srgbClr val="EA96EE"/>
            </a:solidFill>
          </a:ln>
        </p:spPr>
        <p:txBody>
          <a:bodyPr wrap="square" rtlCol="0">
            <a:spAutoFit/>
          </a:bodyPr>
          <a:lstStyle/>
          <a:p>
            <a:r>
              <a:rPr lang="es-ES" dirty="0" smtClean="0"/>
              <a:t>CREYENTES</a:t>
            </a:r>
            <a:endParaRPr lang="es-ES" dirty="0"/>
          </a:p>
        </p:txBody>
      </p:sp>
      <p:sp>
        <p:nvSpPr>
          <p:cNvPr id="8" name="7 CuadroTexto"/>
          <p:cNvSpPr txBox="1"/>
          <p:nvPr/>
        </p:nvSpPr>
        <p:spPr>
          <a:xfrm>
            <a:off x="1577172" y="2323619"/>
            <a:ext cx="1598108"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rgbClr val="00B050"/>
            </a:solidFill>
          </a:ln>
        </p:spPr>
        <p:txBody>
          <a:bodyPr wrap="square" rtlCol="0">
            <a:spAutoFit/>
          </a:bodyPr>
          <a:lstStyle/>
          <a:p>
            <a:r>
              <a:rPr lang="es-ES" dirty="0" smtClean="0"/>
              <a:t> DISCÍPULOS</a:t>
            </a:r>
            <a:endParaRPr lang="es-ES" dirty="0"/>
          </a:p>
        </p:txBody>
      </p:sp>
      <p:sp>
        <p:nvSpPr>
          <p:cNvPr id="9" name="8 CuadroTexto"/>
          <p:cNvSpPr txBox="1"/>
          <p:nvPr/>
        </p:nvSpPr>
        <p:spPr>
          <a:xfrm>
            <a:off x="1577172" y="3573043"/>
            <a:ext cx="2859638" cy="369332"/>
          </a:xfrm>
          <a:prstGeom prst="rect">
            <a:avLst/>
          </a:prstGeom>
          <a:gradFill>
            <a:gsLst>
              <a:gs pos="0">
                <a:srgbClr val="85F7F7"/>
              </a:gs>
              <a:gs pos="50000">
                <a:schemeClr val="accent1">
                  <a:tint val="44500"/>
                  <a:satMod val="160000"/>
                </a:schemeClr>
              </a:gs>
              <a:gs pos="100000">
                <a:schemeClr val="accent1">
                  <a:tint val="23500"/>
                  <a:satMod val="160000"/>
                </a:schemeClr>
              </a:gs>
            </a:gsLst>
            <a:lin ang="5400000" scaled="0"/>
          </a:gradFill>
          <a:ln w="25400">
            <a:solidFill>
              <a:srgbClr val="00B0F0"/>
            </a:solidFill>
          </a:ln>
        </p:spPr>
        <p:txBody>
          <a:bodyPr wrap="square" rtlCol="0">
            <a:spAutoFit/>
          </a:bodyPr>
          <a:lstStyle/>
          <a:p>
            <a:r>
              <a:rPr lang="es-ES" dirty="0" smtClean="0"/>
              <a:t>SEGUIDORES DEL CAMINO</a:t>
            </a:r>
            <a:endParaRPr lang="es-ES" dirty="0"/>
          </a:p>
        </p:txBody>
      </p:sp>
      <p:sp>
        <p:nvSpPr>
          <p:cNvPr id="10" name="9 CuadroTexto"/>
          <p:cNvSpPr txBox="1"/>
          <p:nvPr/>
        </p:nvSpPr>
        <p:spPr>
          <a:xfrm>
            <a:off x="3419872" y="5679627"/>
            <a:ext cx="1393978"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rgbClr val="00B050"/>
            </a:solidFill>
          </a:ln>
        </p:spPr>
        <p:txBody>
          <a:bodyPr wrap="square" rtlCol="0">
            <a:spAutoFit/>
          </a:bodyPr>
          <a:lstStyle/>
          <a:p>
            <a:r>
              <a:rPr lang="es-ES" dirty="0" smtClean="0"/>
              <a:t>CRISTIANOS</a:t>
            </a:r>
            <a:endParaRPr lang="es-ES" dirty="0"/>
          </a:p>
        </p:txBody>
      </p:sp>
      <p:sp>
        <p:nvSpPr>
          <p:cNvPr id="12" name="11 CuadroTexto"/>
          <p:cNvSpPr txBox="1"/>
          <p:nvPr/>
        </p:nvSpPr>
        <p:spPr>
          <a:xfrm>
            <a:off x="5067660" y="292823"/>
            <a:ext cx="3500784" cy="92333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¿cómo se nombraban a sí mismos</a:t>
            </a:r>
          </a:p>
          <a:p>
            <a:r>
              <a:rPr lang="es-ES" dirty="0" smtClean="0"/>
              <a:t> antes de recibir el nombre de “cristianos”? Según  </a:t>
            </a:r>
            <a:r>
              <a:rPr lang="es-ES" dirty="0" err="1" smtClean="0"/>
              <a:t>Hch</a:t>
            </a:r>
            <a:r>
              <a:rPr lang="es-ES" dirty="0" smtClean="0"/>
              <a:t>.</a:t>
            </a:r>
          </a:p>
        </p:txBody>
      </p:sp>
      <p:sp>
        <p:nvSpPr>
          <p:cNvPr id="2" name="1 CuadroTexto"/>
          <p:cNvSpPr txBox="1"/>
          <p:nvPr/>
        </p:nvSpPr>
        <p:spPr>
          <a:xfrm>
            <a:off x="1953580" y="1202772"/>
            <a:ext cx="6757593" cy="338554"/>
          </a:xfrm>
          <a:prstGeom prst="rect">
            <a:avLst/>
          </a:prstGeom>
          <a:noFill/>
        </p:spPr>
        <p:txBody>
          <a:bodyPr wrap="square" rtlCol="0">
            <a:spAutoFit/>
          </a:bodyPr>
          <a:lstStyle/>
          <a:p>
            <a:r>
              <a:rPr lang="es-ES" sz="1600" dirty="0" smtClean="0"/>
              <a:t>“Todos los </a:t>
            </a:r>
            <a:r>
              <a:rPr lang="es-ES" sz="1600" i="1" dirty="0" smtClean="0"/>
              <a:t>creyentes</a:t>
            </a:r>
            <a:r>
              <a:rPr lang="es-ES" sz="1600" dirty="0" smtClean="0"/>
              <a:t>  estaban de acuerdo y tenían todo en común”Hch.2,44</a:t>
            </a:r>
            <a:endParaRPr lang="es-ES" sz="1600" dirty="0"/>
          </a:p>
        </p:txBody>
      </p:sp>
      <p:sp>
        <p:nvSpPr>
          <p:cNvPr id="3" name="2 CuadroTexto"/>
          <p:cNvSpPr txBox="1"/>
          <p:nvPr/>
        </p:nvSpPr>
        <p:spPr>
          <a:xfrm>
            <a:off x="1763687" y="1541326"/>
            <a:ext cx="7026285" cy="338554"/>
          </a:xfrm>
          <a:prstGeom prst="rect">
            <a:avLst/>
          </a:prstGeom>
          <a:noFill/>
        </p:spPr>
        <p:txBody>
          <a:bodyPr wrap="square" rtlCol="0">
            <a:spAutoFit/>
          </a:bodyPr>
          <a:lstStyle/>
          <a:p>
            <a:r>
              <a:rPr lang="es-ES" sz="1600" dirty="0" smtClean="0"/>
              <a:t>“La multitud de los </a:t>
            </a:r>
            <a:r>
              <a:rPr lang="es-ES" sz="1600" i="1" dirty="0" smtClean="0"/>
              <a:t>creyentes</a:t>
            </a:r>
            <a:r>
              <a:rPr lang="es-ES" sz="1600" dirty="0" smtClean="0"/>
              <a:t> tenía un solo corazón y una sola alma” </a:t>
            </a:r>
            <a:r>
              <a:rPr lang="es-ES" sz="1600" dirty="0" err="1" smtClean="0"/>
              <a:t>Hch</a:t>
            </a:r>
            <a:r>
              <a:rPr lang="es-ES" sz="1600" dirty="0" smtClean="0"/>
              <a:t>. 4,32</a:t>
            </a:r>
            <a:endParaRPr lang="es-ES" sz="1600" dirty="0"/>
          </a:p>
        </p:txBody>
      </p:sp>
      <p:sp>
        <p:nvSpPr>
          <p:cNvPr id="13" name="12 CuadroTexto"/>
          <p:cNvSpPr txBox="1"/>
          <p:nvPr/>
        </p:nvSpPr>
        <p:spPr>
          <a:xfrm>
            <a:off x="2104599" y="1879880"/>
            <a:ext cx="6624736" cy="338554"/>
          </a:xfrm>
          <a:prstGeom prst="rect">
            <a:avLst/>
          </a:prstGeom>
          <a:noFill/>
        </p:spPr>
        <p:txBody>
          <a:bodyPr wrap="square" rtlCol="0">
            <a:spAutoFit/>
          </a:bodyPr>
          <a:lstStyle/>
          <a:p>
            <a:r>
              <a:rPr lang="es-ES" sz="1600" dirty="0" smtClean="0"/>
              <a:t>“Los </a:t>
            </a:r>
            <a:r>
              <a:rPr lang="es-ES" sz="1600" i="1" dirty="0" smtClean="0"/>
              <a:t>creyentes</a:t>
            </a:r>
            <a:r>
              <a:rPr lang="es-ES" sz="1600" dirty="0" smtClean="0"/>
              <a:t> cada vez en mayor número se adherían al Señor” </a:t>
            </a:r>
            <a:r>
              <a:rPr lang="es-ES" sz="1600" dirty="0" err="1" smtClean="0"/>
              <a:t>Hch</a:t>
            </a:r>
            <a:r>
              <a:rPr lang="es-ES" sz="1600" dirty="0" smtClean="0"/>
              <a:t>. 5,14</a:t>
            </a:r>
            <a:endParaRPr lang="es-ES" sz="1600" dirty="0"/>
          </a:p>
        </p:txBody>
      </p:sp>
      <p:sp>
        <p:nvSpPr>
          <p:cNvPr id="14" name="13 CuadroTexto"/>
          <p:cNvSpPr txBox="1"/>
          <p:nvPr/>
        </p:nvSpPr>
        <p:spPr>
          <a:xfrm>
            <a:off x="3287885" y="2323619"/>
            <a:ext cx="5441450" cy="338554"/>
          </a:xfrm>
          <a:prstGeom prst="rect">
            <a:avLst/>
          </a:prstGeom>
          <a:noFill/>
        </p:spPr>
        <p:txBody>
          <a:bodyPr wrap="square" rtlCol="0">
            <a:spAutoFit/>
          </a:bodyPr>
          <a:lstStyle/>
          <a:p>
            <a:r>
              <a:rPr lang="es-ES" sz="1600" dirty="0" smtClean="0"/>
              <a:t>Por aquellos días, al multiplicarse los </a:t>
            </a:r>
            <a:r>
              <a:rPr lang="es-ES" sz="1600" i="1" dirty="0" smtClean="0"/>
              <a:t>discípulos</a:t>
            </a:r>
            <a:r>
              <a:rPr lang="es-ES" sz="1600" dirty="0" smtClean="0"/>
              <a:t>…” </a:t>
            </a:r>
            <a:r>
              <a:rPr lang="es-ES" sz="1600" dirty="0" err="1" smtClean="0"/>
              <a:t>Hch</a:t>
            </a:r>
            <a:r>
              <a:rPr lang="es-ES" sz="1600" dirty="0" smtClean="0"/>
              <a:t>. 6, 1</a:t>
            </a:r>
            <a:endParaRPr lang="es-ES" sz="1600" dirty="0"/>
          </a:p>
        </p:txBody>
      </p:sp>
      <p:sp>
        <p:nvSpPr>
          <p:cNvPr id="15" name="14 CuadroTexto"/>
          <p:cNvSpPr txBox="1"/>
          <p:nvPr/>
        </p:nvSpPr>
        <p:spPr>
          <a:xfrm>
            <a:off x="3209426" y="2639584"/>
            <a:ext cx="5755061" cy="338554"/>
          </a:xfrm>
          <a:prstGeom prst="rect">
            <a:avLst/>
          </a:prstGeom>
          <a:noFill/>
        </p:spPr>
        <p:txBody>
          <a:bodyPr wrap="square" rtlCol="0">
            <a:spAutoFit/>
          </a:bodyPr>
          <a:lstStyle/>
          <a:p>
            <a:r>
              <a:rPr lang="es-ES" sz="1600" dirty="0" smtClean="0"/>
              <a:t>“Los doce convocaron a la asamblea de los </a:t>
            </a:r>
            <a:r>
              <a:rPr lang="es-ES" sz="1600" i="1" dirty="0" smtClean="0"/>
              <a:t>discípulos</a:t>
            </a:r>
            <a:r>
              <a:rPr lang="es-ES" sz="1600" dirty="0" smtClean="0"/>
              <a:t>” </a:t>
            </a:r>
            <a:r>
              <a:rPr lang="es-ES" sz="1600" dirty="0" err="1" smtClean="0"/>
              <a:t>Hch</a:t>
            </a:r>
            <a:r>
              <a:rPr lang="es-ES" sz="1600" dirty="0" smtClean="0"/>
              <a:t>. 6,2</a:t>
            </a:r>
            <a:endParaRPr lang="es-ES" sz="1600" dirty="0"/>
          </a:p>
        </p:txBody>
      </p:sp>
      <p:sp>
        <p:nvSpPr>
          <p:cNvPr id="16" name="15 CuadroTexto"/>
          <p:cNvSpPr txBox="1"/>
          <p:nvPr/>
        </p:nvSpPr>
        <p:spPr>
          <a:xfrm>
            <a:off x="2500157" y="2897179"/>
            <a:ext cx="6572343" cy="584775"/>
          </a:xfrm>
          <a:prstGeom prst="rect">
            <a:avLst/>
          </a:prstGeom>
          <a:noFill/>
        </p:spPr>
        <p:txBody>
          <a:bodyPr wrap="square" rtlCol="0">
            <a:spAutoFit/>
          </a:bodyPr>
          <a:lstStyle/>
          <a:p>
            <a:r>
              <a:rPr lang="es-ES" sz="1600" dirty="0" smtClean="0"/>
              <a:t>“Entre tanto, Saulo, respirando todavía amenazas y muertes contra los </a:t>
            </a:r>
            <a:r>
              <a:rPr lang="es-ES" sz="1600" i="1" dirty="0" smtClean="0"/>
              <a:t>discípulos</a:t>
            </a:r>
            <a:r>
              <a:rPr lang="es-ES" sz="1600" dirty="0" smtClean="0"/>
              <a:t> del Señor, se presentó…” </a:t>
            </a:r>
            <a:r>
              <a:rPr lang="es-ES" sz="1600" dirty="0" err="1" smtClean="0"/>
              <a:t>Hch</a:t>
            </a:r>
            <a:r>
              <a:rPr lang="es-ES" sz="1600" dirty="0" smtClean="0"/>
              <a:t>. 9,1</a:t>
            </a:r>
            <a:endParaRPr lang="es-ES" sz="1600" dirty="0"/>
          </a:p>
        </p:txBody>
      </p:sp>
      <p:sp>
        <p:nvSpPr>
          <p:cNvPr id="17" name="16 CuadroTexto"/>
          <p:cNvSpPr txBox="1"/>
          <p:nvPr/>
        </p:nvSpPr>
        <p:spPr>
          <a:xfrm>
            <a:off x="4520705" y="3526876"/>
            <a:ext cx="4269267" cy="830997"/>
          </a:xfrm>
          <a:prstGeom prst="rect">
            <a:avLst/>
          </a:prstGeom>
          <a:noFill/>
        </p:spPr>
        <p:txBody>
          <a:bodyPr wrap="square" rtlCol="0">
            <a:spAutoFit/>
          </a:bodyPr>
          <a:lstStyle/>
          <a:p>
            <a:r>
              <a:rPr lang="es-ES" sz="1600" dirty="0" smtClean="0"/>
              <a:t>“… para que si encontraba algunos </a:t>
            </a:r>
            <a:r>
              <a:rPr lang="es-ES" sz="1600" i="1" dirty="0" smtClean="0"/>
              <a:t>seguidores del camino</a:t>
            </a:r>
            <a:r>
              <a:rPr lang="es-ES" sz="1600" dirty="0" smtClean="0"/>
              <a:t> los pudiera llevar presos a Jerusalén”  </a:t>
            </a:r>
            <a:r>
              <a:rPr lang="es-ES" sz="1600" dirty="0" err="1" smtClean="0"/>
              <a:t>Hch</a:t>
            </a:r>
            <a:r>
              <a:rPr lang="es-ES" sz="1600" dirty="0" smtClean="0"/>
              <a:t>. 9, 1-2</a:t>
            </a:r>
            <a:endParaRPr lang="es-ES" sz="1600" dirty="0"/>
          </a:p>
        </p:txBody>
      </p:sp>
      <p:sp>
        <p:nvSpPr>
          <p:cNvPr id="18" name="17 CuadroTexto"/>
          <p:cNvSpPr txBox="1"/>
          <p:nvPr/>
        </p:nvSpPr>
        <p:spPr>
          <a:xfrm>
            <a:off x="3522306" y="4312951"/>
            <a:ext cx="5298166" cy="830997"/>
          </a:xfrm>
          <a:prstGeom prst="rect">
            <a:avLst/>
          </a:prstGeom>
          <a:noFill/>
        </p:spPr>
        <p:txBody>
          <a:bodyPr wrap="square" rtlCol="0">
            <a:spAutoFit/>
          </a:bodyPr>
          <a:lstStyle/>
          <a:p>
            <a:r>
              <a:rPr lang="es-ES" sz="1600" dirty="0" smtClean="0"/>
              <a:t> “Un judío, llamado Apolo, ... había sido instruido en el </a:t>
            </a:r>
            <a:r>
              <a:rPr lang="es-ES" sz="1600" i="1" dirty="0" smtClean="0"/>
              <a:t>camino</a:t>
            </a:r>
            <a:r>
              <a:rPr lang="es-ES" sz="1600" dirty="0" smtClean="0"/>
              <a:t> del Señor… le explicaron con más exactitud el </a:t>
            </a:r>
            <a:r>
              <a:rPr lang="es-ES" sz="1600" i="1" dirty="0" smtClean="0"/>
              <a:t>camino</a:t>
            </a:r>
            <a:r>
              <a:rPr lang="es-ES" sz="1600" dirty="0" smtClean="0"/>
              <a:t>” </a:t>
            </a:r>
            <a:r>
              <a:rPr lang="es-ES" sz="1600" dirty="0" err="1" smtClean="0"/>
              <a:t>Hch</a:t>
            </a:r>
            <a:r>
              <a:rPr lang="es-ES" sz="1600" dirty="0" smtClean="0"/>
              <a:t>. 18, 24-26</a:t>
            </a:r>
            <a:endParaRPr lang="es-ES" sz="1600" dirty="0"/>
          </a:p>
        </p:txBody>
      </p:sp>
      <p:sp>
        <p:nvSpPr>
          <p:cNvPr id="20" name="19 CuadroTexto"/>
          <p:cNvSpPr txBox="1"/>
          <p:nvPr/>
        </p:nvSpPr>
        <p:spPr>
          <a:xfrm>
            <a:off x="3673682" y="5057072"/>
            <a:ext cx="5080360" cy="584775"/>
          </a:xfrm>
          <a:prstGeom prst="rect">
            <a:avLst/>
          </a:prstGeom>
          <a:noFill/>
        </p:spPr>
        <p:txBody>
          <a:bodyPr wrap="square" rtlCol="0">
            <a:spAutoFit/>
          </a:bodyPr>
          <a:lstStyle/>
          <a:p>
            <a:r>
              <a:rPr lang="es-ES" sz="1600" dirty="0" smtClean="0"/>
              <a:t>“Algunos… no se dejaban persuadir y hablaban mal del </a:t>
            </a:r>
            <a:r>
              <a:rPr lang="es-ES" sz="1600" i="1" dirty="0" smtClean="0"/>
              <a:t>camino</a:t>
            </a:r>
            <a:r>
              <a:rPr lang="es-ES" sz="1600" dirty="0" smtClean="0"/>
              <a:t> ante la gente…” </a:t>
            </a:r>
            <a:r>
              <a:rPr lang="es-ES" sz="1600" dirty="0" err="1" smtClean="0"/>
              <a:t>Hch</a:t>
            </a:r>
            <a:r>
              <a:rPr lang="es-ES" sz="1600" dirty="0" smtClean="0"/>
              <a:t>. 19, 8-9</a:t>
            </a:r>
            <a:endParaRPr lang="es-ES" sz="1600" dirty="0"/>
          </a:p>
        </p:txBody>
      </p:sp>
      <p:sp>
        <p:nvSpPr>
          <p:cNvPr id="21" name="20 CuadroTexto"/>
          <p:cNvSpPr txBox="1"/>
          <p:nvPr/>
        </p:nvSpPr>
        <p:spPr>
          <a:xfrm>
            <a:off x="3310293" y="5756571"/>
            <a:ext cx="5419042" cy="584775"/>
          </a:xfrm>
          <a:prstGeom prst="rect">
            <a:avLst/>
          </a:prstGeom>
          <a:noFill/>
        </p:spPr>
        <p:txBody>
          <a:bodyPr wrap="square" rtlCol="0">
            <a:spAutoFit/>
          </a:bodyPr>
          <a:lstStyle/>
          <a:p>
            <a:r>
              <a:rPr lang="es-ES" sz="1600" dirty="0" smtClean="0"/>
              <a:t>                              “En Antioquía fue donde, por primera vez </a:t>
            </a:r>
          </a:p>
          <a:p>
            <a:r>
              <a:rPr lang="es-ES" sz="1600" dirty="0" smtClean="0"/>
              <a:t>los discípulos </a:t>
            </a:r>
            <a:r>
              <a:rPr lang="es-ES" sz="1600" b="1" i="1" dirty="0" smtClean="0">
                <a:solidFill>
                  <a:srgbClr val="FF0000"/>
                </a:solidFill>
              </a:rPr>
              <a:t>recibieron</a:t>
            </a:r>
            <a:r>
              <a:rPr lang="es-ES" sz="1600" dirty="0" smtClean="0"/>
              <a:t> el nombre de </a:t>
            </a:r>
            <a:r>
              <a:rPr lang="es-ES" sz="1600" i="1" dirty="0" smtClean="0"/>
              <a:t>cristianos</a:t>
            </a:r>
            <a:r>
              <a:rPr lang="es-ES" sz="1600" dirty="0" smtClean="0"/>
              <a:t>” </a:t>
            </a:r>
            <a:r>
              <a:rPr lang="es-ES" sz="1600" dirty="0" err="1" smtClean="0"/>
              <a:t>Hch</a:t>
            </a:r>
            <a:r>
              <a:rPr lang="es-ES" sz="1600" dirty="0" smtClean="0"/>
              <a:t>. 11,26</a:t>
            </a:r>
            <a:endParaRPr lang="es-ES" sz="1600" dirty="0"/>
          </a:p>
        </p:txBody>
      </p:sp>
      <p:sp>
        <p:nvSpPr>
          <p:cNvPr id="19" name="18 CuadroTexto"/>
          <p:cNvSpPr txBox="1"/>
          <p:nvPr/>
        </p:nvSpPr>
        <p:spPr>
          <a:xfrm>
            <a:off x="477465" y="5910459"/>
            <a:ext cx="3196217" cy="646331"/>
          </a:xfrm>
          <a:prstGeom prst="rect">
            <a:avLst/>
          </a:prstGeom>
          <a:noFill/>
        </p:spPr>
        <p:txBody>
          <a:bodyPr wrap="square" rtlCol="0">
            <a:spAutoFit/>
          </a:bodyPr>
          <a:lstStyle/>
          <a:p>
            <a:r>
              <a:rPr lang="es-ES" b="1" i="1" dirty="0" smtClean="0"/>
              <a:t>(Cfr. Julián Mellado, “Los </a:t>
            </a:r>
          </a:p>
          <a:p>
            <a:r>
              <a:rPr lang="es-ES" b="1" i="1" dirty="0" smtClean="0"/>
              <a:t>del camino”.  </a:t>
            </a:r>
            <a:r>
              <a:rPr lang="es-ES" b="1" i="1" dirty="0" err="1" smtClean="0"/>
              <a:t>Feadulta</a:t>
            </a:r>
            <a:r>
              <a:rPr lang="es-ES" dirty="0" smtClean="0"/>
              <a:t>)</a:t>
            </a:r>
            <a:endParaRPr lang="es-ES" dirty="0"/>
          </a:p>
        </p:txBody>
      </p:sp>
      <p:sp>
        <p:nvSpPr>
          <p:cNvPr id="6" name="5 CuadroTexto"/>
          <p:cNvSpPr txBox="1"/>
          <p:nvPr/>
        </p:nvSpPr>
        <p:spPr>
          <a:xfrm>
            <a:off x="8285916" y="696854"/>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txBody>
          <a:bodyPr wrap="square" rtlCol="0">
            <a:spAutoFit/>
          </a:bodyPr>
          <a:lstStyle/>
          <a:p>
            <a:r>
              <a:rPr lang="es-ES" b="1" dirty="0" smtClean="0"/>
              <a:t>23</a:t>
            </a:r>
            <a:endParaRPr lang="es-ES" b="1" dirty="0"/>
          </a:p>
        </p:txBody>
      </p:sp>
    </p:spTree>
    <p:extLst>
      <p:ext uri="{BB962C8B-B14F-4D97-AF65-F5344CB8AC3E}">
        <p14:creationId xmlns:p14="http://schemas.microsoft.com/office/powerpoint/2010/main" val="30013614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60397" y="5846275"/>
            <a:ext cx="758952" cy="246888"/>
          </a:xfrm>
        </p:spPr>
        <p:txBody>
          <a:bodyPr/>
          <a:lstStyle/>
          <a:p>
            <a:fld id="{636E3AB4-97AD-4389-A1F4-096199C2DEE3}" type="slidenum">
              <a:rPr lang="es-ES" b="1" smtClean="0">
                <a:solidFill>
                  <a:schemeClr val="tx1"/>
                </a:solidFill>
              </a:rPr>
              <a:t>65</a:t>
            </a:fld>
            <a:endParaRPr lang="es-ES" b="1" dirty="0">
              <a:solidFill>
                <a:schemeClr val="tx1"/>
              </a:solidFill>
            </a:endParaRPr>
          </a:p>
        </p:txBody>
      </p:sp>
      <p:sp>
        <p:nvSpPr>
          <p:cNvPr id="5" name="4 CuadroTexto"/>
          <p:cNvSpPr txBox="1"/>
          <p:nvPr/>
        </p:nvSpPr>
        <p:spPr>
          <a:xfrm>
            <a:off x="691201" y="292823"/>
            <a:ext cx="3852812" cy="677108"/>
          </a:xfrm>
          <a:prstGeom prst="rect">
            <a:avLst/>
          </a:prstGeom>
          <a:gradFill>
            <a:gsLst>
              <a:gs pos="0">
                <a:schemeClr val="accent1">
                  <a:lumMod val="75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2000" b="1" dirty="0" smtClean="0"/>
              <a:t>LA POSTURA ANTE LA SOCIEDAD </a:t>
            </a:r>
            <a:r>
              <a:rPr lang="es-ES" b="1" dirty="0" smtClean="0"/>
              <a:t>reflejada en el libro del Apocalipsis</a:t>
            </a:r>
            <a:endParaRPr lang="es-ES" sz="2000" b="1" dirty="0"/>
          </a:p>
        </p:txBody>
      </p:sp>
      <p:sp>
        <p:nvSpPr>
          <p:cNvPr id="2" name="1 CuadroTexto"/>
          <p:cNvSpPr txBox="1"/>
          <p:nvPr/>
        </p:nvSpPr>
        <p:spPr>
          <a:xfrm>
            <a:off x="4544013" y="477489"/>
            <a:ext cx="3988427" cy="769441"/>
          </a:xfrm>
          <a:prstGeom prst="rect">
            <a:avLst/>
          </a:prstGeom>
          <a:solidFill>
            <a:schemeClr val="bg1"/>
          </a:solidFill>
        </p:spPr>
        <p:txBody>
          <a:bodyPr wrap="square" rtlCol="0">
            <a:spAutoFit/>
          </a:bodyPr>
          <a:lstStyle/>
          <a:p>
            <a:r>
              <a:rPr lang="es-ES" sz="1400" i="1" dirty="0" smtClean="0"/>
              <a:t>(Cfr. Carmen Bernabé, El </a:t>
            </a:r>
            <a:r>
              <a:rPr lang="es-ES" sz="1400" i="1" dirty="0" err="1" smtClean="0"/>
              <a:t>Apocalipsis,una</a:t>
            </a:r>
            <a:r>
              <a:rPr lang="es-ES" sz="1400" i="1" dirty="0" smtClean="0"/>
              <a:t> postura </a:t>
            </a:r>
          </a:p>
          <a:p>
            <a:r>
              <a:rPr lang="es-ES" sz="1400" i="1" dirty="0" smtClean="0"/>
              <a:t>de resistencia ante el Imperio</a:t>
            </a:r>
            <a:r>
              <a:rPr lang="es-ES" sz="1600" i="1" dirty="0" smtClean="0"/>
              <a:t>. </a:t>
            </a:r>
            <a:r>
              <a:rPr lang="es-ES" sz="1400" i="1" dirty="0" smtClean="0"/>
              <a:t>En “Así empezó el cristianismo”. </a:t>
            </a:r>
            <a:r>
              <a:rPr lang="es-ES" sz="1400" i="1" dirty="0" err="1" smtClean="0"/>
              <a:t>pags</a:t>
            </a:r>
            <a:r>
              <a:rPr lang="es-ES" sz="1400" i="1" dirty="0" smtClean="0"/>
              <a:t>. 357-365 -  Bibliografía 2)</a:t>
            </a:r>
            <a:endParaRPr lang="es-ES" sz="1600" i="1" dirty="0"/>
          </a:p>
        </p:txBody>
      </p:sp>
      <p:sp>
        <p:nvSpPr>
          <p:cNvPr id="3" name="2 CuadroTexto"/>
          <p:cNvSpPr txBox="1"/>
          <p:nvPr/>
        </p:nvSpPr>
        <p:spPr>
          <a:xfrm>
            <a:off x="905036" y="1052736"/>
            <a:ext cx="7731533" cy="1354217"/>
          </a:xfrm>
          <a:prstGeom prst="rect">
            <a:avLst/>
          </a:prstGeom>
          <a:noFill/>
        </p:spPr>
        <p:txBody>
          <a:bodyPr wrap="square" rtlCol="0">
            <a:spAutoFit/>
          </a:bodyPr>
          <a:lstStyle/>
          <a:p>
            <a:r>
              <a:rPr lang="es-ES" b="1" dirty="0" smtClean="0">
                <a:solidFill>
                  <a:schemeClr val="accent6">
                    <a:lumMod val="75000"/>
                  </a:schemeClr>
                </a:solidFill>
              </a:rPr>
              <a:t>El culto al emperador </a:t>
            </a:r>
          </a:p>
          <a:p>
            <a:pPr marL="285750" indent="-285750">
              <a:buFont typeface="Arial" panose="020B0604020202020204" pitchFamily="34" charset="0"/>
              <a:buChar char="•"/>
            </a:pPr>
            <a:r>
              <a:rPr lang="es-ES" sz="1600" dirty="0" smtClean="0"/>
              <a:t>era algo transcendental en el imperio. Junto con el comercio y el ejército, era fundamental para conseguir la sumisión de las ciudades conquistadas</a:t>
            </a:r>
          </a:p>
          <a:p>
            <a:pPr marL="285750" indent="-285750">
              <a:buFont typeface="Arial" panose="020B0604020202020204" pitchFamily="34" charset="0"/>
              <a:buChar char="•"/>
            </a:pPr>
            <a:r>
              <a:rPr lang="es-ES" sz="1600" dirty="0"/>
              <a:t>era impuesto (templos, </a:t>
            </a:r>
            <a:r>
              <a:rPr lang="es-ES" sz="1600" dirty="0" smtClean="0"/>
              <a:t>estatuas…castigos si no…), </a:t>
            </a:r>
            <a:r>
              <a:rPr lang="es-ES" sz="1600" dirty="0"/>
              <a:t>dada su implicación política, aunque el imperio era tolerante con las religiones de </a:t>
            </a:r>
            <a:r>
              <a:rPr lang="es-ES" sz="1600" dirty="0" smtClean="0"/>
              <a:t>los pueblos dominados</a:t>
            </a:r>
            <a:endParaRPr lang="es-ES" sz="1600" dirty="0"/>
          </a:p>
        </p:txBody>
      </p:sp>
      <p:sp>
        <p:nvSpPr>
          <p:cNvPr id="7" name="6 CuadroTexto"/>
          <p:cNvSpPr txBox="1"/>
          <p:nvPr/>
        </p:nvSpPr>
        <p:spPr>
          <a:xfrm>
            <a:off x="899591" y="2408160"/>
            <a:ext cx="7731534" cy="2339102"/>
          </a:xfrm>
          <a:prstGeom prst="rect">
            <a:avLst/>
          </a:prstGeom>
          <a:noFill/>
        </p:spPr>
        <p:txBody>
          <a:bodyPr wrap="square" rtlCol="0">
            <a:spAutoFit/>
          </a:bodyPr>
          <a:lstStyle/>
          <a:p>
            <a:r>
              <a:rPr lang="es-ES" b="1" dirty="0" smtClean="0">
                <a:solidFill>
                  <a:schemeClr val="accent6">
                    <a:lumMod val="75000"/>
                  </a:schemeClr>
                </a:solidFill>
              </a:rPr>
              <a:t>El Apocalipsis</a:t>
            </a:r>
          </a:p>
          <a:p>
            <a:pPr marL="285750" indent="-285750">
              <a:buFont typeface="Arial" panose="020B0604020202020204" pitchFamily="34" charset="0"/>
              <a:buChar char="•"/>
            </a:pPr>
            <a:r>
              <a:rPr lang="es-ES" sz="1600" dirty="0" smtClean="0"/>
              <a:t>La crítica al culto al emperador es un tema central de este libro del N.T.</a:t>
            </a:r>
          </a:p>
          <a:p>
            <a:pPr marL="285750" indent="-285750">
              <a:buFont typeface="Arial" panose="020B0604020202020204" pitchFamily="34" charset="0"/>
              <a:buChar char="•"/>
            </a:pPr>
            <a:r>
              <a:rPr lang="es-ES" sz="1600" dirty="0" smtClean="0"/>
              <a:t>Se nota en el vocabulario, en las descripciones , en las contraposiciones entre los términos referidos al imperio (la Bestia, la Prostituta, Babilonia…) y los términos referidos a la comunidad (mujer, los sellados…)</a:t>
            </a:r>
          </a:p>
          <a:p>
            <a:pPr marL="285750" indent="-285750">
              <a:buFont typeface="Arial" panose="020B0604020202020204" pitchFamily="34" charset="0"/>
              <a:buChar char="•"/>
            </a:pPr>
            <a:r>
              <a:rPr lang="es-ES" sz="1600" dirty="0" smtClean="0"/>
              <a:t>Presenta en una serie de imágenes una llamada a resistir al sistema socio – político – religioso y a mantener su propia identidad de creyentes en el único Señor Jesucristo. También pretende consolar y animar a la comunidad en peligro.</a:t>
            </a:r>
          </a:p>
          <a:p>
            <a:pPr marL="285750" indent="-285750">
              <a:buFont typeface="Arial" panose="020B0604020202020204" pitchFamily="34" charset="0"/>
              <a:buChar char="•"/>
            </a:pPr>
            <a:r>
              <a:rPr lang="es-ES" sz="1600" dirty="0" smtClean="0"/>
              <a:t>Usando un lenguaje cifrado sólo inteligible para el que tenga las claves</a:t>
            </a:r>
            <a:endParaRPr lang="es-ES" sz="1600" dirty="0"/>
          </a:p>
        </p:txBody>
      </p:sp>
      <p:sp>
        <p:nvSpPr>
          <p:cNvPr id="8" name="7 CuadroTexto"/>
          <p:cNvSpPr txBox="1"/>
          <p:nvPr/>
        </p:nvSpPr>
        <p:spPr>
          <a:xfrm>
            <a:off x="837710" y="4684128"/>
            <a:ext cx="8424936" cy="646331"/>
          </a:xfrm>
          <a:prstGeom prst="rect">
            <a:avLst/>
          </a:prstGeom>
          <a:noFill/>
        </p:spPr>
        <p:txBody>
          <a:bodyPr wrap="square" rtlCol="0">
            <a:spAutoFit/>
          </a:bodyPr>
          <a:lstStyle/>
          <a:p>
            <a:r>
              <a:rPr lang="es-ES" b="1" dirty="0" smtClean="0">
                <a:solidFill>
                  <a:schemeClr val="accent6">
                    <a:lumMod val="75000"/>
                  </a:schemeClr>
                </a:solidFill>
              </a:rPr>
              <a:t>Inicio del s. II: &gt;&gt;&gt; las comunidades tienen necesidad  de definirse  ante la </a:t>
            </a:r>
          </a:p>
          <a:p>
            <a:r>
              <a:rPr lang="es-ES" b="1" dirty="0" smtClean="0">
                <a:solidFill>
                  <a:schemeClr val="accent6">
                    <a:lumMod val="75000"/>
                  </a:schemeClr>
                </a:solidFill>
              </a:rPr>
              <a:t>sociedad</a:t>
            </a:r>
            <a:endParaRPr lang="es-ES" b="1" dirty="0">
              <a:solidFill>
                <a:schemeClr val="accent6">
                  <a:lumMod val="75000"/>
                </a:schemeClr>
              </a:solidFill>
            </a:endParaRPr>
          </a:p>
        </p:txBody>
      </p:sp>
      <p:sp>
        <p:nvSpPr>
          <p:cNvPr id="9" name="8 CuadroTexto"/>
          <p:cNvSpPr txBox="1"/>
          <p:nvPr/>
        </p:nvSpPr>
        <p:spPr>
          <a:xfrm>
            <a:off x="8435287" y="470143"/>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24</a:t>
            </a:r>
            <a:endParaRPr lang="es-ES" b="1" dirty="0"/>
          </a:p>
        </p:txBody>
      </p:sp>
      <p:sp>
        <p:nvSpPr>
          <p:cNvPr id="11" name="10 CuadroTexto"/>
          <p:cNvSpPr txBox="1"/>
          <p:nvPr/>
        </p:nvSpPr>
        <p:spPr>
          <a:xfrm>
            <a:off x="737150" y="5476105"/>
            <a:ext cx="1440160"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solidFill>
              <a:srgbClr val="00B050"/>
            </a:solidFill>
          </a:ln>
        </p:spPr>
        <p:txBody>
          <a:bodyPr wrap="square" rtlCol="0">
            <a:spAutoFit/>
          </a:bodyPr>
          <a:lstStyle/>
          <a:p>
            <a:r>
              <a:rPr lang="es-ES" dirty="0" smtClean="0"/>
              <a:t>ADAPTACIÓN</a:t>
            </a:r>
            <a:endParaRPr lang="es-ES" dirty="0"/>
          </a:p>
        </p:txBody>
      </p:sp>
      <p:sp>
        <p:nvSpPr>
          <p:cNvPr id="12" name="11 CuadroTexto"/>
          <p:cNvSpPr txBox="1"/>
          <p:nvPr/>
        </p:nvSpPr>
        <p:spPr>
          <a:xfrm>
            <a:off x="6736828" y="5468407"/>
            <a:ext cx="1512168" cy="369332"/>
          </a:xfrm>
          <a:prstGeom prst="rect">
            <a:avLst/>
          </a:prstGeom>
          <a:gradFill>
            <a:gsLst>
              <a:gs pos="0">
                <a:srgbClr val="FF9966"/>
              </a:gs>
              <a:gs pos="50000">
                <a:schemeClr val="accent1">
                  <a:tint val="44500"/>
                  <a:satMod val="160000"/>
                </a:schemeClr>
              </a:gs>
              <a:gs pos="100000">
                <a:schemeClr val="accent1">
                  <a:tint val="23500"/>
                  <a:satMod val="160000"/>
                </a:schemeClr>
              </a:gs>
            </a:gsLst>
            <a:lin ang="5400000" scaled="0"/>
          </a:gradFill>
          <a:ln w="38100">
            <a:solidFill>
              <a:srgbClr val="FF0000"/>
            </a:solidFill>
          </a:ln>
        </p:spPr>
        <p:txBody>
          <a:bodyPr wrap="square" rtlCol="0">
            <a:spAutoFit/>
          </a:bodyPr>
          <a:lstStyle/>
          <a:p>
            <a:r>
              <a:rPr lang="es-ES" dirty="0" smtClean="0"/>
              <a:t>RESISTENCIA</a:t>
            </a:r>
            <a:endParaRPr lang="es-ES" dirty="0"/>
          </a:p>
        </p:txBody>
      </p:sp>
      <p:sp>
        <p:nvSpPr>
          <p:cNvPr id="13" name="12 CuadroTexto"/>
          <p:cNvSpPr txBox="1"/>
          <p:nvPr/>
        </p:nvSpPr>
        <p:spPr>
          <a:xfrm>
            <a:off x="2209452" y="5314519"/>
            <a:ext cx="4572508" cy="523220"/>
          </a:xfrm>
          <a:prstGeom prst="rect">
            <a:avLst/>
          </a:prstGeom>
          <a:noFill/>
        </p:spPr>
        <p:txBody>
          <a:bodyPr wrap="square" rtlCol="0">
            <a:spAutoFit/>
          </a:bodyPr>
          <a:lstStyle/>
          <a:p>
            <a:r>
              <a:rPr lang="es-ES" sz="2800" b="1" dirty="0" smtClean="0">
                <a:latin typeface="Arial" panose="020B0604020202020204" pitchFamily="34" charset="0"/>
                <a:cs typeface="Arial" panose="020B0604020202020204" pitchFamily="34" charset="0"/>
              </a:rPr>
              <a:t>………………….……………</a:t>
            </a:r>
            <a:endParaRPr lang="es-ES" sz="2800" b="1" dirty="0">
              <a:latin typeface="Arial" panose="020B0604020202020204" pitchFamily="34" charset="0"/>
              <a:cs typeface="Arial" panose="020B0604020202020204" pitchFamily="34" charset="0"/>
            </a:endParaRPr>
          </a:p>
        </p:txBody>
      </p:sp>
      <p:sp>
        <p:nvSpPr>
          <p:cNvPr id="14" name="13 CuadroTexto"/>
          <p:cNvSpPr txBox="1"/>
          <p:nvPr/>
        </p:nvSpPr>
        <p:spPr>
          <a:xfrm>
            <a:off x="1835696" y="4964823"/>
            <a:ext cx="6732748" cy="369332"/>
          </a:xfrm>
          <a:prstGeom prst="rect">
            <a:avLst/>
          </a:prstGeom>
          <a:noFill/>
        </p:spPr>
        <p:txBody>
          <a:bodyPr wrap="square" rtlCol="0">
            <a:spAutoFit/>
          </a:bodyPr>
          <a:lstStyle/>
          <a:p>
            <a:r>
              <a:rPr lang="es-ES" dirty="0" smtClean="0"/>
              <a:t>(y mantienen distintas posturas entre la adaptación y la resistencia)</a:t>
            </a:r>
            <a:endParaRPr lang="es-ES" dirty="0"/>
          </a:p>
        </p:txBody>
      </p:sp>
      <p:sp>
        <p:nvSpPr>
          <p:cNvPr id="15" name="14 CuadroTexto"/>
          <p:cNvSpPr txBox="1"/>
          <p:nvPr/>
        </p:nvSpPr>
        <p:spPr>
          <a:xfrm>
            <a:off x="1043608" y="5846275"/>
            <a:ext cx="3240360" cy="369332"/>
          </a:xfrm>
          <a:prstGeom prst="rect">
            <a:avLst/>
          </a:prstGeom>
          <a:noFill/>
        </p:spPr>
        <p:txBody>
          <a:bodyPr wrap="square" rtlCol="0">
            <a:spAutoFit/>
          </a:bodyPr>
          <a:lstStyle/>
          <a:p>
            <a:r>
              <a:rPr lang="es-ES" b="1" dirty="0" smtClean="0">
                <a:solidFill>
                  <a:schemeClr val="accent6">
                    <a:lumMod val="75000"/>
                  </a:schemeClr>
                </a:solidFill>
              </a:rPr>
              <a:t>Col,  </a:t>
            </a:r>
            <a:r>
              <a:rPr lang="es-ES" b="1" dirty="0" err="1" smtClean="0">
                <a:solidFill>
                  <a:schemeClr val="accent6">
                    <a:lumMod val="75000"/>
                  </a:schemeClr>
                </a:solidFill>
              </a:rPr>
              <a:t>Ef</a:t>
            </a:r>
            <a:r>
              <a:rPr lang="es-ES" b="1" dirty="0" smtClean="0">
                <a:solidFill>
                  <a:schemeClr val="accent6">
                    <a:lumMod val="75000"/>
                  </a:schemeClr>
                </a:solidFill>
              </a:rPr>
              <a:t>,  </a:t>
            </a:r>
            <a:r>
              <a:rPr lang="es-ES" b="1" dirty="0" err="1" smtClean="0">
                <a:solidFill>
                  <a:schemeClr val="accent6">
                    <a:lumMod val="75000"/>
                  </a:schemeClr>
                </a:solidFill>
              </a:rPr>
              <a:t>Lc</a:t>
            </a:r>
            <a:r>
              <a:rPr lang="es-ES" b="1" dirty="0" smtClean="0">
                <a:solidFill>
                  <a:schemeClr val="accent6">
                    <a:lumMod val="75000"/>
                  </a:schemeClr>
                </a:solidFill>
              </a:rPr>
              <a:t> – </a:t>
            </a:r>
            <a:r>
              <a:rPr lang="es-ES" b="1" dirty="0" err="1" smtClean="0">
                <a:solidFill>
                  <a:schemeClr val="accent6">
                    <a:lumMod val="75000"/>
                  </a:schemeClr>
                </a:solidFill>
              </a:rPr>
              <a:t>Hch</a:t>
            </a:r>
            <a:r>
              <a:rPr lang="es-ES" b="1" dirty="0" smtClean="0">
                <a:solidFill>
                  <a:schemeClr val="accent6">
                    <a:lumMod val="75000"/>
                  </a:schemeClr>
                </a:solidFill>
              </a:rPr>
              <a:t>  </a:t>
            </a:r>
            <a:r>
              <a:rPr lang="es-ES" b="1" dirty="0" err="1" smtClean="0">
                <a:solidFill>
                  <a:schemeClr val="accent6">
                    <a:lumMod val="75000"/>
                  </a:schemeClr>
                </a:solidFill>
              </a:rPr>
              <a:t>Past</a:t>
            </a:r>
            <a:r>
              <a:rPr lang="es-ES" b="1" dirty="0" smtClean="0">
                <a:solidFill>
                  <a:schemeClr val="accent6">
                    <a:lumMod val="75000"/>
                  </a:schemeClr>
                </a:solidFill>
              </a:rPr>
              <a:t>  I </a:t>
            </a:r>
            <a:r>
              <a:rPr lang="es-ES" b="1" dirty="0" err="1" smtClean="0">
                <a:solidFill>
                  <a:schemeClr val="accent6">
                    <a:lumMod val="75000"/>
                  </a:schemeClr>
                </a:solidFill>
              </a:rPr>
              <a:t>Ped</a:t>
            </a:r>
            <a:endParaRPr lang="es-ES" b="1" dirty="0">
              <a:solidFill>
                <a:schemeClr val="accent6">
                  <a:lumMod val="75000"/>
                </a:schemeClr>
              </a:solidFill>
            </a:endParaRPr>
          </a:p>
        </p:txBody>
      </p:sp>
      <p:sp>
        <p:nvSpPr>
          <p:cNvPr id="16" name="15 CuadroTexto"/>
          <p:cNvSpPr txBox="1"/>
          <p:nvPr/>
        </p:nvSpPr>
        <p:spPr>
          <a:xfrm>
            <a:off x="5580112" y="5834863"/>
            <a:ext cx="2952328" cy="369332"/>
          </a:xfrm>
          <a:prstGeom prst="rect">
            <a:avLst/>
          </a:prstGeom>
          <a:noFill/>
        </p:spPr>
        <p:txBody>
          <a:bodyPr wrap="square" rtlCol="0">
            <a:spAutoFit/>
          </a:bodyPr>
          <a:lstStyle/>
          <a:p>
            <a:r>
              <a:rPr lang="es-ES" b="1" dirty="0" smtClean="0">
                <a:solidFill>
                  <a:schemeClr val="accent6">
                    <a:lumMod val="75000"/>
                  </a:schemeClr>
                </a:solidFill>
              </a:rPr>
              <a:t>Apocalipsis (aprox. 96 n. e.)</a:t>
            </a:r>
            <a:endParaRPr lang="es-ES" b="1" dirty="0">
              <a:solidFill>
                <a:schemeClr val="accent6">
                  <a:lumMod val="75000"/>
                </a:schemeClr>
              </a:solidFill>
            </a:endParaRPr>
          </a:p>
        </p:txBody>
      </p:sp>
      <p:sp>
        <p:nvSpPr>
          <p:cNvPr id="17" name="16 CuadroTexto"/>
          <p:cNvSpPr txBox="1"/>
          <p:nvPr/>
        </p:nvSpPr>
        <p:spPr>
          <a:xfrm>
            <a:off x="3707904" y="6171220"/>
            <a:ext cx="5004556" cy="369332"/>
          </a:xfrm>
          <a:prstGeom prst="rect">
            <a:avLst/>
          </a:prstGeom>
          <a:noFill/>
        </p:spPr>
        <p:txBody>
          <a:bodyPr wrap="square" rtlCol="0">
            <a:spAutoFit/>
          </a:bodyPr>
          <a:lstStyle/>
          <a:p>
            <a:r>
              <a:rPr lang="es-ES" dirty="0" smtClean="0"/>
              <a:t>(teología política de resistencia activa no violenta)</a:t>
            </a:r>
            <a:endParaRPr lang="es-ES" dirty="0"/>
          </a:p>
        </p:txBody>
      </p:sp>
      <p:sp>
        <p:nvSpPr>
          <p:cNvPr id="18" name="17 Explosión 1"/>
          <p:cNvSpPr/>
          <p:nvPr/>
        </p:nvSpPr>
        <p:spPr>
          <a:xfrm>
            <a:off x="596752" y="1052736"/>
            <a:ext cx="308284" cy="33058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xplosión 1"/>
          <p:cNvSpPr/>
          <p:nvPr/>
        </p:nvSpPr>
        <p:spPr>
          <a:xfrm>
            <a:off x="581805" y="2427033"/>
            <a:ext cx="308284" cy="33058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xplosión 1"/>
          <p:cNvSpPr/>
          <p:nvPr/>
        </p:nvSpPr>
        <p:spPr>
          <a:xfrm>
            <a:off x="553769" y="4684128"/>
            <a:ext cx="308284" cy="33058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237120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23262" y="2512295"/>
            <a:ext cx="3672408" cy="1754326"/>
          </a:xfrm>
          <a:prstGeom prst="rect">
            <a:avLst/>
          </a:prstGeom>
          <a:noFill/>
        </p:spPr>
        <p:txBody>
          <a:bodyPr wrap="square" rtlCol="0">
            <a:spAutoFit/>
          </a:bodyPr>
          <a:lstStyle/>
          <a:p>
            <a:r>
              <a:rPr lang="es-ES" sz="2800" b="1" dirty="0" smtClean="0">
                <a:solidFill>
                  <a:schemeClr val="accent6">
                    <a:lumMod val="75000"/>
                  </a:schemeClr>
                </a:solidFill>
              </a:rPr>
              <a:t>ALGUNOS RASGOS </a:t>
            </a:r>
          </a:p>
          <a:p>
            <a:r>
              <a:rPr lang="es-ES" sz="2800" b="1" dirty="0" smtClean="0">
                <a:solidFill>
                  <a:schemeClr val="accent6">
                    <a:lumMod val="75000"/>
                  </a:schemeClr>
                </a:solidFill>
              </a:rPr>
              <a:t>DEL CRISTIANISMO </a:t>
            </a:r>
          </a:p>
          <a:p>
            <a:r>
              <a:rPr lang="es-ES" sz="2800" b="1" dirty="0" smtClean="0">
                <a:solidFill>
                  <a:schemeClr val="accent6">
                    <a:lumMod val="75000"/>
                  </a:schemeClr>
                </a:solidFill>
              </a:rPr>
              <a:t>DE LOS ORÍGENES</a:t>
            </a:r>
          </a:p>
          <a:p>
            <a:pPr marL="342900" indent="-342900">
              <a:buFont typeface="Arial" panose="020B0604020202020204" pitchFamily="34" charset="0"/>
              <a:buChar char="•"/>
            </a:pPr>
            <a:endParaRPr lang="es-ES" sz="2400" b="1" dirty="0" smtClean="0">
              <a:solidFill>
                <a:schemeClr val="accent6">
                  <a:lumMod val="75000"/>
                </a:schemeClr>
              </a:solidFill>
            </a:endParaRPr>
          </a:p>
        </p:txBody>
      </p:sp>
      <p:sp>
        <p:nvSpPr>
          <p:cNvPr id="2" name="1 Rectángulo"/>
          <p:cNvSpPr/>
          <p:nvPr/>
        </p:nvSpPr>
        <p:spPr>
          <a:xfrm>
            <a:off x="4932040" y="2276872"/>
            <a:ext cx="381642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p:txBody>
          <a:bodyPr/>
          <a:lstStyle/>
          <a:p>
            <a:fld id="{636E3AB4-97AD-4389-A1F4-096199C2DEE3}" type="slidenum">
              <a:rPr lang="es-ES" smtClean="0"/>
              <a:t>66</a:t>
            </a:fld>
            <a:endParaRPr lang="es-ES"/>
          </a:p>
        </p:txBody>
      </p:sp>
      <p:sp>
        <p:nvSpPr>
          <p:cNvPr id="7" name="6 Rectángulo"/>
          <p:cNvSpPr/>
          <p:nvPr/>
        </p:nvSpPr>
        <p:spPr>
          <a:xfrm>
            <a:off x="6351852" y="1510569"/>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2</a:t>
            </a:r>
            <a:endParaRPr lang="es-ES" sz="2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908720"/>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rot="21133709">
            <a:off x="570542" y="736168"/>
            <a:ext cx="4032448" cy="2862322"/>
          </a:xfrm>
          <a:prstGeom prst="rect">
            <a:avLst/>
          </a:prstGeom>
          <a:noFill/>
          <a:ln w="38100">
            <a:solidFill>
              <a:schemeClr val="accent6">
                <a:lumMod val="75000"/>
              </a:schemeClr>
            </a:solidFill>
          </a:ln>
        </p:spPr>
        <p:txBody>
          <a:bodyPr wrap="square" rtlCol="0">
            <a:spAutoFit/>
          </a:bodyPr>
          <a:lstStyle/>
          <a:p>
            <a:r>
              <a:rPr lang="es-ES" dirty="0" smtClean="0"/>
              <a:t>“Los grupos de seguidores de Jesús, </a:t>
            </a:r>
          </a:p>
          <a:p>
            <a:r>
              <a:rPr lang="es-ES" dirty="0" smtClean="0"/>
              <a:t>al inicio, </a:t>
            </a:r>
          </a:p>
          <a:p>
            <a:pPr marL="285750" indent="-285750">
              <a:buFont typeface="Arial" panose="020B0604020202020204" pitchFamily="34" charset="0"/>
              <a:buChar char="•"/>
            </a:pPr>
            <a:r>
              <a:rPr lang="es-ES" dirty="0" smtClean="0"/>
              <a:t>eran muy </a:t>
            </a:r>
            <a:r>
              <a:rPr lang="es-ES" b="1" dirty="0" smtClean="0">
                <a:solidFill>
                  <a:schemeClr val="accent6">
                    <a:lumMod val="75000"/>
                  </a:schemeClr>
                </a:solidFill>
              </a:rPr>
              <a:t>plurales</a:t>
            </a:r>
            <a:r>
              <a:rPr lang="es-ES" dirty="0" smtClean="0"/>
              <a:t>, tanto teológica como sociológicamente, </a:t>
            </a:r>
          </a:p>
          <a:p>
            <a:pPr marL="285750" indent="-285750">
              <a:buFont typeface="Arial" panose="020B0604020202020204" pitchFamily="34" charset="0"/>
              <a:buChar char="•"/>
            </a:pPr>
            <a:r>
              <a:rPr lang="es-ES" b="1" dirty="0" smtClean="0">
                <a:solidFill>
                  <a:schemeClr val="accent6">
                    <a:lumMod val="75000"/>
                  </a:schemeClr>
                </a:solidFill>
              </a:rPr>
              <a:t>se extendieron </a:t>
            </a:r>
            <a:r>
              <a:rPr lang="es-ES" dirty="0" smtClean="0"/>
              <a:t>de forma notable a pesar de las muchas dificultades y</a:t>
            </a:r>
          </a:p>
          <a:p>
            <a:pPr marL="285750" indent="-285750">
              <a:buFont typeface="Arial" panose="020B0604020202020204" pitchFamily="34" charset="0"/>
              <a:buChar char="•"/>
            </a:pPr>
            <a:r>
              <a:rPr lang="es-ES" b="1" dirty="0" smtClean="0">
                <a:solidFill>
                  <a:schemeClr val="accent6">
                    <a:lumMod val="75000"/>
                  </a:schemeClr>
                </a:solidFill>
              </a:rPr>
              <a:t>evolucionaron</a:t>
            </a:r>
            <a:r>
              <a:rPr lang="es-ES" dirty="0" smtClean="0"/>
              <a:t> con rapidez, con frecuencia entre innumerables conflictos”                                                                                               (</a:t>
            </a:r>
            <a:r>
              <a:rPr lang="es-ES" dirty="0" err="1" smtClean="0"/>
              <a:t>Bibliog</a:t>
            </a:r>
            <a:r>
              <a:rPr lang="es-ES" dirty="0" smtClean="0"/>
              <a:t>. 4, pág.9)</a:t>
            </a:r>
            <a:endParaRPr lang="es-ES"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04" y="4005065"/>
            <a:ext cx="3910288" cy="23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5000625" y="4023027"/>
            <a:ext cx="381642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248059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64979" y="454685"/>
            <a:ext cx="8084073" cy="707886"/>
          </a:xfrm>
          <a:prstGeom prst="rect">
            <a:avLst/>
          </a:prstGeom>
          <a:solidFill>
            <a:schemeClr val="bg1"/>
          </a:solidFill>
        </p:spPr>
        <p:txBody>
          <a:bodyPr wrap="square" rtlCol="0">
            <a:spAutoFit/>
          </a:bodyPr>
          <a:lstStyle/>
          <a:p>
            <a:pPr algn="ctr"/>
            <a:r>
              <a:rPr lang="es-ES" sz="2000" b="1" dirty="0" smtClean="0">
                <a:latin typeface="Arial" panose="020B0604020202020204" pitchFamily="34" charset="0"/>
                <a:cs typeface="Arial" panose="020B0604020202020204" pitchFamily="34" charset="0"/>
              </a:rPr>
              <a:t>PARA UNA VISIÓN DE CONJUNTO DEL CRISTIANISMO DE LOS ORÍGENES    </a:t>
            </a:r>
            <a:r>
              <a:rPr lang="es-ES" b="1" dirty="0" smtClean="0">
                <a:solidFill>
                  <a:schemeClr val="accent6">
                    <a:lumMod val="75000"/>
                  </a:schemeClr>
                </a:solidFill>
              </a:rPr>
              <a:t>(30  al 150 d.C. aprox.)</a:t>
            </a:r>
            <a:endParaRPr lang="es-ES" b="1" dirty="0">
              <a:solidFill>
                <a:schemeClr val="accent6">
                  <a:lumMod val="75000"/>
                </a:schemeClr>
              </a:solidFill>
            </a:endParaRPr>
          </a:p>
        </p:txBody>
      </p:sp>
      <p:sp>
        <p:nvSpPr>
          <p:cNvPr id="5" name="4 CuadroTexto"/>
          <p:cNvSpPr txBox="1"/>
          <p:nvPr/>
        </p:nvSpPr>
        <p:spPr>
          <a:xfrm>
            <a:off x="507028" y="1224463"/>
            <a:ext cx="3168352" cy="369332"/>
          </a:xfrm>
          <a:prstGeom prst="rect">
            <a:avLst/>
          </a:prstGeom>
          <a:noFill/>
        </p:spPr>
        <p:txBody>
          <a:bodyPr wrap="square" rtlCol="0">
            <a:spAutoFit/>
          </a:bodyPr>
          <a:lstStyle/>
          <a:p>
            <a:r>
              <a:rPr lang="es-ES" dirty="0" smtClean="0"/>
              <a:t>PROCESO SOCIO - HISTÓRICO</a:t>
            </a:r>
            <a:endParaRPr lang="es-ES" dirty="0"/>
          </a:p>
        </p:txBody>
      </p:sp>
      <p:sp>
        <p:nvSpPr>
          <p:cNvPr id="6" name="5 CuadroTexto"/>
          <p:cNvSpPr txBox="1"/>
          <p:nvPr/>
        </p:nvSpPr>
        <p:spPr>
          <a:xfrm>
            <a:off x="5971499" y="4723937"/>
            <a:ext cx="2610925" cy="369332"/>
          </a:xfrm>
          <a:prstGeom prst="rect">
            <a:avLst/>
          </a:prstGeom>
          <a:noFill/>
        </p:spPr>
        <p:txBody>
          <a:bodyPr wrap="square" rtlCol="0">
            <a:spAutoFit/>
          </a:bodyPr>
          <a:lstStyle/>
          <a:p>
            <a:r>
              <a:rPr lang="es-ES" dirty="0" smtClean="0"/>
              <a:t>NOTABLEMENTE PLURAL</a:t>
            </a:r>
            <a:endParaRPr lang="es-ES" dirty="0"/>
          </a:p>
        </p:txBody>
      </p:sp>
      <p:sp>
        <p:nvSpPr>
          <p:cNvPr id="7" name="6 CuadroTexto"/>
          <p:cNvSpPr txBox="1"/>
          <p:nvPr/>
        </p:nvSpPr>
        <p:spPr>
          <a:xfrm>
            <a:off x="3475121" y="2980213"/>
            <a:ext cx="2363577" cy="1261884"/>
          </a:xfrm>
          <a:prstGeom prst="rect">
            <a:avLst/>
          </a:prstGeom>
          <a:noFill/>
        </p:spPr>
        <p:txBody>
          <a:bodyPr wrap="square" rtlCol="0">
            <a:spAutoFit/>
          </a:bodyPr>
          <a:lstStyle/>
          <a:p>
            <a:pPr algn="ctr"/>
            <a:r>
              <a:rPr lang="es-ES" sz="2000" b="1" dirty="0" smtClean="0">
                <a:solidFill>
                  <a:schemeClr val="accent6">
                    <a:lumMod val="75000"/>
                  </a:schemeClr>
                </a:solidFill>
              </a:rPr>
              <a:t>EXPERIENCIA </a:t>
            </a:r>
          </a:p>
          <a:p>
            <a:pPr algn="ctr"/>
            <a:r>
              <a:rPr lang="es-ES" sz="2000" b="1" dirty="0" smtClean="0">
                <a:solidFill>
                  <a:schemeClr val="accent6">
                    <a:lumMod val="75000"/>
                  </a:schemeClr>
                </a:solidFill>
              </a:rPr>
              <a:t>RELIGIOSA </a:t>
            </a:r>
          </a:p>
          <a:p>
            <a:pPr algn="ctr"/>
            <a:r>
              <a:rPr lang="es-ES" sz="1600" b="1" dirty="0" smtClean="0">
                <a:solidFill>
                  <a:schemeClr val="accent6">
                    <a:lumMod val="75000"/>
                  </a:schemeClr>
                </a:solidFill>
              </a:rPr>
              <a:t>centrada en </a:t>
            </a:r>
          </a:p>
          <a:p>
            <a:pPr algn="ctr"/>
            <a:r>
              <a:rPr lang="es-ES" sz="2000" b="1" dirty="0" smtClean="0">
                <a:solidFill>
                  <a:schemeClr val="accent6">
                    <a:lumMod val="75000"/>
                  </a:schemeClr>
                </a:solidFill>
              </a:rPr>
              <a:t>JESÚS</a:t>
            </a:r>
            <a:endParaRPr lang="es-ES" sz="2000" b="1" dirty="0">
              <a:solidFill>
                <a:schemeClr val="accent6">
                  <a:lumMod val="75000"/>
                </a:schemeClr>
              </a:solidFill>
            </a:endParaRPr>
          </a:p>
        </p:txBody>
      </p:sp>
      <p:sp>
        <p:nvSpPr>
          <p:cNvPr id="8" name="7 CuadroTexto"/>
          <p:cNvSpPr txBox="1"/>
          <p:nvPr/>
        </p:nvSpPr>
        <p:spPr>
          <a:xfrm>
            <a:off x="4891980" y="1686128"/>
            <a:ext cx="900100" cy="369332"/>
          </a:xfrm>
          <a:prstGeom prst="rect">
            <a:avLst/>
          </a:prstGeom>
          <a:noFill/>
        </p:spPr>
        <p:txBody>
          <a:bodyPr wrap="square" rtlCol="0">
            <a:spAutoFit/>
          </a:bodyPr>
          <a:lstStyle/>
          <a:p>
            <a:r>
              <a:rPr lang="es-ES" dirty="0" smtClean="0"/>
              <a:t>LAICOS</a:t>
            </a:r>
            <a:endParaRPr lang="es-ES" dirty="0"/>
          </a:p>
        </p:txBody>
      </p:sp>
      <p:sp>
        <p:nvSpPr>
          <p:cNvPr id="9" name="8 CuadroTexto"/>
          <p:cNvSpPr txBox="1"/>
          <p:nvPr/>
        </p:nvSpPr>
        <p:spPr>
          <a:xfrm>
            <a:off x="4320646" y="5701796"/>
            <a:ext cx="4029392" cy="369332"/>
          </a:xfrm>
          <a:prstGeom prst="rect">
            <a:avLst/>
          </a:prstGeom>
          <a:noFill/>
        </p:spPr>
        <p:txBody>
          <a:bodyPr wrap="square" rtlCol="0">
            <a:spAutoFit/>
          </a:bodyPr>
          <a:lstStyle/>
          <a:p>
            <a:r>
              <a:rPr lang="es-ES" dirty="0" smtClean="0"/>
              <a:t>PROGRESIVA  INSTITUCIONALIZACIÓN</a:t>
            </a:r>
            <a:endParaRPr lang="es-ES" dirty="0"/>
          </a:p>
        </p:txBody>
      </p:sp>
      <p:sp>
        <p:nvSpPr>
          <p:cNvPr id="10" name="9 CuadroTexto"/>
          <p:cNvSpPr txBox="1"/>
          <p:nvPr/>
        </p:nvSpPr>
        <p:spPr>
          <a:xfrm>
            <a:off x="443291" y="5240131"/>
            <a:ext cx="2538713" cy="646331"/>
          </a:xfrm>
          <a:prstGeom prst="rect">
            <a:avLst/>
          </a:prstGeom>
          <a:noFill/>
        </p:spPr>
        <p:txBody>
          <a:bodyPr wrap="square" rtlCol="0">
            <a:spAutoFit/>
          </a:bodyPr>
          <a:lstStyle/>
          <a:p>
            <a:r>
              <a:rPr lang="es-ES" dirty="0" smtClean="0"/>
              <a:t>CONFLICTOS INTERNOS  y HACIA FUERA</a:t>
            </a:r>
            <a:endParaRPr lang="es-ES" dirty="0"/>
          </a:p>
        </p:txBody>
      </p:sp>
      <p:sp>
        <p:nvSpPr>
          <p:cNvPr id="11" name="10 CuadroTexto"/>
          <p:cNvSpPr txBox="1"/>
          <p:nvPr/>
        </p:nvSpPr>
        <p:spPr>
          <a:xfrm>
            <a:off x="2951158" y="5414470"/>
            <a:ext cx="1582374" cy="369332"/>
          </a:xfrm>
          <a:prstGeom prst="rect">
            <a:avLst/>
          </a:prstGeom>
          <a:noFill/>
        </p:spPr>
        <p:txBody>
          <a:bodyPr wrap="square" rtlCol="0">
            <a:spAutoFit/>
          </a:bodyPr>
          <a:lstStyle/>
          <a:p>
            <a:r>
              <a:rPr lang="es-ES" dirty="0" smtClean="0"/>
              <a:t>MARGINAL</a:t>
            </a:r>
            <a:endParaRPr lang="es-ES" dirty="0"/>
          </a:p>
        </p:txBody>
      </p:sp>
      <p:sp>
        <p:nvSpPr>
          <p:cNvPr id="12" name="11 CuadroTexto"/>
          <p:cNvSpPr txBox="1"/>
          <p:nvPr/>
        </p:nvSpPr>
        <p:spPr>
          <a:xfrm>
            <a:off x="516102" y="2467806"/>
            <a:ext cx="2192522" cy="369332"/>
          </a:xfrm>
          <a:prstGeom prst="rect">
            <a:avLst/>
          </a:prstGeom>
          <a:noFill/>
        </p:spPr>
        <p:txBody>
          <a:bodyPr wrap="square" rtlCol="0">
            <a:spAutoFit/>
          </a:bodyPr>
          <a:lstStyle/>
          <a:p>
            <a:r>
              <a:rPr lang="es-ES" dirty="0" smtClean="0"/>
              <a:t>FORMA DE VIDA</a:t>
            </a:r>
            <a:endParaRPr lang="es-ES" dirty="0"/>
          </a:p>
        </p:txBody>
      </p:sp>
      <p:sp>
        <p:nvSpPr>
          <p:cNvPr id="13" name="12 CuadroTexto"/>
          <p:cNvSpPr txBox="1"/>
          <p:nvPr/>
        </p:nvSpPr>
        <p:spPr>
          <a:xfrm>
            <a:off x="564979" y="2027998"/>
            <a:ext cx="1406798" cy="369332"/>
          </a:xfrm>
          <a:prstGeom prst="rect">
            <a:avLst/>
          </a:prstGeom>
          <a:noFill/>
        </p:spPr>
        <p:txBody>
          <a:bodyPr wrap="square" rtlCol="0">
            <a:spAutoFit/>
          </a:bodyPr>
          <a:lstStyle/>
          <a:p>
            <a:r>
              <a:rPr lang="es-ES" dirty="0" smtClean="0"/>
              <a:t>CREATIVO</a:t>
            </a:r>
            <a:endParaRPr lang="es-ES" dirty="0"/>
          </a:p>
        </p:txBody>
      </p:sp>
      <p:sp>
        <p:nvSpPr>
          <p:cNvPr id="14" name="13 CuadroTexto"/>
          <p:cNvSpPr txBox="1"/>
          <p:nvPr/>
        </p:nvSpPr>
        <p:spPr>
          <a:xfrm>
            <a:off x="5472131" y="2982145"/>
            <a:ext cx="3197086" cy="646331"/>
          </a:xfrm>
          <a:prstGeom prst="rect">
            <a:avLst/>
          </a:prstGeom>
          <a:noFill/>
        </p:spPr>
        <p:txBody>
          <a:bodyPr wrap="square" rtlCol="0">
            <a:spAutoFit/>
          </a:bodyPr>
          <a:lstStyle/>
          <a:p>
            <a:pPr algn="ctr"/>
            <a:r>
              <a:rPr lang="es-ES" dirty="0" smtClean="0"/>
              <a:t>ACOGIDA ESPECIAL A LOS </a:t>
            </a:r>
          </a:p>
          <a:p>
            <a:pPr algn="ctr"/>
            <a:r>
              <a:rPr lang="es-ES" dirty="0" smtClean="0"/>
              <a:t>MÁS VULNERABLES</a:t>
            </a:r>
            <a:endParaRPr lang="es-ES" dirty="0"/>
          </a:p>
        </p:txBody>
      </p:sp>
      <p:sp>
        <p:nvSpPr>
          <p:cNvPr id="15" name="14 CuadroTexto"/>
          <p:cNvSpPr txBox="1"/>
          <p:nvPr/>
        </p:nvSpPr>
        <p:spPr>
          <a:xfrm>
            <a:off x="6088830" y="1919060"/>
            <a:ext cx="2376264" cy="372851"/>
          </a:xfrm>
          <a:prstGeom prst="rect">
            <a:avLst/>
          </a:prstGeom>
          <a:noFill/>
        </p:spPr>
        <p:txBody>
          <a:bodyPr wrap="square" rtlCol="0">
            <a:spAutoFit/>
          </a:bodyPr>
          <a:lstStyle/>
          <a:p>
            <a:r>
              <a:rPr lang="es-ES" dirty="0" smtClean="0"/>
              <a:t>TAMBIÉN FEMENINO</a:t>
            </a:r>
            <a:endParaRPr lang="es-ES" dirty="0"/>
          </a:p>
        </p:txBody>
      </p:sp>
      <p:sp>
        <p:nvSpPr>
          <p:cNvPr id="16" name="15 CuadroTexto"/>
          <p:cNvSpPr txBox="1"/>
          <p:nvPr/>
        </p:nvSpPr>
        <p:spPr>
          <a:xfrm>
            <a:off x="5288114" y="3640105"/>
            <a:ext cx="3347864" cy="646331"/>
          </a:xfrm>
          <a:prstGeom prst="rect">
            <a:avLst/>
          </a:prstGeom>
          <a:noFill/>
        </p:spPr>
        <p:txBody>
          <a:bodyPr wrap="square" rtlCol="0">
            <a:spAutoFit/>
          </a:bodyPr>
          <a:lstStyle/>
          <a:p>
            <a:pPr algn="ctr"/>
            <a:r>
              <a:rPr lang="es-ES" dirty="0" smtClean="0"/>
              <a:t>PROGRESIVA ADAPTACIÓN  </a:t>
            </a:r>
          </a:p>
          <a:p>
            <a:pPr algn="ctr"/>
            <a:r>
              <a:rPr lang="es-ES" dirty="0" smtClean="0"/>
              <a:t>a la sociedad y a sus esquemas</a:t>
            </a:r>
            <a:endParaRPr lang="es-ES" dirty="0"/>
          </a:p>
        </p:txBody>
      </p:sp>
      <p:pic>
        <p:nvPicPr>
          <p:cNvPr id="1026" name="Picture 2" descr="https://tse2.mm.bing.net/th?id=OIP.LGvEBjJvJKKjfVCgHzKJ1gHaGf&amp;pid=Api&amp;P=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426" y="1508579"/>
            <a:ext cx="1219308" cy="9592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6632">
            <a:off x="2359933" y="2853119"/>
            <a:ext cx="1179038" cy="110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03999">
            <a:off x="2978380" y="4313942"/>
            <a:ext cx="1240057" cy="89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29 CuadroTexto"/>
          <p:cNvSpPr txBox="1"/>
          <p:nvPr/>
        </p:nvSpPr>
        <p:spPr>
          <a:xfrm>
            <a:off x="391449" y="5886462"/>
            <a:ext cx="3472946" cy="646331"/>
          </a:xfrm>
          <a:prstGeom prst="rect">
            <a:avLst/>
          </a:prstGeom>
          <a:noFill/>
        </p:spPr>
        <p:txBody>
          <a:bodyPr wrap="square" rtlCol="0">
            <a:spAutoFit/>
          </a:bodyPr>
          <a:lstStyle/>
          <a:p>
            <a:pPr algn="ctr"/>
            <a:r>
              <a:rPr lang="es-ES" dirty="0" smtClean="0"/>
              <a:t>DIFERENTES PROCEDENCIAS </a:t>
            </a:r>
          </a:p>
          <a:p>
            <a:pPr algn="ctr"/>
            <a:r>
              <a:rPr lang="es-ES" dirty="0" smtClean="0"/>
              <a:t>ÉTNICAS Y SOCIALES</a:t>
            </a:r>
            <a:endParaRPr lang="es-ES" dirty="0"/>
          </a:p>
        </p:txBody>
      </p:sp>
      <p:sp>
        <p:nvSpPr>
          <p:cNvPr id="31" name="30 CuadroTexto"/>
          <p:cNvSpPr txBox="1"/>
          <p:nvPr/>
        </p:nvSpPr>
        <p:spPr>
          <a:xfrm>
            <a:off x="5904872" y="1224463"/>
            <a:ext cx="2744180" cy="646331"/>
          </a:xfrm>
          <a:prstGeom prst="rect">
            <a:avLst/>
          </a:prstGeom>
          <a:noFill/>
        </p:spPr>
        <p:txBody>
          <a:bodyPr wrap="square" rtlCol="0">
            <a:spAutoFit/>
          </a:bodyPr>
          <a:lstStyle/>
          <a:p>
            <a:r>
              <a:rPr lang="es-ES" dirty="0" smtClean="0"/>
              <a:t>MESTIZAJE CULTURAL</a:t>
            </a:r>
          </a:p>
          <a:p>
            <a:r>
              <a:rPr lang="es-ES" dirty="0" smtClean="0"/>
              <a:t>(semitismo + helenismo)</a:t>
            </a:r>
            <a:endParaRPr lang="es-ES" dirty="0"/>
          </a:p>
        </p:txBody>
      </p:sp>
      <p:sp>
        <p:nvSpPr>
          <p:cNvPr id="2" name="1 CuadroTexto"/>
          <p:cNvSpPr txBox="1"/>
          <p:nvPr/>
        </p:nvSpPr>
        <p:spPr>
          <a:xfrm>
            <a:off x="5915755" y="4286436"/>
            <a:ext cx="2944198" cy="369332"/>
          </a:xfrm>
          <a:prstGeom prst="rect">
            <a:avLst/>
          </a:prstGeom>
          <a:noFill/>
        </p:spPr>
        <p:txBody>
          <a:bodyPr wrap="square" rtlCol="0">
            <a:spAutoFit/>
          </a:bodyPr>
          <a:lstStyle/>
          <a:p>
            <a:r>
              <a:rPr lang="es-ES" dirty="0" smtClean="0"/>
              <a:t>EN EXPANSIÓN NOTABLE</a:t>
            </a:r>
            <a:endParaRPr lang="es-ES" dirty="0"/>
          </a:p>
        </p:txBody>
      </p:sp>
      <p:sp>
        <p:nvSpPr>
          <p:cNvPr id="3" name="2 CuadroTexto"/>
          <p:cNvSpPr txBox="1"/>
          <p:nvPr/>
        </p:nvSpPr>
        <p:spPr>
          <a:xfrm>
            <a:off x="3864032" y="6064759"/>
            <a:ext cx="3855618" cy="369332"/>
          </a:xfrm>
          <a:prstGeom prst="rect">
            <a:avLst/>
          </a:prstGeom>
          <a:noFill/>
        </p:spPr>
        <p:txBody>
          <a:bodyPr wrap="square" rtlCol="0">
            <a:spAutoFit/>
          </a:bodyPr>
          <a:lstStyle/>
          <a:p>
            <a:r>
              <a:rPr lang="es-ES" dirty="0" smtClean="0"/>
              <a:t>CRÍTICO CON EL SISTEMA IMPERANTE</a:t>
            </a:r>
            <a:endParaRPr lang="es-ES" dirty="0"/>
          </a:p>
        </p:txBody>
      </p:sp>
      <p:sp>
        <p:nvSpPr>
          <p:cNvPr id="17" name="16 CuadroTexto"/>
          <p:cNvSpPr txBox="1"/>
          <p:nvPr/>
        </p:nvSpPr>
        <p:spPr>
          <a:xfrm>
            <a:off x="507028" y="1593795"/>
            <a:ext cx="1703365" cy="369332"/>
          </a:xfrm>
          <a:prstGeom prst="rect">
            <a:avLst/>
          </a:prstGeom>
          <a:noFill/>
        </p:spPr>
        <p:txBody>
          <a:bodyPr wrap="square" rtlCol="0">
            <a:spAutoFit/>
          </a:bodyPr>
          <a:lstStyle/>
          <a:p>
            <a:r>
              <a:rPr lang="es-ES" dirty="0" smtClean="0"/>
              <a:t>EN EVOLUCIÓN</a:t>
            </a:r>
            <a:endParaRPr lang="es-ES" dirty="0"/>
          </a:p>
        </p:txBody>
      </p:sp>
      <p:sp>
        <p:nvSpPr>
          <p:cNvPr id="18" name="17 CuadroTexto"/>
          <p:cNvSpPr txBox="1"/>
          <p:nvPr/>
        </p:nvSpPr>
        <p:spPr>
          <a:xfrm>
            <a:off x="443291" y="2952024"/>
            <a:ext cx="2201517" cy="1477328"/>
          </a:xfrm>
          <a:prstGeom prst="rect">
            <a:avLst/>
          </a:prstGeom>
          <a:noFill/>
        </p:spPr>
        <p:txBody>
          <a:bodyPr wrap="square" rtlCol="0">
            <a:spAutoFit/>
          </a:bodyPr>
          <a:lstStyle/>
          <a:p>
            <a:r>
              <a:rPr lang="es-ES" dirty="0" smtClean="0"/>
              <a:t>EXPERIENCIA CO- MUNITARIA  &gt;&gt; CELEBRACIÓN &gt;&gt;  CAMBIO DE VIDA </a:t>
            </a:r>
          </a:p>
          <a:p>
            <a:r>
              <a:rPr lang="es-ES" dirty="0" smtClean="0"/>
              <a:t>&gt;&gt; DOCTRINAS</a:t>
            </a:r>
            <a:endParaRPr lang="es-ES" dirty="0"/>
          </a:p>
        </p:txBody>
      </p:sp>
      <p:sp>
        <p:nvSpPr>
          <p:cNvPr id="19" name="18 CuadroTexto"/>
          <p:cNvSpPr txBox="1"/>
          <p:nvPr/>
        </p:nvSpPr>
        <p:spPr>
          <a:xfrm>
            <a:off x="3742345" y="1162571"/>
            <a:ext cx="1947897" cy="369332"/>
          </a:xfrm>
          <a:prstGeom prst="rect">
            <a:avLst/>
          </a:prstGeom>
          <a:noFill/>
        </p:spPr>
        <p:txBody>
          <a:bodyPr wrap="square" rtlCol="0">
            <a:spAutoFit/>
          </a:bodyPr>
          <a:lstStyle/>
          <a:p>
            <a:r>
              <a:rPr lang="es-ES" dirty="0" smtClean="0"/>
              <a:t>GENTE NORMAL</a:t>
            </a:r>
            <a:endParaRPr lang="es-ES" dirty="0"/>
          </a:p>
        </p:txBody>
      </p:sp>
      <p:sp>
        <p:nvSpPr>
          <p:cNvPr id="20" name="19 CuadroTexto"/>
          <p:cNvSpPr txBox="1"/>
          <p:nvPr/>
        </p:nvSpPr>
        <p:spPr>
          <a:xfrm>
            <a:off x="5706999" y="5075523"/>
            <a:ext cx="3019846" cy="646331"/>
          </a:xfrm>
          <a:prstGeom prst="rect">
            <a:avLst/>
          </a:prstGeom>
          <a:noFill/>
        </p:spPr>
        <p:txBody>
          <a:bodyPr wrap="square" rtlCol="0">
            <a:spAutoFit/>
          </a:bodyPr>
          <a:lstStyle/>
          <a:p>
            <a:pPr algn="ctr"/>
            <a:r>
              <a:rPr lang="es-ES" dirty="0" smtClean="0"/>
              <a:t>ACTITUDES Y VALORES </a:t>
            </a:r>
          </a:p>
          <a:p>
            <a:pPr algn="ctr"/>
            <a:r>
              <a:rPr lang="es-ES" dirty="0" smtClean="0"/>
              <a:t>CHOCANTES Y ATRAYENTES</a:t>
            </a:r>
            <a:endParaRPr lang="es-ES" dirty="0"/>
          </a:p>
        </p:txBody>
      </p:sp>
      <p:sp>
        <p:nvSpPr>
          <p:cNvPr id="21" name="20 Marcador de número de diapositiva"/>
          <p:cNvSpPr>
            <a:spLocks noGrp="1"/>
          </p:cNvSpPr>
          <p:nvPr>
            <p:ph type="sldNum" sz="quarter" idx="12"/>
          </p:nvPr>
        </p:nvSpPr>
        <p:spPr>
          <a:xfrm>
            <a:off x="7970562" y="6071128"/>
            <a:ext cx="758952" cy="246888"/>
          </a:xfrm>
        </p:spPr>
        <p:txBody>
          <a:bodyPr/>
          <a:lstStyle/>
          <a:p>
            <a:fld id="{636E3AB4-97AD-4389-A1F4-096199C2DEE3}" type="slidenum">
              <a:rPr lang="es-ES" b="1" smtClean="0">
                <a:solidFill>
                  <a:schemeClr val="tx1"/>
                </a:solidFill>
              </a:rPr>
              <a:t>67</a:t>
            </a:fld>
            <a:endParaRPr lang="es-ES" b="1" dirty="0">
              <a:solidFill>
                <a:schemeClr val="tx1"/>
              </a:solidFill>
            </a:endParaRPr>
          </a:p>
        </p:txBody>
      </p:sp>
      <p:sp>
        <p:nvSpPr>
          <p:cNvPr id="22" name="21 CuadroTexto"/>
          <p:cNvSpPr txBox="1"/>
          <p:nvPr/>
        </p:nvSpPr>
        <p:spPr>
          <a:xfrm>
            <a:off x="2127922" y="1693541"/>
            <a:ext cx="1152128" cy="923330"/>
          </a:xfrm>
          <a:prstGeom prst="rect">
            <a:avLst/>
          </a:prstGeom>
          <a:noFill/>
        </p:spPr>
        <p:txBody>
          <a:bodyPr wrap="square" rtlCol="0">
            <a:spAutoFit/>
          </a:bodyPr>
          <a:lstStyle/>
          <a:p>
            <a:pPr algn="ctr"/>
            <a:r>
              <a:rPr lang="es-ES" dirty="0" smtClean="0"/>
              <a:t>NUEVA IMAGEN DE DIOS</a:t>
            </a:r>
            <a:endParaRPr lang="es-ES" dirty="0"/>
          </a:p>
        </p:txBody>
      </p:sp>
      <p:sp>
        <p:nvSpPr>
          <p:cNvPr id="23" name="22 CuadroTexto"/>
          <p:cNvSpPr txBox="1"/>
          <p:nvPr/>
        </p:nvSpPr>
        <p:spPr>
          <a:xfrm>
            <a:off x="549126" y="4585438"/>
            <a:ext cx="2327045" cy="646331"/>
          </a:xfrm>
          <a:prstGeom prst="rect">
            <a:avLst/>
          </a:prstGeom>
          <a:noFill/>
        </p:spPr>
        <p:txBody>
          <a:bodyPr wrap="square" rtlCol="0">
            <a:spAutoFit/>
          </a:bodyPr>
          <a:lstStyle/>
          <a:p>
            <a:r>
              <a:rPr lang="es-ES" dirty="0" smtClean="0"/>
              <a:t>FUERTE EXPERIENCIA</a:t>
            </a:r>
          </a:p>
          <a:p>
            <a:r>
              <a:rPr lang="es-ES" dirty="0" smtClean="0"/>
              <a:t>COMUNITARIA</a:t>
            </a:r>
            <a:endParaRPr lang="es-ES" dirty="0"/>
          </a:p>
        </p:txBody>
      </p:sp>
      <p:sp>
        <p:nvSpPr>
          <p:cNvPr id="24" name="23 CuadroTexto"/>
          <p:cNvSpPr txBox="1"/>
          <p:nvPr/>
        </p:nvSpPr>
        <p:spPr>
          <a:xfrm>
            <a:off x="6187836" y="2324944"/>
            <a:ext cx="2481381" cy="646331"/>
          </a:xfrm>
          <a:prstGeom prst="rect">
            <a:avLst/>
          </a:prstGeom>
          <a:noFill/>
        </p:spPr>
        <p:txBody>
          <a:bodyPr wrap="square" rtlCol="0">
            <a:spAutoFit/>
          </a:bodyPr>
          <a:lstStyle/>
          <a:p>
            <a:r>
              <a:rPr lang="es-ES" dirty="0" smtClean="0"/>
              <a:t>NOTABLE APORTACIÓN </a:t>
            </a:r>
          </a:p>
          <a:p>
            <a:r>
              <a:rPr lang="es-ES" dirty="0" smtClean="0"/>
              <a:t>DE LAS MUJERES</a:t>
            </a:r>
            <a:endParaRPr lang="es-ES" dirty="0"/>
          </a:p>
        </p:txBody>
      </p:sp>
      <p:sp>
        <p:nvSpPr>
          <p:cNvPr id="25" name="24 CuadroTexto"/>
          <p:cNvSpPr txBox="1"/>
          <p:nvPr/>
        </p:nvSpPr>
        <p:spPr>
          <a:xfrm>
            <a:off x="4630734" y="2144640"/>
            <a:ext cx="1597999" cy="646331"/>
          </a:xfrm>
          <a:prstGeom prst="rect">
            <a:avLst/>
          </a:prstGeom>
          <a:noFill/>
        </p:spPr>
        <p:txBody>
          <a:bodyPr wrap="square" rtlCol="0">
            <a:spAutoFit/>
          </a:bodyPr>
          <a:lstStyle/>
          <a:p>
            <a:pPr algn="ctr"/>
            <a:r>
              <a:rPr lang="es-ES" dirty="0" smtClean="0"/>
              <a:t>LA CASA como lugar clave</a:t>
            </a:r>
            <a:endParaRPr lang="es-ES" dirty="0"/>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490" y="4471102"/>
            <a:ext cx="1319552" cy="98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26 Elipse"/>
          <p:cNvSpPr/>
          <p:nvPr/>
        </p:nvSpPr>
        <p:spPr>
          <a:xfrm>
            <a:off x="3635897" y="2750328"/>
            <a:ext cx="1981179" cy="15533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06782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11560" y="1429163"/>
            <a:ext cx="8042494" cy="5078313"/>
          </a:xfrm>
          <a:prstGeom prst="rect">
            <a:avLst/>
          </a:prstGeom>
          <a:gradFill>
            <a:gsLst>
              <a:gs pos="0">
                <a:srgbClr val="DD9FE9"/>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 – El análisis histórico nos hace ver que estos 4 elementos  se vivían según  un orden de prioridades: </a:t>
            </a:r>
            <a:r>
              <a:rPr lang="es-ES" b="1" i="1" dirty="0" smtClean="0"/>
              <a:t>EXPERIENCIA &gt;&gt; RITO-CELEBRACIÓN &gt;&gt; F ORMA DE VIDA &gt;&gt;DOCTRINA</a:t>
            </a:r>
            <a:r>
              <a:rPr lang="es-ES" dirty="0" smtClean="0"/>
              <a:t>: </a:t>
            </a:r>
          </a:p>
          <a:p>
            <a:r>
              <a:rPr lang="es-ES" b="1" dirty="0" smtClean="0">
                <a:solidFill>
                  <a:schemeClr val="accent6">
                    <a:lumMod val="75000"/>
                  </a:schemeClr>
                </a:solidFill>
              </a:rPr>
              <a:t>HACERSE CRISTIANO  </a:t>
            </a:r>
            <a:r>
              <a:rPr lang="es-ES" dirty="0" smtClean="0"/>
              <a:t>no </a:t>
            </a:r>
            <a:r>
              <a:rPr lang="es-ES" dirty="0"/>
              <a:t>consistía </a:t>
            </a:r>
            <a:r>
              <a:rPr lang="es-ES" dirty="0" smtClean="0"/>
              <a:t>principalmente en </a:t>
            </a:r>
            <a:r>
              <a:rPr lang="es-ES" dirty="0"/>
              <a:t>aceptar </a:t>
            </a:r>
            <a:r>
              <a:rPr lang="es-ES" dirty="0" smtClean="0"/>
              <a:t>una  serie </a:t>
            </a:r>
          </a:p>
          <a:p>
            <a:r>
              <a:rPr lang="es-ES" dirty="0" smtClean="0"/>
              <a:t>de doctrinas,  sino que consistía en cuatro dimensiones (variadas  según</a:t>
            </a:r>
          </a:p>
          <a:p>
            <a:r>
              <a:rPr lang="es-ES" dirty="0" smtClean="0"/>
              <a:t>comunidades), que evolucionaban:</a:t>
            </a:r>
          </a:p>
          <a:p>
            <a:r>
              <a:rPr lang="es-ES" dirty="0" smtClean="0"/>
              <a:t>1º participar en una </a:t>
            </a:r>
            <a:r>
              <a:rPr lang="es-ES" b="1" i="1" dirty="0" smtClean="0"/>
              <a:t>experiencia comunitaria</a:t>
            </a:r>
            <a:r>
              <a:rPr lang="es-ES" dirty="0"/>
              <a:t>, </a:t>
            </a:r>
            <a:endParaRPr lang="es-ES" dirty="0" smtClean="0"/>
          </a:p>
          <a:p>
            <a:r>
              <a:rPr lang="es-ES" dirty="0" smtClean="0"/>
              <a:t>2º que </a:t>
            </a:r>
            <a:r>
              <a:rPr lang="es-ES" dirty="0"/>
              <a:t>se actualizaba </a:t>
            </a:r>
            <a:r>
              <a:rPr lang="es-ES" dirty="0" smtClean="0"/>
              <a:t>periódicamente en el </a:t>
            </a:r>
            <a:r>
              <a:rPr lang="es-ES" dirty="0"/>
              <a:t>rito de una </a:t>
            </a:r>
            <a:r>
              <a:rPr lang="es-ES" b="1" i="1" dirty="0"/>
              <a:t>mesa </a:t>
            </a:r>
            <a:r>
              <a:rPr lang="es-ES" b="1" i="1" dirty="0" err="1" smtClean="0"/>
              <a:t>frater</a:t>
            </a:r>
            <a:r>
              <a:rPr lang="es-ES" b="1" i="1" dirty="0" smtClean="0"/>
              <a:t>-</a:t>
            </a:r>
          </a:p>
          <a:p>
            <a:r>
              <a:rPr lang="es-ES" b="1" i="1" dirty="0" err="1" smtClean="0"/>
              <a:t>nalmente</a:t>
            </a:r>
            <a:r>
              <a:rPr lang="es-ES" b="1" i="1" dirty="0" smtClean="0"/>
              <a:t> compartida</a:t>
            </a:r>
            <a:r>
              <a:rPr lang="es-ES" b="1" i="1" dirty="0"/>
              <a:t>,</a:t>
            </a:r>
            <a:r>
              <a:rPr lang="es-ES" dirty="0"/>
              <a:t> </a:t>
            </a:r>
            <a:endParaRPr lang="es-ES" dirty="0" smtClean="0"/>
          </a:p>
          <a:p>
            <a:r>
              <a:rPr lang="es-ES" dirty="0" smtClean="0"/>
              <a:t>3º que </a:t>
            </a:r>
            <a:r>
              <a:rPr lang="es-ES" dirty="0"/>
              <a:t>se expresaba en </a:t>
            </a:r>
            <a:r>
              <a:rPr lang="es-ES" b="1" i="1" dirty="0" smtClean="0"/>
              <a:t>una transformación </a:t>
            </a:r>
            <a:r>
              <a:rPr lang="es-ES" b="1" i="1" dirty="0"/>
              <a:t>personal y social</a:t>
            </a:r>
            <a:r>
              <a:rPr lang="es-ES" dirty="0"/>
              <a:t>, </a:t>
            </a:r>
            <a:r>
              <a:rPr lang="es-ES" dirty="0" smtClean="0"/>
              <a:t>es decir</a:t>
            </a:r>
            <a:r>
              <a:rPr lang="es-ES" dirty="0"/>
              <a:t>, en </a:t>
            </a:r>
            <a:r>
              <a:rPr lang="es-ES" dirty="0" smtClean="0"/>
              <a:t>un nuevo  estilo de vida de la comunidad y sus miembros</a:t>
            </a:r>
          </a:p>
          <a:p>
            <a:r>
              <a:rPr lang="es-ES" dirty="0" smtClean="0"/>
              <a:t>y 4º que cristalizaba en </a:t>
            </a:r>
          </a:p>
          <a:p>
            <a:r>
              <a:rPr lang="es-ES" dirty="0" smtClean="0"/>
              <a:t>acuerdos, en torno a </a:t>
            </a:r>
          </a:p>
          <a:p>
            <a:r>
              <a:rPr lang="es-ES" b="1" i="1" dirty="0" smtClean="0"/>
              <a:t>una doctrina</a:t>
            </a:r>
            <a:r>
              <a:rPr lang="es-ES" dirty="0" smtClean="0"/>
              <a:t>, que </a:t>
            </a:r>
            <a:r>
              <a:rPr lang="es-ES" dirty="0" err="1" smtClean="0"/>
              <a:t>for</a:t>
            </a:r>
            <a:r>
              <a:rPr lang="es-ES" dirty="0" smtClean="0"/>
              <a:t>-</a:t>
            </a:r>
          </a:p>
          <a:p>
            <a:r>
              <a:rPr lang="es-ES" dirty="0" err="1" smtClean="0"/>
              <a:t>mulaba</a:t>
            </a:r>
            <a:r>
              <a:rPr lang="es-ES" dirty="0" smtClean="0"/>
              <a:t> y profundiza-</a:t>
            </a:r>
          </a:p>
          <a:p>
            <a:r>
              <a:rPr lang="es-ES" dirty="0" err="1" smtClean="0"/>
              <a:t>ba</a:t>
            </a:r>
            <a:r>
              <a:rPr lang="es-ES" dirty="0" smtClean="0"/>
              <a:t> la experiencia </a:t>
            </a:r>
            <a:r>
              <a:rPr lang="es-ES" dirty="0" err="1" smtClean="0"/>
              <a:t>ini</a:t>
            </a:r>
            <a:r>
              <a:rPr lang="es-ES" dirty="0" smtClean="0"/>
              <a:t>-</a:t>
            </a:r>
          </a:p>
          <a:p>
            <a:r>
              <a:rPr lang="es-ES" dirty="0" err="1" smtClean="0"/>
              <a:t>cial</a:t>
            </a:r>
            <a:r>
              <a:rPr lang="es-ES" dirty="0" smtClean="0"/>
              <a:t> de los seguidores </a:t>
            </a:r>
          </a:p>
          <a:p>
            <a:r>
              <a:rPr lang="es-ES" dirty="0" smtClean="0"/>
              <a:t>de Jesús</a:t>
            </a:r>
            <a:endParaRPr lang="es-ES" dirty="0"/>
          </a:p>
        </p:txBody>
      </p:sp>
      <p:sp>
        <p:nvSpPr>
          <p:cNvPr id="4" name="3 CuadroTexto"/>
          <p:cNvSpPr txBox="1"/>
          <p:nvPr/>
        </p:nvSpPr>
        <p:spPr>
          <a:xfrm>
            <a:off x="503739" y="720278"/>
            <a:ext cx="3168352" cy="461665"/>
          </a:xfrm>
          <a:prstGeom prst="rect">
            <a:avLst/>
          </a:prstGeom>
          <a:solidFill>
            <a:schemeClr val="bg1"/>
          </a:solidFill>
        </p:spPr>
        <p:txBody>
          <a:bodyPr wrap="square" rtlCol="0">
            <a:spAutoFit/>
          </a:bodyPr>
          <a:lstStyle/>
          <a:p>
            <a:r>
              <a:rPr lang="es-ES" sz="2400" b="1" dirty="0" smtClean="0">
                <a:solidFill>
                  <a:schemeClr val="accent6">
                    <a:lumMod val="75000"/>
                  </a:schemeClr>
                </a:solidFill>
                <a:latin typeface="Arial" panose="020B0604020202020204" pitchFamily="34" charset="0"/>
                <a:cs typeface="Arial" panose="020B0604020202020204" pitchFamily="34" charset="0"/>
              </a:rPr>
              <a:t>ALGUNOS RASGOS</a:t>
            </a:r>
            <a:endParaRPr lang="es-ES" sz="2400" b="1" dirty="0">
              <a:solidFill>
                <a:schemeClr val="accent6">
                  <a:lumMod val="75000"/>
                </a:schemeClr>
              </a:solidFill>
              <a:latin typeface="Arial" panose="020B0604020202020204" pitchFamily="34" charset="0"/>
              <a:cs typeface="Arial" panose="020B0604020202020204" pitchFamily="34" charset="0"/>
            </a:endParaRPr>
          </a:p>
        </p:txBody>
      </p:sp>
      <p:sp>
        <p:nvSpPr>
          <p:cNvPr id="2" name="1 CuadroTexto"/>
          <p:cNvSpPr txBox="1"/>
          <p:nvPr/>
        </p:nvSpPr>
        <p:spPr>
          <a:xfrm>
            <a:off x="3034646" y="4653136"/>
            <a:ext cx="5590808" cy="1754326"/>
          </a:xfrm>
          <a:prstGeom prst="rect">
            <a:avLst/>
          </a:prstGeom>
          <a:gradFill>
            <a:gsLst>
              <a:gs pos="0">
                <a:srgbClr val="A3FBD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2 - La </a:t>
            </a:r>
            <a:r>
              <a:rPr lang="es-ES" b="1" dirty="0" smtClean="0">
                <a:solidFill>
                  <a:schemeClr val="accent6">
                    <a:lumMod val="75000"/>
                  </a:schemeClr>
                </a:solidFill>
              </a:rPr>
              <a:t>EXPERIENCIA RELIGIOSA CRISTIANA  </a:t>
            </a:r>
            <a:r>
              <a:rPr lang="es-ES" dirty="0" smtClean="0"/>
              <a:t>se </a:t>
            </a:r>
            <a:r>
              <a:rPr lang="es-ES" dirty="0" err="1" smtClean="0"/>
              <a:t>caracte</a:t>
            </a:r>
            <a:r>
              <a:rPr lang="es-ES" dirty="0" smtClean="0"/>
              <a:t>-rizó desde el principio por: ser </a:t>
            </a:r>
            <a:r>
              <a:rPr lang="es-ES" dirty="0"/>
              <a:t>un encuentro con </a:t>
            </a:r>
            <a:r>
              <a:rPr lang="es-ES" dirty="0" smtClean="0"/>
              <a:t>Jesús, encuentro que abre al </a:t>
            </a:r>
            <a:r>
              <a:rPr lang="es-ES" dirty="0"/>
              <a:t>misterio de Dios y de su </a:t>
            </a:r>
            <a:r>
              <a:rPr lang="es-ES" dirty="0" smtClean="0"/>
              <a:t>Reinado en </a:t>
            </a:r>
            <a:r>
              <a:rPr lang="es-ES" dirty="0"/>
              <a:t>la historia. </a:t>
            </a:r>
            <a:r>
              <a:rPr lang="es-ES" dirty="0" smtClean="0"/>
              <a:t>Era </a:t>
            </a:r>
            <a:r>
              <a:rPr lang="es-ES" dirty="0"/>
              <a:t>una </a:t>
            </a:r>
            <a:r>
              <a:rPr lang="es-ES" dirty="0" smtClean="0"/>
              <a:t>experiencia de </a:t>
            </a:r>
            <a:r>
              <a:rPr lang="es-ES" dirty="0"/>
              <a:t>gozo y de paz, </a:t>
            </a:r>
            <a:r>
              <a:rPr lang="es-ES" dirty="0" smtClean="0"/>
              <a:t>- también de dificultades -  pero </a:t>
            </a:r>
            <a:r>
              <a:rPr lang="es-ES" dirty="0"/>
              <a:t>que </a:t>
            </a:r>
            <a:r>
              <a:rPr lang="es-ES" dirty="0" smtClean="0"/>
              <a:t>conllevaba una </a:t>
            </a:r>
            <a:r>
              <a:rPr lang="es-ES" dirty="0"/>
              <a:t>especial atención </a:t>
            </a:r>
            <a:r>
              <a:rPr lang="es-ES" dirty="0" smtClean="0"/>
              <a:t>a la implicación social</a:t>
            </a:r>
            <a:endParaRPr lang="es-ES" dirty="0"/>
          </a:p>
        </p:txBody>
      </p:sp>
      <p:pic>
        <p:nvPicPr>
          <p:cNvPr id="5" name="Picture 2" descr="E:\P-Jesus\proyectojesus\cruzllamatransp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48880"/>
            <a:ext cx="1340278" cy="2043375"/>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número de diapositiva"/>
          <p:cNvSpPr>
            <a:spLocks noGrp="1"/>
          </p:cNvSpPr>
          <p:nvPr>
            <p:ph type="sldNum" sz="quarter" idx="12"/>
          </p:nvPr>
        </p:nvSpPr>
        <p:spPr>
          <a:xfrm>
            <a:off x="7857819" y="6021288"/>
            <a:ext cx="758952" cy="246888"/>
          </a:xfrm>
        </p:spPr>
        <p:txBody>
          <a:bodyPr/>
          <a:lstStyle/>
          <a:p>
            <a:fld id="{636E3AB4-97AD-4389-A1F4-096199C2DEE3}" type="slidenum">
              <a:rPr lang="es-ES" b="1" smtClean="0">
                <a:solidFill>
                  <a:schemeClr val="tx1"/>
                </a:solidFill>
              </a:rPr>
              <a:t>68</a:t>
            </a:fld>
            <a:endParaRPr lang="es-ES" b="1" dirty="0">
              <a:solidFill>
                <a:schemeClr val="tx1"/>
              </a:solidFill>
            </a:endParaRPr>
          </a:p>
        </p:txBody>
      </p:sp>
      <p:sp>
        <p:nvSpPr>
          <p:cNvPr id="11" name="10 CuadroTexto"/>
          <p:cNvSpPr txBox="1"/>
          <p:nvPr/>
        </p:nvSpPr>
        <p:spPr>
          <a:xfrm>
            <a:off x="3707904" y="489446"/>
            <a:ext cx="4946150" cy="923330"/>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a:ln w="25400">
            <a:solidFill>
              <a:schemeClr val="accent6">
                <a:lumMod val="50000"/>
              </a:schemeClr>
            </a:solidFill>
          </a:ln>
        </p:spPr>
        <p:txBody>
          <a:bodyPr wrap="square" rtlCol="0">
            <a:spAutoFit/>
          </a:bodyPr>
          <a:lstStyle/>
          <a:p>
            <a:r>
              <a:rPr lang="es-ES" dirty="0" smtClean="0"/>
              <a:t>“…antes </a:t>
            </a:r>
            <a:r>
              <a:rPr lang="es-ES" dirty="0"/>
              <a:t>que una doctrina</a:t>
            </a:r>
            <a:r>
              <a:rPr lang="es-ES" dirty="0" smtClean="0"/>
              <a:t>, era </a:t>
            </a:r>
            <a:r>
              <a:rPr lang="es-ES" b="1" dirty="0">
                <a:solidFill>
                  <a:schemeClr val="accent6">
                    <a:lumMod val="75000"/>
                  </a:schemeClr>
                </a:solidFill>
              </a:rPr>
              <a:t>una forma de vida </a:t>
            </a:r>
            <a:r>
              <a:rPr lang="es-ES" dirty="0"/>
              <a:t>con </a:t>
            </a:r>
            <a:r>
              <a:rPr lang="es-ES" dirty="0" smtClean="0"/>
              <a:t>profunda incidencia </a:t>
            </a:r>
            <a:r>
              <a:rPr lang="es-ES" dirty="0"/>
              <a:t>social y que se </a:t>
            </a:r>
            <a:r>
              <a:rPr lang="es-ES" dirty="0" smtClean="0"/>
              <a:t>gestaba en </a:t>
            </a:r>
            <a:r>
              <a:rPr lang="es-ES" dirty="0"/>
              <a:t>la marginalidad </a:t>
            </a:r>
            <a:r>
              <a:rPr lang="es-ES" dirty="0" smtClean="0"/>
              <a:t>social” (R. Aguirre)</a:t>
            </a:r>
            <a:endParaRPr lang="es-ES" dirty="0"/>
          </a:p>
        </p:txBody>
      </p:sp>
    </p:spTree>
    <p:extLst>
      <p:ext uri="{BB962C8B-B14F-4D97-AF65-F5344CB8AC3E}">
        <p14:creationId xmlns:p14="http://schemas.microsoft.com/office/powerpoint/2010/main" val="18229449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7" y="1772816"/>
            <a:ext cx="8387890" cy="4801314"/>
          </a:xfrm>
          <a:prstGeom prst="rect">
            <a:avLst/>
          </a:prstGeom>
          <a:noFill/>
        </p:spPr>
        <p:txBody>
          <a:bodyPr wrap="square" rtlCol="0">
            <a:spAutoFit/>
          </a:bodyPr>
          <a:lstStyle/>
          <a:p>
            <a:r>
              <a:rPr lang="es-ES" dirty="0" smtClean="0"/>
              <a:t>4 – Había una</a:t>
            </a:r>
            <a:r>
              <a:rPr lang="es-ES" b="1" dirty="0" smtClean="0">
                <a:solidFill>
                  <a:schemeClr val="accent6">
                    <a:lumMod val="75000"/>
                  </a:schemeClr>
                </a:solidFill>
              </a:rPr>
              <a:t> DIVERSIDAD INIMAGINABLE </a:t>
            </a:r>
            <a:r>
              <a:rPr lang="es-ES" dirty="0" smtClean="0"/>
              <a:t>en </a:t>
            </a:r>
            <a:r>
              <a:rPr lang="es-ES" dirty="0"/>
              <a:t>los </a:t>
            </a:r>
            <a:endParaRPr lang="es-ES" dirty="0" smtClean="0"/>
          </a:p>
          <a:p>
            <a:r>
              <a:rPr lang="es-ES" dirty="0" smtClean="0"/>
              <a:t>primeros siglos. </a:t>
            </a:r>
          </a:p>
          <a:p>
            <a:pPr marL="285750" indent="-285750">
              <a:buFont typeface="Arial" panose="020B0604020202020204" pitchFamily="34" charset="0"/>
              <a:buChar char="•"/>
            </a:pPr>
            <a:r>
              <a:rPr lang="es-ES" baseline="-25000" dirty="0" smtClean="0"/>
              <a:t>  </a:t>
            </a:r>
            <a:r>
              <a:rPr lang="es-ES" dirty="0" smtClean="0"/>
              <a:t>Cuando </a:t>
            </a:r>
            <a:r>
              <a:rPr lang="es-ES" b="1" i="1" dirty="0">
                <a:solidFill>
                  <a:schemeClr val="accent6">
                    <a:lumMod val="75000"/>
                  </a:schemeClr>
                </a:solidFill>
              </a:rPr>
              <a:t>algunos dirigentes </a:t>
            </a:r>
            <a:r>
              <a:rPr lang="es-ES" dirty="0"/>
              <a:t>asentados en grandes </a:t>
            </a:r>
            <a:endParaRPr lang="es-ES" dirty="0" smtClean="0"/>
          </a:p>
          <a:p>
            <a:r>
              <a:rPr lang="es-ES" dirty="0" smtClean="0"/>
              <a:t>urbes intentaron </a:t>
            </a:r>
            <a:r>
              <a:rPr lang="es-ES" dirty="0"/>
              <a:t>controlar esa diversidad, se inició un </a:t>
            </a:r>
            <a:endParaRPr lang="es-ES" dirty="0" smtClean="0"/>
          </a:p>
          <a:p>
            <a:r>
              <a:rPr lang="es-ES" dirty="0" smtClean="0"/>
              <a:t>proceso de “intercambio”, </a:t>
            </a:r>
            <a:r>
              <a:rPr lang="es-ES" dirty="0"/>
              <a:t>que implicaba modos de </a:t>
            </a:r>
            <a:r>
              <a:rPr lang="es-ES" dirty="0" smtClean="0"/>
              <a:t>vi-</a:t>
            </a:r>
          </a:p>
          <a:p>
            <a:r>
              <a:rPr lang="es-ES" dirty="0" smtClean="0"/>
              <a:t>da</a:t>
            </a:r>
            <a:r>
              <a:rPr lang="es-ES" dirty="0"/>
              <a:t>, </a:t>
            </a:r>
            <a:r>
              <a:rPr lang="es-ES" dirty="0" smtClean="0"/>
              <a:t>creencias</a:t>
            </a:r>
            <a:r>
              <a:rPr lang="es-ES" dirty="0"/>
              <a:t>, </a:t>
            </a:r>
            <a:r>
              <a:rPr lang="es-ES" dirty="0" smtClean="0"/>
              <a:t>formas </a:t>
            </a:r>
            <a:r>
              <a:rPr lang="es-ES" dirty="0"/>
              <a:t>culturales y escritos</a:t>
            </a:r>
            <a:r>
              <a:rPr lang="es-ES" dirty="0" smtClean="0"/>
              <a:t>.</a:t>
            </a:r>
          </a:p>
          <a:p>
            <a:pPr marL="285750" indent="-285750">
              <a:buFont typeface="Arial" panose="020B0604020202020204" pitchFamily="34" charset="0"/>
              <a:buChar char="•"/>
            </a:pPr>
            <a:r>
              <a:rPr lang="es-ES" dirty="0" smtClean="0"/>
              <a:t>  </a:t>
            </a:r>
            <a:r>
              <a:rPr lang="es-ES" b="1" i="1" dirty="0" smtClean="0">
                <a:solidFill>
                  <a:schemeClr val="accent6">
                    <a:lumMod val="75000"/>
                  </a:schemeClr>
                </a:solidFill>
              </a:rPr>
              <a:t>Algunas </a:t>
            </a:r>
            <a:r>
              <a:rPr lang="es-ES" b="1" i="1" dirty="0">
                <a:solidFill>
                  <a:schemeClr val="accent6">
                    <a:lumMod val="75000"/>
                  </a:schemeClr>
                </a:solidFill>
              </a:rPr>
              <a:t>iglesias </a:t>
            </a:r>
            <a:r>
              <a:rPr lang="es-ES" dirty="0"/>
              <a:t>se apuntaron </a:t>
            </a:r>
            <a:r>
              <a:rPr lang="es-ES" dirty="0" smtClean="0"/>
              <a:t>a </a:t>
            </a:r>
            <a:r>
              <a:rPr lang="es-ES" dirty="0"/>
              <a:t>este proceso dialógico, </a:t>
            </a:r>
            <a:r>
              <a:rPr lang="es-ES" dirty="0" smtClean="0"/>
              <a:t>cedieron </a:t>
            </a:r>
            <a:r>
              <a:rPr lang="es-ES" dirty="0"/>
              <a:t>en unas </a:t>
            </a:r>
            <a:r>
              <a:rPr lang="es-ES" dirty="0" err="1" smtClean="0"/>
              <a:t>co</a:t>
            </a:r>
            <a:r>
              <a:rPr lang="es-ES" dirty="0" smtClean="0"/>
              <a:t>-</a:t>
            </a:r>
          </a:p>
          <a:p>
            <a:r>
              <a:rPr lang="es-ES" dirty="0" err="1" smtClean="0"/>
              <a:t>sas</a:t>
            </a:r>
            <a:r>
              <a:rPr lang="es-ES" dirty="0" smtClean="0"/>
              <a:t>, se </a:t>
            </a:r>
            <a:r>
              <a:rPr lang="es-ES" dirty="0"/>
              <a:t>cerraron en </a:t>
            </a:r>
            <a:r>
              <a:rPr lang="es-ES" dirty="0" smtClean="0"/>
              <a:t>otras, y </a:t>
            </a:r>
            <a:r>
              <a:rPr lang="es-ES" dirty="0"/>
              <a:t>conformaron así acuerdos </a:t>
            </a:r>
            <a:r>
              <a:rPr lang="es-ES" dirty="0" smtClean="0"/>
              <a:t>comunes </a:t>
            </a:r>
            <a:r>
              <a:rPr lang="es-ES" dirty="0"/>
              <a:t>que se reflejan </a:t>
            </a:r>
            <a:endParaRPr lang="es-ES" dirty="0" smtClean="0"/>
          </a:p>
          <a:p>
            <a:r>
              <a:rPr lang="es-ES" dirty="0" smtClean="0"/>
              <a:t>en </a:t>
            </a:r>
            <a:r>
              <a:rPr lang="es-ES" dirty="0"/>
              <a:t>el canon del </a:t>
            </a:r>
            <a:r>
              <a:rPr lang="es-ES" dirty="0" smtClean="0"/>
              <a:t>N. T. : veintisiete </a:t>
            </a:r>
            <a:r>
              <a:rPr lang="es-ES" dirty="0"/>
              <a:t>libros con cristologías, </a:t>
            </a:r>
            <a:r>
              <a:rPr lang="es-ES" dirty="0" smtClean="0"/>
              <a:t>acentos </a:t>
            </a:r>
            <a:r>
              <a:rPr lang="es-ES" dirty="0"/>
              <a:t>teológicos y </a:t>
            </a:r>
            <a:r>
              <a:rPr lang="es-ES" dirty="0" err="1" smtClean="0"/>
              <a:t>ét</a:t>
            </a:r>
            <a:r>
              <a:rPr lang="es-ES" dirty="0" smtClean="0"/>
              <a:t>-</a:t>
            </a:r>
          </a:p>
          <a:p>
            <a:r>
              <a:rPr lang="es-ES" dirty="0" err="1" smtClean="0"/>
              <a:t>nicos</a:t>
            </a:r>
            <a:r>
              <a:rPr lang="es-ES" dirty="0" smtClean="0"/>
              <a:t> </a:t>
            </a:r>
            <a:r>
              <a:rPr lang="es-ES" dirty="0"/>
              <a:t>diversos. </a:t>
            </a:r>
            <a:r>
              <a:rPr lang="es-ES" dirty="0" smtClean="0"/>
              <a:t> </a:t>
            </a:r>
          </a:p>
          <a:p>
            <a:pPr marL="285750" indent="-285750">
              <a:buFont typeface="Arial" charset="0"/>
              <a:buChar char="•"/>
            </a:pPr>
            <a:r>
              <a:rPr lang="es-ES" dirty="0" smtClean="0"/>
              <a:t>No </a:t>
            </a:r>
            <a:r>
              <a:rPr lang="es-ES" dirty="0"/>
              <a:t>obstante, hubo </a:t>
            </a:r>
            <a:r>
              <a:rPr lang="es-ES" b="1" i="1" dirty="0">
                <a:solidFill>
                  <a:schemeClr val="accent6">
                    <a:lumMod val="75000"/>
                  </a:schemeClr>
                </a:solidFill>
              </a:rPr>
              <a:t>otros grupos </a:t>
            </a:r>
            <a:r>
              <a:rPr lang="es-ES" dirty="0"/>
              <a:t>que no sobrevivieron </a:t>
            </a:r>
            <a:r>
              <a:rPr lang="es-ES" dirty="0" smtClean="0"/>
              <a:t>a esta proceso porque  </a:t>
            </a:r>
            <a:r>
              <a:rPr lang="es-ES" dirty="0" smtClean="0">
                <a:solidFill>
                  <a:srgbClr val="C00000"/>
                </a:solidFill>
              </a:rPr>
              <a:t>o</a:t>
            </a:r>
            <a:r>
              <a:rPr lang="es-ES" dirty="0" smtClean="0"/>
              <a:t> </a:t>
            </a:r>
          </a:p>
          <a:p>
            <a:r>
              <a:rPr lang="es-ES" dirty="0" smtClean="0"/>
              <a:t>se </a:t>
            </a:r>
            <a:r>
              <a:rPr lang="es-ES" dirty="0"/>
              <a:t>separaron por decisión propia</a:t>
            </a:r>
            <a:r>
              <a:rPr lang="es-ES" dirty="0">
                <a:solidFill>
                  <a:srgbClr val="C00000"/>
                </a:solidFill>
              </a:rPr>
              <a:t>, </a:t>
            </a:r>
            <a:r>
              <a:rPr lang="es-ES" dirty="0" smtClean="0">
                <a:solidFill>
                  <a:srgbClr val="C00000"/>
                </a:solidFill>
              </a:rPr>
              <a:t>o</a:t>
            </a:r>
            <a:r>
              <a:rPr lang="es-ES" dirty="0" smtClean="0"/>
              <a:t>  se </a:t>
            </a:r>
            <a:r>
              <a:rPr lang="es-ES" dirty="0"/>
              <a:t>mantuvieran al margen </a:t>
            </a:r>
            <a:r>
              <a:rPr lang="es-ES" dirty="0" smtClean="0">
                <a:solidFill>
                  <a:srgbClr val="C00000"/>
                </a:solidFill>
              </a:rPr>
              <a:t>o</a:t>
            </a:r>
            <a:r>
              <a:rPr lang="es-ES" dirty="0" smtClean="0"/>
              <a:t>  </a:t>
            </a:r>
            <a:r>
              <a:rPr lang="es-ES" dirty="0"/>
              <a:t>porque fueron atacados por líderes eclesiales, </a:t>
            </a:r>
            <a:r>
              <a:rPr lang="es-ES" dirty="0" smtClean="0"/>
              <a:t>y así muchos </a:t>
            </a:r>
            <a:r>
              <a:rPr lang="es-ES" dirty="0"/>
              <a:t>cristianismos fueron </a:t>
            </a:r>
            <a:r>
              <a:rPr lang="es-ES" dirty="0" smtClean="0"/>
              <a:t>olvidados.</a:t>
            </a:r>
            <a:endParaRPr lang="es-ES" dirty="0"/>
          </a:p>
          <a:p>
            <a:pPr marL="285750" indent="-285750">
              <a:buFont typeface="Arial" charset="0"/>
              <a:buChar char="•"/>
            </a:pPr>
            <a:r>
              <a:rPr lang="es-ES" dirty="0" smtClean="0"/>
              <a:t>Estas </a:t>
            </a:r>
            <a:r>
              <a:rPr lang="es-ES" dirty="0"/>
              <a:t>políticas de exclusión-inclusión </a:t>
            </a:r>
            <a:r>
              <a:rPr lang="es-ES" b="1" i="1" dirty="0">
                <a:solidFill>
                  <a:schemeClr val="accent6">
                    <a:lumMod val="75000"/>
                  </a:schemeClr>
                </a:solidFill>
              </a:rPr>
              <a:t>continuaron</a:t>
            </a:r>
            <a:r>
              <a:rPr lang="es-ES" dirty="0"/>
              <a:t> ya </a:t>
            </a:r>
            <a:r>
              <a:rPr lang="es-ES" dirty="0" smtClean="0"/>
              <a:t>entrados  los siglos </a:t>
            </a:r>
            <a:r>
              <a:rPr lang="es-ES" dirty="0"/>
              <a:t>II y </a:t>
            </a:r>
            <a:r>
              <a:rPr lang="es-ES" dirty="0" smtClean="0"/>
              <a:t>III</a:t>
            </a:r>
          </a:p>
          <a:p>
            <a:pPr marL="285750" indent="-285750">
              <a:buFont typeface="Arial" charset="0"/>
              <a:buChar char="•"/>
            </a:pPr>
            <a:r>
              <a:rPr lang="es-ES" dirty="0" smtClean="0"/>
              <a:t> </a:t>
            </a:r>
            <a:r>
              <a:rPr lang="es-ES" dirty="0"/>
              <a:t>y se </a:t>
            </a:r>
            <a:r>
              <a:rPr lang="es-ES" dirty="0" smtClean="0"/>
              <a:t>consolidaron </a:t>
            </a:r>
            <a:r>
              <a:rPr lang="es-ES" dirty="0"/>
              <a:t>en el siglo IV cuando las estrategias del Imperio Romano buscaban unificar “un cristianismo” en medio de un mundo romano diverso a nivel religioso</a:t>
            </a:r>
            <a:r>
              <a:rPr lang="es-ES" dirty="0" smtClean="0"/>
              <a:t>.</a:t>
            </a:r>
            <a:endParaRPr lang="es-ES" dirty="0"/>
          </a:p>
        </p:txBody>
      </p:sp>
      <p:sp>
        <p:nvSpPr>
          <p:cNvPr id="4" name="3 Marcador de número de diapositiva"/>
          <p:cNvSpPr>
            <a:spLocks noGrp="1"/>
          </p:cNvSpPr>
          <p:nvPr>
            <p:ph type="sldNum" sz="quarter" idx="12"/>
          </p:nvPr>
        </p:nvSpPr>
        <p:spPr>
          <a:xfrm>
            <a:off x="7907704" y="6249042"/>
            <a:ext cx="758952" cy="246888"/>
          </a:xfrm>
        </p:spPr>
        <p:txBody>
          <a:bodyPr/>
          <a:lstStyle/>
          <a:p>
            <a:fld id="{636E3AB4-97AD-4389-A1F4-096199C2DEE3}" type="slidenum">
              <a:rPr lang="es-ES" b="1" smtClean="0">
                <a:solidFill>
                  <a:schemeClr val="tx1"/>
                </a:solidFill>
              </a:rPr>
              <a:t>69</a:t>
            </a:fld>
            <a:endParaRPr lang="es-ES" b="1" dirty="0">
              <a:solidFill>
                <a:schemeClr val="tx1"/>
              </a:solidFill>
            </a:endParaRPr>
          </a:p>
        </p:txBody>
      </p:sp>
      <p:sp>
        <p:nvSpPr>
          <p:cNvPr id="5" name="4 CuadroTexto"/>
          <p:cNvSpPr txBox="1"/>
          <p:nvPr/>
        </p:nvSpPr>
        <p:spPr>
          <a:xfrm>
            <a:off x="765118" y="309990"/>
            <a:ext cx="7848873" cy="1477328"/>
          </a:xfrm>
          <a:prstGeom prst="rect">
            <a:avLst/>
          </a:prstGeom>
          <a:gradFill>
            <a:gsLst>
              <a:gs pos="0">
                <a:srgbClr val="EBDBD5"/>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3 - </a:t>
            </a:r>
            <a:r>
              <a:rPr lang="es-ES" dirty="0"/>
              <a:t>Estas </a:t>
            </a:r>
            <a:r>
              <a:rPr lang="es-ES" dirty="0" smtClean="0"/>
              <a:t>comunidades primeras, diversas en sí mismas y con no pocas  </a:t>
            </a:r>
            <a:r>
              <a:rPr lang="es-ES" dirty="0" err="1" smtClean="0"/>
              <a:t>dificul-tades</a:t>
            </a:r>
            <a:r>
              <a:rPr lang="es-ES" dirty="0"/>
              <a:t>, eran  lugar de acogida y </a:t>
            </a:r>
            <a:r>
              <a:rPr lang="es-ES" dirty="0" smtClean="0"/>
              <a:t>de convivencia </a:t>
            </a:r>
            <a:r>
              <a:rPr lang="es-ES" dirty="0"/>
              <a:t>de gentes de </a:t>
            </a:r>
            <a:r>
              <a:rPr lang="es-ES" b="1" dirty="0" smtClean="0">
                <a:solidFill>
                  <a:schemeClr val="accent6">
                    <a:lumMod val="75000"/>
                  </a:schemeClr>
                </a:solidFill>
              </a:rPr>
              <a:t>DIFERENTES PRO-CEDENCIAS ÉTNICAS Y SOCIALES.  </a:t>
            </a:r>
            <a:r>
              <a:rPr lang="es-ES" dirty="0" smtClean="0"/>
              <a:t>En ellas destacaba </a:t>
            </a:r>
            <a:r>
              <a:rPr lang="es-ES" dirty="0"/>
              <a:t>una </a:t>
            </a:r>
            <a:r>
              <a:rPr lang="es-ES" b="1" dirty="0">
                <a:solidFill>
                  <a:schemeClr val="accent6">
                    <a:lumMod val="75000"/>
                  </a:schemeClr>
                </a:solidFill>
              </a:rPr>
              <a:t>actitud de </a:t>
            </a:r>
            <a:r>
              <a:rPr lang="es-ES" b="1" dirty="0" smtClean="0">
                <a:solidFill>
                  <a:schemeClr val="accent6">
                    <a:lumMod val="75000"/>
                  </a:schemeClr>
                </a:solidFill>
              </a:rPr>
              <a:t>ACOGIDA </a:t>
            </a:r>
            <a:r>
              <a:rPr lang="es-ES" dirty="0" smtClean="0"/>
              <a:t>a </a:t>
            </a:r>
            <a:r>
              <a:rPr lang="es-ES" dirty="0"/>
              <a:t>los más </a:t>
            </a:r>
            <a:r>
              <a:rPr lang="es-ES" dirty="0" smtClean="0"/>
              <a:t>desvalidos </a:t>
            </a:r>
            <a:r>
              <a:rPr lang="es-ES" dirty="0"/>
              <a:t>(</a:t>
            </a:r>
            <a:r>
              <a:rPr lang="es-ES" dirty="0" smtClean="0"/>
              <a:t>huérfanos, viudas</a:t>
            </a:r>
            <a:r>
              <a:rPr lang="es-ES" dirty="0"/>
              <a:t>, pobres, </a:t>
            </a:r>
            <a:r>
              <a:rPr lang="es-ES" dirty="0" smtClean="0"/>
              <a:t>forasteros, esclavos…)  y  un  respeto por </a:t>
            </a:r>
            <a:r>
              <a:rPr lang="es-ES" b="1" dirty="0" smtClean="0">
                <a:solidFill>
                  <a:schemeClr val="accent6">
                    <a:lumMod val="75000"/>
                  </a:schemeClr>
                </a:solidFill>
              </a:rPr>
              <a:t>LA VIDA Y LA DIGNIDAD </a:t>
            </a:r>
            <a:r>
              <a:rPr lang="es-ES" dirty="0" smtClean="0"/>
              <a:t>de las  personas.</a:t>
            </a:r>
            <a:endParaRPr lang="es-ES" dirty="0"/>
          </a:p>
        </p:txBody>
      </p:sp>
      <p:sp>
        <p:nvSpPr>
          <p:cNvPr id="12" name="11 CuadroTexto"/>
          <p:cNvSpPr txBox="1"/>
          <p:nvPr/>
        </p:nvSpPr>
        <p:spPr>
          <a:xfrm>
            <a:off x="6077633" y="1787318"/>
            <a:ext cx="2529825" cy="160043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a:ln w="31750">
            <a:solidFill>
              <a:schemeClr val="tx1"/>
            </a:solidFill>
          </a:ln>
        </p:spPr>
        <p:txBody>
          <a:bodyPr wrap="square" rtlCol="0">
            <a:spAutoFit/>
          </a:bodyPr>
          <a:lstStyle/>
          <a:p>
            <a:pPr algn="ctr"/>
            <a:r>
              <a:rPr lang="es-ES" dirty="0" smtClean="0"/>
              <a:t> </a:t>
            </a:r>
            <a:r>
              <a:rPr lang="es-ES" sz="1600" dirty="0" smtClean="0"/>
              <a:t>No es difícil descubrir, en aquellas comunidades,  </a:t>
            </a:r>
            <a:r>
              <a:rPr lang="es-ES" sz="1600" b="1" dirty="0" smtClean="0">
                <a:solidFill>
                  <a:schemeClr val="accent6">
                    <a:lumMod val="75000"/>
                  </a:schemeClr>
                </a:solidFill>
              </a:rPr>
              <a:t>TEOLOGÍAS MUY DISTINTAS. M</a:t>
            </a:r>
            <a:r>
              <a:rPr lang="es-ES" sz="1600" dirty="0" smtClean="0"/>
              <a:t>uchas </a:t>
            </a:r>
            <a:r>
              <a:rPr lang="es-ES" sz="1600" dirty="0"/>
              <a:t>de las cuales </a:t>
            </a:r>
            <a:r>
              <a:rPr lang="es-ES" sz="1600" dirty="0" smtClean="0"/>
              <a:t>se reconocen </a:t>
            </a:r>
            <a:r>
              <a:rPr lang="es-ES" sz="1600" dirty="0"/>
              <a:t>y aceptan </a:t>
            </a:r>
            <a:r>
              <a:rPr lang="es-ES" sz="1600" dirty="0" smtClean="0"/>
              <a:t>mutuamente </a:t>
            </a:r>
            <a:endParaRPr lang="es-ES" dirty="0"/>
          </a:p>
        </p:txBody>
      </p:sp>
      <p:sp>
        <p:nvSpPr>
          <p:cNvPr id="8" name="7 CuadroTexto"/>
          <p:cNvSpPr txBox="1"/>
          <p:nvPr/>
        </p:nvSpPr>
        <p:spPr>
          <a:xfrm>
            <a:off x="2087216" y="6218598"/>
            <a:ext cx="6589240" cy="307777"/>
          </a:xfrm>
          <a:prstGeom prst="rect">
            <a:avLst/>
          </a:prstGeom>
          <a:noFill/>
        </p:spPr>
        <p:txBody>
          <a:bodyPr wrap="square" rtlCol="0">
            <a:spAutoFit/>
          </a:bodyPr>
          <a:lstStyle/>
          <a:p>
            <a:pPr algn="ctr"/>
            <a:r>
              <a:rPr lang="es-ES" sz="1400" b="1" dirty="0" smtClean="0"/>
              <a:t> (Cfr. J. </a:t>
            </a:r>
            <a:r>
              <a:rPr lang="es-ES" sz="1400" b="1" dirty="0"/>
              <a:t>Zúñiga </a:t>
            </a:r>
            <a:r>
              <a:rPr lang="es-ES" sz="1400" b="1" dirty="0" smtClean="0"/>
              <a:t>Valerio, Revista </a:t>
            </a:r>
            <a:r>
              <a:rPr lang="es-ES" sz="1400" b="1" dirty="0" err="1"/>
              <a:t>REDpensar</a:t>
            </a:r>
            <a:r>
              <a:rPr lang="es-ES" sz="1400" b="1" dirty="0"/>
              <a:t>, </a:t>
            </a:r>
            <a:r>
              <a:rPr lang="es-ES" sz="1400" b="1" dirty="0" err="1" smtClean="0"/>
              <a:t>vol</a:t>
            </a:r>
            <a:r>
              <a:rPr lang="es-ES" sz="1400" b="1" dirty="0" smtClean="0"/>
              <a:t> </a:t>
            </a:r>
            <a:r>
              <a:rPr lang="es-ES" sz="1400" b="1" dirty="0"/>
              <a:t>8, número 1, Enero-Junio </a:t>
            </a:r>
            <a:r>
              <a:rPr lang="es-ES" sz="1400" b="1" dirty="0" smtClean="0"/>
              <a:t>2019)</a:t>
            </a:r>
            <a:endParaRPr lang="es-ES" dirty="0"/>
          </a:p>
        </p:txBody>
      </p:sp>
    </p:spTree>
    <p:extLst>
      <p:ext uri="{BB962C8B-B14F-4D97-AF65-F5344CB8AC3E}">
        <p14:creationId xmlns:p14="http://schemas.microsoft.com/office/powerpoint/2010/main" val="3781517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916965" y="3095382"/>
            <a:ext cx="3528392" cy="523220"/>
          </a:xfrm>
          <a:prstGeom prst="rect">
            <a:avLst/>
          </a:prstGeom>
          <a:noFill/>
        </p:spPr>
        <p:txBody>
          <a:bodyPr wrap="square" rtlCol="0">
            <a:spAutoFit/>
          </a:bodyPr>
          <a:lstStyle/>
          <a:p>
            <a:r>
              <a:rPr lang="es-ES" sz="2800" b="1" dirty="0" smtClean="0">
                <a:solidFill>
                  <a:schemeClr val="accent6">
                    <a:lumMod val="75000"/>
                  </a:schemeClr>
                </a:solidFill>
              </a:rPr>
              <a:t>INTRODUCCIÓN</a:t>
            </a:r>
            <a:endParaRPr lang="es-ES" sz="2800" b="1" dirty="0">
              <a:solidFill>
                <a:schemeClr val="accent6">
                  <a:lumMod val="75000"/>
                </a:schemeClr>
              </a:solidFill>
            </a:endParaRPr>
          </a:p>
        </p:txBody>
      </p:sp>
      <p:sp>
        <p:nvSpPr>
          <p:cNvPr id="5" name="4 CuadroTexto"/>
          <p:cNvSpPr txBox="1"/>
          <p:nvPr/>
        </p:nvSpPr>
        <p:spPr>
          <a:xfrm>
            <a:off x="4959790" y="3618602"/>
            <a:ext cx="3744416" cy="1938992"/>
          </a:xfrm>
          <a:prstGeom prst="rect">
            <a:avLst/>
          </a:prstGeom>
          <a:noFill/>
        </p:spPr>
        <p:txBody>
          <a:bodyPr wrap="square" rtlCol="0">
            <a:spAutoFit/>
          </a:bodyPr>
          <a:lstStyle/>
          <a:p>
            <a:pPr marL="342900" indent="-342900">
              <a:buFont typeface="Arial" panose="020B0604020202020204" pitchFamily="34" charset="0"/>
              <a:buChar char="•"/>
            </a:pPr>
            <a:r>
              <a:rPr lang="es-ES" sz="2400" b="1" dirty="0" smtClean="0">
                <a:solidFill>
                  <a:schemeClr val="accent6">
                    <a:lumMod val="75000"/>
                  </a:schemeClr>
                </a:solidFill>
              </a:rPr>
              <a:t>Enfoque</a:t>
            </a:r>
          </a:p>
          <a:p>
            <a:pPr marL="342900" indent="-342900">
              <a:buFont typeface="Arial" panose="020B0604020202020204" pitchFamily="34" charset="0"/>
              <a:buChar char="•"/>
            </a:pPr>
            <a:r>
              <a:rPr lang="es-ES" sz="2400" b="1" dirty="0" smtClean="0">
                <a:solidFill>
                  <a:schemeClr val="accent6">
                    <a:lumMod val="75000"/>
                  </a:schemeClr>
                </a:solidFill>
              </a:rPr>
              <a:t>Cuestiones</a:t>
            </a:r>
          </a:p>
          <a:p>
            <a:pPr marL="342900" indent="-342900">
              <a:buFont typeface="Arial" panose="020B0604020202020204" pitchFamily="34" charset="0"/>
              <a:buChar char="•"/>
            </a:pPr>
            <a:r>
              <a:rPr lang="es-ES" sz="2400" b="1" dirty="0" smtClean="0">
                <a:solidFill>
                  <a:schemeClr val="accent6">
                    <a:lumMod val="75000"/>
                  </a:schemeClr>
                </a:solidFill>
              </a:rPr>
              <a:t>Justificación</a:t>
            </a:r>
          </a:p>
          <a:p>
            <a:pPr marL="342900" indent="-342900">
              <a:buFont typeface="Arial" panose="020B0604020202020204" pitchFamily="34" charset="0"/>
              <a:buChar char="•"/>
            </a:pPr>
            <a:r>
              <a:rPr lang="es-ES" sz="2400" b="1" dirty="0" smtClean="0">
                <a:solidFill>
                  <a:schemeClr val="accent6">
                    <a:lumMod val="75000"/>
                  </a:schemeClr>
                </a:solidFill>
              </a:rPr>
              <a:t>Diversas posturas</a:t>
            </a:r>
          </a:p>
          <a:p>
            <a:pPr marL="342900" indent="-342900">
              <a:buFont typeface="Arial" panose="020B0604020202020204" pitchFamily="34" charset="0"/>
              <a:buChar char="•"/>
            </a:pPr>
            <a:r>
              <a:rPr lang="es-ES" sz="2400" b="1" dirty="0" smtClean="0">
                <a:solidFill>
                  <a:schemeClr val="accent6">
                    <a:lumMod val="75000"/>
                  </a:schemeClr>
                </a:solidFill>
              </a:rPr>
              <a:t>Limitaciones</a:t>
            </a:r>
            <a:endParaRPr lang="es-ES" sz="2400" b="1" dirty="0">
              <a:solidFill>
                <a:schemeClr val="accent6">
                  <a:lumMod val="75000"/>
                </a:schemeClr>
              </a:solidFill>
            </a:endParaRPr>
          </a:p>
        </p:txBody>
      </p:sp>
      <p:sp>
        <p:nvSpPr>
          <p:cNvPr id="2" name="1 Rectángulo"/>
          <p:cNvSpPr/>
          <p:nvPr/>
        </p:nvSpPr>
        <p:spPr>
          <a:xfrm>
            <a:off x="4932040" y="2996952"/>
            <a:ext cx="280831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5011615" y="5733256"/>
            <a:ext cx="280831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a:xfrm>
            <a:off x="7440451" y="5840688"/>
            <a:ext cx="758952" cy="246888"/>
          </a:xfrm>
        </p:spPr>
        <p:txBody>
          <a:bodyPr/>
          <a:lstStyle/>
          <a:p>
            <a:fld id="{636E3AB4-97AD-4389-A1F4-096199C2DEE3}" type="slidenum">
              <a:rPr lang="es-ES" b="1" smtClean="0">
                <a:solidFill>
                  <a:schemeClr val="tx1"/>
                </a:solidFill>
              </a:rPr>
              <a:t>7</a:t>
            </a:fld>
            <a:endParaRPr lang="es-ES" b="1"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933253"/>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rot="21001205">
            <a:off x="1584815" y="1064278"/>
            <a:ext cx="5462333" cy="156966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EA96EE"/>
            </a:solidFill>
          </a:ln>
        </p:spPr>
        <p:txBody>
          <a:bodyPr wrap="square" rtlCol="0">
            <a:spAutoFit/>
          </a:bodyPr>
          <a:lstStyle/>
          <a:p>
            <a:r>
              <a:rPr lang="es-ES" sz="2400" b="1" dirty="0" smtClean="0">
                <a:solidFill>
                  <a:schemeClr val="accent6">
                    <a:lumMod val="75000"/>
                  </a:schemeClr>
                </a:solidFill>
              </a:rPr>
              <a:t>“El conocimiento del </a:t>
            </a:r>
            <a:r>
              <a:rPr lang="es-ES" sz="2400" b="1" i="1" dirty="0" smtClean="0">
                <a:solidFill>
                  <a:schemeClr val="accent6">
                    <a:lumMod val="50000"/>
                  </a:schemeClr>
                </a:solidFill>
              </a:rPr>
              <a:t>pasado </a:t>
            </a:r>
            <a:r>
              <a:rPr lang="es-ES" sz="2400" b="1" dirty="0" smtClean="0">
                <a:solidFill>
                  <a:schemeClr val="accent6">
                    <a:lumMod val="75000"/>
                  </a:schemeClr>
                </a:solidFill>
              </a:rPr>
              <a:t>abre perspectivas de </a:t>
            </a:r>
            <a:r>
              <a:rPr lang="es-ES" sz="2400" b="1" i="1" dirty="0" smtClean="0">
                <a:solidFill>
                  <a:schemeClr val="accent6">
                    <a:lumMod val="50000"/>
                  </a:schemeClr>
                </a:solidFill>
              </a:rPr>
              <a:t>futuro </a:t>
            </a:r>
            <a:r>
              <a:rPr lang="es-ES" sz="2400" b="1" dirty="0" smtClean="0">
                <a:solidFill>
                  <a:schemeClr val="accent6">
                    <a:lumMod val="75000"/>
                  </a:schemeClr>
                </a:solidFill>
              </a:rPr>
              <a:t>y se debe </a:t>
            </a:r>
          </a:p>
          <a:p>
            <a:pPr algn="r"/>
            <a:r>
              <a:rPr lang="es-ES" sz="2400" b="1" dirty="0" smtClean="0">
                <a:solidFill>
                  <a:schemeClr val="accent6">
                    <a:lumMod val="75000"/>
                  </a:schemeClr>
                </a:solidFill>
              </a:rPr>
              <a:t>traducir en operatividad en el </a:t>
            </a:r>
            <a:r>
              <a:rPr lang="es-ES" sz="2400" b="1" i="1" dirty="0" smtClean="0">
                <a:solidFill>
                  <a:schemeClr val="accent6">
                    <a:lumMod val="50000"/>
                  </a:schemeClr>
                </a:solidFill>
              </a:rPr>
              <a:t>presente</a:t>
            </a:r>
            <a:r>
              <a:rPr lang="es-ES" sz="2400" b="1" dirty="0" smtClean="0">
                <a:solidFill>
                  <a:schemeClr val="accent6">
                    <a:lumMod val="75000"/>
                  </a:schemeClr>
                </a:solidFill>
              </a:rPr>
              <a:t>”                    (R. Aguirre, 1,238)</a:t>
            </a:r>
            <a:endParaRPr lang="es-ES" sz="2400" b="1" dirty="0">
              <a:solidFill>
                <a:schemeClr val="accent6">
                  <a:lumMod val="75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755" y="3486350"/>
            <a:ext cx="3882243" cy="233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25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39749" y="404664"/>
            <a:ext cx="7692691"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5 - El </a:t>
            </a:r>
            <a:r>
              <a:rPr lang="es-ES" dirty="0"/>
              <a:t>movimiento de </a:t>
            </a:r>
            <a:r>
              <a:rPr lang="es-ES" dirty="0" smtClean="0"/>
              <a:t>Jesús expresaba</a:t>
            </a:r>
            <a:r>
              <a:rPr lang="es-ES" dirty="0"/>
              <a:t>, sociológicamente </a:t>
            </a:r>
            <a:r>
              <a:rPr lang="es-ES" dirty="0" smtClean="0"/>
              <a:t>desde la </a:t>
            </a:r>
            <a:r>
              <a:rPr lang="es-ES" b="1" dirty="0" smtClean="0">
                <a:solidFill>
                  <a:schemeClr val="accent6">
                    <a:lumMod val="75000"/>
                  </a:schemeClr>
                </a:solidFill>
              </a:rPr>
              <a:t>MARGINALIDAD</a:t>
            </a:r>
            <a:r>
              <a:rPr lang="es-ES" dirty="0" smtClean="0"/>
              <a:t>, </a:t>
            </a:r>
            <a:r>
              <a:rPr lang="es-ES" dirty="0"/>
              <a:t>una novedad: </a:t>
            </a:r>
            <a:r>
              <a:rPr lang="es-ES" dirty="0" smtClean="0"/>
              <a:t>el </a:t>
            </a:r>
            <a:r>
              <a:rPr lang="es-ES" b="1" dirty="0" smtClean="0">
                <a:solidFill>
                  <a:schemeClr val="accent6">
                    <a:lumMod val="75000"/>
                  </a:schemeClr>
                </a:solidFill>
              </a:rPr>
              <a:t>ANUNCIO DEL REINO /REINADO </a:t>
            </a:r>
            <a:r>
              <a:rPr lang="es-ES" dirty="0" smtClean="0"/>
              <a:t>de </a:t>
            </a:r>
            <a:r>
              <a:rPr lang="es-ES" dirty="0"/>
              <a:t>Dios </a:t>
            </a:r>
            <a:r>
              <a:rPr lang="es-ES" dirty="0" smtClean="0"/>
              <a:t>como algo que estaba ya actuando </a:t>
            </a:r>
            <a:r>
              <a:rPr lang="es-ES" dirty="0"/>
              <a:t>en </a:t>
            </a:r>
            <a:r>
              <a:rPr lang="es-ES" dirty="0" smtClean="0"/>
              <a:t>la persona de Jesús  y en su movimiento</a:t>
            </a:r>
            <a:r>
              <a:rPr lang="es-ES" dirty="0"/>
              <a:t>, y que acogía a </a:t>
            </a:r>
            <a:r>
              <a:rPr lang="es-ES" b="1" dirty="0" smtClean="0">
                <a:solidFill>
                  <a:schemeClr val="accent6">
                    <a:lumMod val="75000"/>
                  </a:schemeClr>
                </a:solidFill>
              </a:rPr>
              <a:t>LAS MUJERES  y a los POBRES</a:t>
            </a:r>
            <a:r>
              <a:rPr lang="es-ES" dirty="0" smtClean="0"/>
              <a:t>  ofreciéndoles un protagonismo que </a:t>
            </a:r>
            <a:r>
              <a:rPr lang="es-ES" dirty="0"/>
              <a:t>rompía </a:t>
            </a:r>
            <a:r>
              <a:rPr lang="es-ES" dirty="0" smtClean="0"/>
              <a:t>esquemas </a:t>
            </a:r>
            <a:r>
              <a:rPr lang="es-ES" dirty="0"/>
              <a:t>de </a:t>
            </a:r>
            <a:r>
              <a:rPr lang="es-ES" dirty="0" smtClean="0"/>
              <a:t>aquella sociedad. </a:t>
            </a:r>
            <a:endParaRPr lang="es-ES" dirty="0"/>
          </a:p>
        </p:txBody>
      </p:sp>
      <p:sp>
        <p:nvSpPr>
          <p:cNvPr id="6" name="5 CuadroTexto"/>
          <p:cNvSpPr txBox="1"/>
          <p:nvPr/>
        </p:nvSpPr>
        <p:spPr>
          <a:xfrm>
            <a:off x="2616847" y="2060848"/>
            <a:ext cx="5903703" cy="2031325"/>
          </a:xfrm>
          <a:prstGeom prst="rect">
            <a:avLst/>
          </a:prstGeom>
          <a:gradFill>
            <a:gsLst>
              <a:gs pos="0">
                <a:srgbClr val="92D05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6 - Los primeros cristianos eran personas normales, vivían como </a:t>
            </a:r>
            <a:r>
              <a:rPr lang="es-ES" dirty="0"/>
              <a:t>los demás</a:t>
            </a:r>
            <a:r>
              <a:rPr lang="es-ES" dirty="0" smtClean="0"/>
              <a:t>, pero en su vida reflejaban </a:t>
            </a:r>
            <a:r>
              <a:rPr lang="es-ES" b="1" dirty="0" smtClean="0">
                <a:solidFill>
                  <a:schemeClr val="accent6">
                    <a:lumMod val="75000"/>
                  </a:schemeClr>
                </a:solidFill>
              </a:rPr>
              <a:t>ACTITUDES Y VALORES </a:t>
            </a:r>
          </a:p>
          <a:p>
            <a:pPr marL="285750" indent="-285750">
              <a:buFont typeface="Arial" panose="020B0604020202020204" pitchFamily="34" charset="0"/>
              <a:buChar char="•"/>
            </a:pPr>
            <a:r>
              <a:rPr lang="es-ES" dirty="0" smtClean="0"/>
              <a:t>que </a:t>
            </a:r>
            <a:r>
              <a:rPr lang="es-ES" dirty="0"/>
              <a:t>les </a:t>
            </a:r>
            <a:r>
              <a:rPr lang="es-ES" dirty="0" smtClean="0"/>
              <a:t>acarreaban </a:t>
            </a:r>
            <a:r>
              <a:rPr lang="es-ES" b="1" i="1" dirty="0" smtClean="0"/>
              <a:t>conflictos</a:t>
            </a:r>
            <a:r>
              <a:rPr lang="es-ES" dirty="0" smtClean="0"/>
              <a:t> con la gente, </a:t>
            </a:r>
          </a:p>
          <a:p>
            <a:pPr marL="285750" indent="-285750">
              <a:buFont typeface="Arial" panose="020B0604020202020204" pitchFamily="34" charset="0"/>
              <a:buChar char="•"/>
            </a:pPr>
            <a:r>
              <a:rPr lang="es-ES" dirty="0" smtClean="0"/>
              <a:t>y que también tenían </a:t>
            </a:r>
            <a:r>
              <a:rPr lang="es-ES" dirty="0"/>
              <a:t>fuerza de </a:t>
            </a:r>
            <a:r>
              <a:rPr lang="es-ES" b="1" i="1" dirty="0" smtClean="0"/>
              <a:t>atracción</a:t>
            </a:r>
            <a:r>
              <a:rPr lang="es-ES" dirty="0" smtClean="0"/>
              <a:t> para </a:t>
            </a:r>
            <a:r>
              <a:rPr lang="es-ES" dirty="0"/>
              <a:t>gentes que </a:t>
            </a:r>
            <a:r>
              <a:rPr lang="es-ES" dirty="0" smtClean="0"/>
              <a:t>normalmente se encontraban </a:t>
            </a:r>
            <a:r>
              <a:rPr lang="es-ES" dirty="0"/>
              <a:t>en </a:t>
            </a:r>
            <a:r>
              <a:rPr lang="es-ES" dirty="0" smtClean="0"/>
              <a:t>situaciones de precariedad </a:t>
            </a:r>
            <a:r>
              <a:rPr lang="es-ES" dirty="0"/>
              <a:t>o </a:t>
            </a:r>
            <a:r>
              <a:rPr lang="es-ES" dirty="0" smtClean="0"/>
              <a:t>marginación</a:t>
            </a:r>
            <a:endParaRPr lang="es-ES" dirty="0"/>
          </a:p>
        </p:txBody>
      </p:sp>
      <p:sp>
        <p:nvSpPr>
          <p:cNvPr id="7" name="6 CuadroTexto"/>
          <p:cNvSpPr txBox="1"/>
          <p:nvPr/>
        </p:nvSpPr>
        <p:spPr>
          <a:xfrm>
            <a:off x="598278" y="4221088"/>
            <a:ext cx="7922272" cy="2308324"/>
          </a:xfrm>
          <a:prstGeom prst="rect">
            <a:avLst/>
          </a:prstGeom>
          <a:gradFill>
            <a:gsLst>
              <a:gs pos="0">
                <a:srgbClr val="F0EAB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7 - En </a:t>
            </a:r>
            <a:r>
              <a:rPr lang="es-ES" dirty="0"/>
              <a:t>los orígenes, el </a:t>
            </a:r>
            <a:r>
              <a:rPr lang="es-ES" dirty="0" smtClean="0"/>
              <a:t>cristianismo  fue sufriendo un proceso de </a:t>
            </a:r>
            <a:r>
              <a:rPr lang="es-ES" b="1" dirty="0" smtClean="0">
                <a:solidFill>
                  <a:schemeClr val="accent6">
                    <a:lumMod val="75000"/>
                  </a:schemeClr>
                </a:solidFill>
              </a:rPr>
              <a:t>DECANTACIÓN</a:t>
            </a:r>
            <a:r>
              <a:rPr lang="es-ES" dirty="0" smtClean="0"/>
              <a:t>, en el que fue descubriendo que la auténtica  experiencia religiosa pasaba </a:t>
            </a:r>
            <a:r>
              <a:rPr lang="es-ES" dirty="0"/>
              <a:t>por </a:t>
            </a:r>
            <a:endParaRPr lang="es-ES" dirty="0" smtClean="0"/>
          </a:p>
          <a:p>
            <a:pPr lvl="1"/>
            <a:r>
              <a:rPr lang="es-ES" dirty="0" smtClean="0"/>
              <a:t>1 - Jesús</a:t>
            </a:r>
            <a:r>
              <a:rPr lang="es-ES" dirty="0"/>
              <a:t>, </a:t>
            </a:r>
            <a:r>
              <a:rPr lang="es-ES" dirty="0" smtClean="0"/>
              <a:t> que pasó haciendo el bien,</a:t>
            </a:r>
          </a:p>
          <a:p>
            <a:pPr lvl="1"/>
            <a:r>
              <a:rPr lang="es-ES" dirty="0" smtClean="0"/>
              <a:t>2 - crucificado y resucitado por el Padre, </a:t>
            </a:r>
          </a:p>
          <a:p>
            <a:pPr lvl="1"/>
            <a:r>
              <a:rPr lang="es-ES" dirty="0" smtClean="0"/>
              <a:t>3 - que </a:t>
            </a:r>
            <a:r>
              <a:rPr lang="es-ES" dirty="0"/>
              <a:t>abre </a:t>
            </a:r>
            <a:r>
              <a:rPr lang="es-ES" dirty="0" smtClean="0"/>
              <a:t>a </a:t>
            </a:r>
            <a:r>
              <a:rPr lang="es-ES" dirty="0"/>
              <a:t>un </a:t>
            </a:r>
            <a:r>
              <a:rPr lang="es-ES" dirty="0" smtClean="0"/>
              <a:t>encuentro con </a:t>
            </a:r>
            <a:r>
              <a:rPr lang="es-ES" dirty="0"/>
              <a:t>Dios </a:t>
            </a:r>
            <a:endParaRPr lang="es-ES" dirty="0" smtClean="0"/>
          </a:p>
          <a:p>
            <a:pPr lvl="1"/>
            <a:r>
              <a:rPr lang="es-ES" dirty="0" smtClean="0"/>
              <a:t>4- esencialmente vinculado al </a:t>
            </a:r>
            <a:r>
              <a:rPr lang="es-ES" dirty="0"/>
              <a:t>compromiso en la </a:t>
            </a:r>
            <a:r>
              <a:rPr lang="es-ES" dirty="0" smtClean="0"/>
              <a:t>historia de la humanidad. </a:t>
            </a:r>
          </a:p>
          <a:p>
            <a:pPr lvl="1"/>
            <a:r>
              <a:rPr lang="es-ES" dirty="0" smtClean="0"/>
              <a:t>Lo fueron descubriendo y asimilando poco a poco por el testimonio de los testigos y su propia experiencia.</a:t>
            </a:r>
            <a:endParaRPr lang="es-ES" dirty="0"/>
          </a:p>
        </p:txBody>
      </p:sp>
      <p:pic>
        <p:nvPicPr>
          <p:cNvPr id="8" name="Picture 2" descr="C:\Users\teofi\OneDrive\Escritorio\El-buen-pastor-e15348823049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41" y="2256430"/>
            <a:ext cx="1694925" cy="1640159"/>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a:xfrm>
            <a:off x="7917329" y="6237312"/>
            <a:ext cx="758952" cy="246888"/>
          </a:xfrm>
        </p:spPr>
        <p:txBody>
          <a:bodyPr/>
          <a:lstStyle/>
          <a:p>
            <a:fld id="{636E3AB4-97AD-4389-A1F4-096199C2DEE3}" type="slidenum">
              <a:rPr lang="es-ES" b="1" smtClean="0">
                <a:solidFill>
                  <a:schemeClr val="tx1"/>
                </a:solidFill>
              </a:rPr>
              <a:t>70</a:t>
            </a:fld>
            <a:endParaRPr lang="es-ES" b="1" dirty="0">
              <a:solidFill>
                <a:schemeClr val="tx1"/>
              </a:solidFill>
            </a:endParaRPr>
          </a:p>
        </p:txBody>
      </p:sp>
    </p:spTree>
    <p:extLst>
      <p:ext uri="{BB962C8B-B14F-4D97-AF65-F5344CB8AC3E}">
        <p14:creationId xmlns:p14="http://schemas.microsoft.com/office/powerpoint/2010/main" val="3486728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668344" y="6006190"/>
            <a:ext cx="758952" cy="246888"/>
          </a:xfrm>
        </p:spPr>
        <p:txBody>
          <a:bodyPr/>
          <a:lstStyle/>
          <a:p>
            <a:fld id="{636E3AB4-97AD-4389-A1F4-096199C2DEE3}" type="slidenum">
              <a:rPr lang="es-ES" b="1" smtClean="0">
                <a:solidFill>
                  <a:schemeClr val="tx1"/>
                </a:solidFill>
              </a:rPr>
              <a:t>71</a:t>
            </a:fld>
            <a:endParaRPr lang="es-ES" b="1" dirty="0">
              <a:solidFill>
                <a:schemeClr val="tx1"/>
              </a:solidFill>
            </a:endParaRPr>
          </a:p>
        </p:txBody>
      </p:sp>
      <p:sp>
        <p:nvSpPr>
          <p:cNvPr id="6" name="5 Rectángulo"/>
          <p:cNvSpPr/>
          <p:nvPr/>
        </p:nvSpPr>
        <p:spPr>
          <a:xfrm>
            <a:off x="683568" y="548680"/>
            <a:ext cx="5040560" cy="1754326"/>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s-ES" dirty="0" smtClean="0"/>
              <a:t>8 </a:t>
            </a:r>
            <a:r>
              <a:rPr lang="es-ES" dirty="0"/>
              <a:t>- La </a:t>
            </a:r>
            <a:r>
              <a:rPr lang="es-ES" b="1" dirty="0" smtClean="0">
                <a:solidFill>
                  <a:schemeClr val="accent6">
                    <a:lumMod val="75000"/>
                  </a:schemeClr>
                </a:solidFill>
              </a:rPr>
              <a:t>MARGINALIDAD</a:t>
            </a:r>
            <a:r>
              <a:rPr lang="es-ES" dirty="0" smtClean="0"/>
              <a:t>  parece ser  </a:t>
            </a:r>
            <a:r>
              <a:rPr lang="es-ES" dirty="0"/>
              <a:t>un rasgo </a:t>
            </a:r>
            <a:r>
              <a:rPr lang="es-ES" dirty="0" smtClean="0"/>
              <a:t>característico </a:t>
            </a:r>
            <a:r>
              <a:rPr lang="es-ES" dirty="0"/>
              <a:t>del </a:t>
            </a:r>
            <a:r>
              <a:rPr lang="es-ES" dirty="0" smtClean="0"/>
              <a:t>cristianismo </a:t>
            </a:r>
            <a:r>
              <a:rPr lang="es-ES" dirty="0"/>
              <a:t>de los </a:t>
            </a:r>
            <a:r>
              <a:rPr lang="es-ES" dirty="0" smtClean="0"/>
              <a:t>orígenes, entendiendo por marginales las  </a:t>
            </a:r>
            <a:r>
              <a:rPr lang="es-ES" dirty="0"/>
              <a:t>situaciones </a:t>
            </a:r>
            <a:r>
              <a:rPr lang="es-ES" dirty="0" smtClean="0"/>
              <a:t>en</a:t>
            </a:r>
          </a:p>
          <a:p>
            <a:r>
              <a:rPr lang="es-ES" dirty="0" smtClean="0"/>
              <a:t>las </a:t>
            </a:r>
            <a:r>
              <a:rPr lang="es-ES" dirty="0"/>
              <a:t>que una persona o un grupo de personas se encuentran en una posición de exclusión social, económica o política. </a:t>
            </a:r>
          </a:p>
        </p:txBody>
      </p:sp>
      <p:sp>
        <p:nvSpPr>
          <p:cNvPr id="8" name="7 CuadroTexto"/>
          <p:cNvSpPr txBox="1"/>
          <p:nvPr/>
        </p:nvSpPr>
        <p:spPr>
          <a:xfrm>
            <a:off x="4860032" y="5643250"/>
            <a:ext cx="3655336" cy="338554"/>
          </a:xfrm>
          <a:prstGeom prst="rect">
            <a:avLst/>
          </a:prstGeom>
          <a:gradFill>
            <a:gsLst>
              <a:gs pos="0">
                <a:srgbClr val="AEC6D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(Cfr. VN-O3.254</a:t>
            </a:r>
            <a:r>
              <a:rPr lang="es-ES" sz="1600" b="1" dirty="0"/>
              <a:t>. </a:t>
            </a:r>
            <a:r>
              <a:rPr lang="es-ES" sz="1600" b="1" dirty="0" smtClean="0"/>
              <a:t>15-21 de  enero 2002)</a:t>
            </a:r>
            <a:endParaRPr lang="es-ES" b="1" dirty="0"/>
          </a:p>
        </p:txBody>
      </p:sp>
      <p:sp>
        <p:nvSpPr>
          <p:cNvPr id="10" name="9 CuadroTexto"/>
          <p:cNvSpPr txBox="1"/>
          <p:nvPr/>
        </p:nvSpPr>
        <p:spPr>
          <a:xfrm>
            <a:off x="683568" y="2780928"/>
            <a:ext cx="7831800" cy="2862322"/>
          </a:xfrm>
          <a:prstGeom prst="rect">
            <a:avLst/>
          </a:prstGeom>
          <a:gradFill>
            <a:gsLst>
              <a:gs pos="0">
                <a:srgbClr val="85F7F7"/>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9– Mediante el análisis socio-histórico se constata que el MOVIMIENTO DE JESÚS</a:t>
            </a:r>
          </a:p>
          <a:p>
            <a:pPr marL="285750" indent="-285750">
              <a:buFont typeface="Arial" panose="020B0604020202020204" pitchFamily="34" charset="0"/>
              <a:buChar char="•"/>
            </a:pPr>
            <a:r>
              <a:rPr lang="es-ES" dirty="0" smtClean="0"/>
              <a:t>fue un movimiento de sectores mayoritariamente </a:t>
            </a:r>
            <a:r>
              <a:rPr lang="es-ES" b="1" dirty="0" smtClean="0">
                <a:solidFill>
                  <a:schemeClr val="accent6">
                    <a:lumMod val="75000"/>
                  </a:schemeClr>
                </a:solidFill>
              </a:rPr>
              <a:t>subordinados</a:t>
            </a:r>
          </a:p>
          <a:p>
            <a:pPr marL="285750" indent="-285750">
              <a:buFont typeface="Arial" panose="020B0604020202020204" pitchFamily="34" charset="0"/>
              <a:buChar char="•"/>
            </a:pPr>
            <a:r>
              <a:rPr lang="es-ES" dirty="0" smtClean="0"/>
              <a:t>con una fuerte dosis de</a:t>
            </a:r>
            <a:r>
              <a:rPr lang="es-ES" b="1" dirty="0" smtClean="0"/>
              <a:t> </a:t>
            </a:r>
            <a:r>
              <a:rPr lang="es-ES" b="1" dirty="0" smtClean="0">
                <a:solidFill>
                  <a:schemeClr val="accent6">
                    <a:lumMod val="75000"/>
                  </a:schemeClr>
                </a:solidFill>
              </a:rPr>
              <a:t>crítica  de la situación social </a:t>
            </a:r>
            <a:r>
              <a:rPr lang="es-ES" dirty="0" smtClean="0"/>
              <a:t>de su tiempo</a:t>
            </a:r>
          </a:p>
          <a:p>
            <a:pPr marL="285750" indent="-285750">
              <a:buFont typeface="Arial" panose="020B0604020202020204" pitchFamily="34" charset="0"/>
              <a:buChar char="•"/>
            </a:pPr>
            <a:r>
              <a:rPr lang="es-ES" dirty="0" smtClean="0"/>
              <a:t>que, apoyado en la fe en Jesús, busca un </a:t>
            </a:r>
            <a:r>
              <a:rPr lang="es-ES" b="1" dirty="0" smtClean="0">
                <a:solidFill>
                  <a:schemeClr val="accent6">
                    <a:lumMod val="75000"/>
                  </a:schemeClr>
                </a:solidFill>
              </a:rPr>
              <a:t>futuro</a:t>
            </a:r>
            <a:r>
              <a:rPr lang="es-ES" dirty="0" smtClean="0"/>
              <a:t> cualitativamente nuevo y mejor</a:t>
            </a:r>
          </a:p>
          <a:p>
            <a:pPr marL="285750" indent="-285750">
              <a:buFont typeface="Arial" panose="020B0604020202020204" pitchFamily="34" charset="0"/>
              <a:buChar char="•"/>
            </a:pPr>
            <a:r>
              <a:rPr lang="es-ES" dirty="0"/>
              <a:t>q</a:t>
            </a:r>
            <a:r>
              <a:rPr lang="es-ES" dirty="0" smtClean="0"/>
              <a:t>ue se espera como resultado de una </a:t>
            </a:r>
            <a:r>
              <a:rPr lang="es-ES" b="1" dirty="0" smtClean="0">
                <a:solidFill>
                  <a:schemeClr val="accent6">
                    <a:lumMod val="75000"/>
                  </a:schemeClr>
                </a:solidFill>
              </a:rPr>
              <a:t>próxima intervención </a:t>
            </a:r>
            <a:r>
              <a:rPr lang="es-ES" dirty="0" smtClean="0"/>
              <a:t>de Dios (cada vez se ve más lejana)</a:t>
            </a:r>
          </a:p>
          <a:p>
            <a:pPr marL="285750" indent="-285750">
              <a:buFont typeface="Arial" panose="020B0604020202020204" pitchFamily="34" charset="0"/>
              <a:buChar char="•"/>
            </a:pPr>
            <a:r>
              <a:rPr lang="es-ES" dirty="0"/>
              <a:t>y</a:t>
            </a:r>
            <a:r>
              <a:rPr lang="es-ES" dirty="0" smtClean="0"/>
              <a:t> que tiene unas </a:t>
            </a:r>
            <a:r>
              <a:rPr lang="es-ES" b="1" dirty="0" smtClean="0">
                <a:solidFill>
                  <a:schemeClr val="accent6">
                    <a:lumMod val="75000"/>
                  </a:schemeClr>
                </a:solidFill>
              </a:rPr>
              <a:t>posibilidades</a:t>
            </a:r>
            <a:r>
              <a:rPr lang="es-ES" dirty="0" smtClean="0"/>
              <a:t> desveladoras de la injusticia y emancipadora ya en el presente de aquellas comunidades</a:t>
            </a:r>
            <a:endParaRPr lang="es-ES" dirty="0"/>
          </a:p>
        </p:txBody>
      </p:sp>
      <p:pic>
        <p:nvPicPr>
          <p:cNvPr id="1026" name="Picture 2" descr="https://tse4.mm.bing.net/th?id=OIP.NEKa4yNMmgD6VAJhtaSnyAHaFd&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907" y="548680"/>
            <a:ext cx="2533461" cy="197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166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683568" y="332656"/>
            <a:ext cx="7992640" cy="2308324"/>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10 – La sociología constata que </a:t>
            </a:r>
            <a:r>
              <a:rPr lang="es-ES" b="1" dirty="0" smtClean="0"/>
              <a:t>un </a:t>
            </a:r>
            <a:r>
              <a:rPr lang="es-ES" b="1" dirty="0" smtClean="0">
                <a:solidFill>
                  <a:schemeClr val="accent6">
                    <a:lumMod val="75000"/>
                  </a:schemeClr>
                </a:solidFill>
              </a:rPr>
              <a:t>MOVIMIENTO</a:t>
            </a:r>
            <a:r>
              <a:rPr lang="es-ES" b="1" dirty="0" smtClean="0"/>
              <a:t> </a:t>
            </a:r>
          </a:p>
          <a:p>
            <a:pPr marL="342900" indent="-342900">
              <a:buFont typeface="+mj-lt"/>
              <a:buAutoNum type="arabicPeriod"/>
            </a:pPr>
            <a:r>
              <a:rPr lang="es-ES" b="1" dirty="0" smtClean="0"/>
              <a:t>puede desaparecer </a:t>
            </a:r>
          </a:p>
          <a:p>
            <a:pPr marL="742950" lvl="1" indent="-285750">
              <a:buFont typeface="Arial" panose="020B0604020202020204" pitchFamily="34" charset="0"/>
              <a:buChar char="•"/>
            </a:pPr>
            <a:r>
              <a:rPr lang="es-ES" dirty="0" smtClean="0"/>
              <a:t>por su propia extinción </a:t>
            </a:r>
          </a:p>
          <a:p>
            <a:pPr marL="742950" lvl="1" indent="-285750">
              <a:buFont typeface="Arial" panose="020B0604020202020204" pitchFamily="34" charset="0"/>
              <a:buChar char="•"/>
            </a:pPr>
            <a:r>
              <a:rPr lang="es-ES" dirty="0" smtClean="0"/>
              <a:t>o porque factores externos lo aniquilan (esto sucedió a ciertos movimientos proféticos del tiempo de Jesús y sus discípulos).</a:t>
            </a:r>
          </a:p>
          <a:p>
            <a:pPr marL="342900" indent="-342900">
              <a:buFont typeface="+mj-lt"/>
              <a:buAutoNum type="arabicPeriod"/>
            </a:pPr>
            <a:r>
              <a:rPr lang="es-ES" dirty="0" smtClean="0"/>
              <a:t>Pero… </a:t>
            </a:r>
            <a:r>
              <a:rPr lang="es-ES" b="1" i="1" dirty="0" smtClean="0"/>
              <a:t>también puede transformarse </a:t>
            </a:r>
            <a:r>
              <a:rPr lang="es-ES" dirty="0" smtClean="0"/>
              <a:t>por un proceso de </a:t>
            </a:r>
            <a:r>
              <a:rPr lang="es-ES" b="1" i="1" dirty="0" smtClean="0"/>
              <a:t>institucionalización</a:t>
            </a:r>
            <a:r>
              <a:rPr lang="es-ES" dirty="0" smtClean="0"/>
              <a:t>, como sucedió al movimiento de Jesús. Esto implicaría que desaparece como movimiento.</a:t>
            </a:r>
          </a:p>
        </p:txBody>
      </p:sp>
      <p:sp>
        <p:nvSpPr>
          <p:cNvPr id="7" name="6 CuadroTexto"/>
          <p:cNvSpPr txBox="1"/>
          <p:nvPr/>
        </p:nvSpPr>
        <p:spPr>
          <a:xfrm>
            <a:off x="6871216" y="476672"/>
            <a:ext cx="1593598" cy="646331"/>
          </a:xfrm>
          <a:prstGeom prst="rect">
            <a:avLst/>
          </a:prstGeom>
          <a:noFill/>
        </p:spPr>
        <p:txBody>
          <a:bodyPr wrap="square" rtlCol="0">
            <a:spAutoFit/>
          </a:bodyPr>
          <a:lstStyle/>
          <a:p>
            <a:r>
              <a:rPr lang="es-ES" dirty="0" smtClean="0"/>
              <a:t>(Cfr. </a:t>
            </a:r>
            <a:r>
              <a:rPr lang="es-ES" dirty="0" err="1" smtClean="0"/>
              <a:t>Biblio</a:t>
            </a:r>
            <a:r>
              <a:rPr lang="es-ES" dirty="0" smtClean="0"/>
              <a:t>. 1, págs. 52-54)</a:t>
            </a:r>
            <a:endParaRPr lang="es-ES" dirty="0"/>
          </a:p>
        </p:txBody>
      </p:sp>
      <p:sp>
        <p:nvSpPr>
          <p:cNvPr id="2" name="1 CuadroTexto"/>
          <p:cNvSpPr txBox="1"/>
          <p:nvPr/>
        </p:nvSpPr>
        <p:spPr>
          <a:xfrm>
            <a:off x="683568" y="2852936"/>
            <a:ext cx="8049404" cy="3693319"/>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11 –Veamos  </a:t>
            </a:r>
            <a:r>
              <a:rPr lang="es-ES" b="1" dirty="0" smtClean="0">
                <a:solidFill>
                  <a:srgbClr val="C00000"/>
                </a:solidFill>
              </a:rPr>
              <a:t>algunas PRÁCTICAS PECULIARES de las primeras comunidades cristianas</a:t>
            </a:r>
            <a:r>
              <a:rPr lang="es-ES" dirty="0" smtClean="0"/>
              <a:t>:</a:t>
            </a:r>
          </a:p>
          <a:p>
            <a:pPr marL="285750" indent="-285750">
              <a:buFont typeface="Arial" panose="020B0604020202020204" pitchFamily="34" charset="0"/>
              <a:buChar char="•"/>
            </a:pPr>
            <a:r>
              <a:rPr lang="es-ES" dirty="0" smtClean="0"/>
              <a:t>Rezaban y daban gracias a Dios por haber resucitado a Jesús</a:t>
            </a:r>
          </a:p>
          <a:p>
            <a:pPr marL="285750" indent="-285750">
              <a:buFont typeface="Arial" panose="020B0604020202020204" pitchFamily="34" charset="0"/>
              <a:buChar char="•"/>
            </a:pPr>
            <a:r>
              <a:rPr lang="es-ES" dirty="0" smtClean="0"/>
              <a:t>Hacían la señal de la cruz y se daban el beso de paz en sus reuniones</a:t>
            </a:r>
          </a:p>
          <a:p>
            <a:pPr marL="285750" indent="-285750">
              <a:buFont typeface="Arial" panose="020B0604020202020204" pitchFamily="34" charset="0"/>
              <a:buChar char="•"/>
            </a:pPr>
            <a:r>
              <a:rPr lang="es-ES" dirty="0" smtClean="0"/>
              <a:t>Sus prácticas sexuales eran mucho más restrictivas que las de la mayoría de la gente</a:t>
            </a:r>
          </a:p>
          <a:p>
            <a:pPr marL="285750" indent="-285750">
              <a:buFont typeface="Arial" panose="020B0604020202020204" pitchFamily="34" charset="0"/>
              <a:buChar char="•"/>
            </a:pPr>
            <a:r>
              <a:rPr lang="es-ES" dirty="0" smtClean="0"/>
              <a:t>Se reunían frecuentemente para tener comidas en común</a:t>
            </a:r>
          </a:p>
          <a:p>
            <a:pPr marL="285750" indent="-285750">
              <a:buFont typeface="Arial" panose="020B0604020202020204" pitchFamily="34" charset="0"/>
              <a:buChar char="•"/>
            </a:pPr>
            <a:r>
              <a:rPr lang="es-ES" dirty="0" smtClean="0"/>
              <a:t>Valoraban mucho la comunidad casi como una familia sustitutiva</a:t>
            </a:r>
          </a:p>
          <a:p>
            <a:pPr marL="285750" indent="-285750">
              <a:buFont typeface="Arial" panose="020B0604020202020204" pitchFamily="34" charset="0"/>
              <a:buChar char="•"/>
            </a:pPr>
            <a:r>
              <a:rPr lang="es-ES" dirty="0" smtClean="0"/>
              <a:t>Se preocupaban intensamente unos de los otros, especialmente de los necesitados</a:t>
            </a:r>
          </a:p>
          <a:p>
            <a:pPr marL="285750" indent="-285750">
              <a:buFont typeface="Arial" panose="020B0604020202020204" pitchFamily="34" charset="0"/>
              <a:buChar char="•"/>
            </a:pPr>
            <a:r>
              <a:rPr lang="es-ES" dirty="0" smtClean="0"/>
              <a:t>Tenían algunas oraciones propias, como el Padre nuestro</a:t>
            </a:r>
          </a:p>
          <a:p>
            <a:pPr marL="285750" indent="-285750">
              <a:buFont typeface="Arial" panose="020B0604020202020204" pitchFamily="34" charset="0"/>
              <a:buChar char="•"/>
            </a:pPr>
            <a:r>
              <a:rPr lang="es-ES" dirty="0" smtClean="0"/>
              <a:t>Leían las </a:t>
            </a:r>
            <a:r>
              <a:rPr lang="es-ES" dirty="0"/>
              <a:t>E</a:t>
            </a:r>
            <a:r>
              <a:rPr lang="es-ES" dirty="0" smtClean="0"/>
              <a:t>scrituras judías ( en clave propia) y tenían sus propias Escrituras (N.T.)</a:t>
            </a:r>
            <a:endParaRPr lang="es-ES" dirty="0"/>
          </a:p>
        </p:txBody>
      </p:sp>
      <p:sp>
        <p:nvSpPr>
          <p:cNvPr id="3" name="2 Marcador de número de diapositiva"/>
          <p:cNvSpPr>
            <a:spLocks noGrp="1"/>
          </p:cNvSpPr>
          <p:nvPr>
            <p:ph type="sldNum" sz="quarter" idx="12"/>
          </p:nvPr>
        </p:nvSpPr>
        <p:spPr>
          <a:xfrm>
            <a:off x="7882486" y="6165304"/>
            <a:ext cx="758952" cy="246888"/>
          </a:xfrm>
        </p:spPr>
        <p:txBody>
          <a:bodyPr/>
          <a:lstStyle/>
          <a:p>
            <a:fld id="{636E3AB4-97AD-4389-A1F4-096199C2DEE3}" type="slidenum">
              <a:rPr lang="es-ES" b="1" smtClean="0">
                <a:solidFill>
                  <a:schemeClr val="tx1"/>
                </a:solidFill>
              </a:rPr>
              <a:t>72</a:t>
            </a:fld>
            <a:endParaRPr lang="es-ES" b="1" dirty="0">
              <a:solidFill>
                <a:schemeClr val="tx1"/>
              </a:solidFill>
            </a:endParaRPr>
          </a:p>
        </p:txBody>
      </p:sp>
      <p:sp>
        <p:nvSpPr>
          <p:cNvPr id="8" name="7 CuadroTexto"/>
          <p:cNvSpPr txBox="1"/>
          <p:nvPr/>
        </p:nvSpPr>
        <p:spPr>
          <a:xfrm>
            <a:off x="6876598" y="4293096"/>
            <a:ext cx="1856374" cy="646331"/>
          </a:xfrm>
          <a:prstGeom prst="rect">
            <a:avLst/>
          </a:prstGeom>
          <a:noFill/>
        </p:spPr>
        <p:txBody>
          <a:bodyPr wrap="square" rtlCol="0">
            <a:spAutoFit/>
          </a:bodyPr>
          <a:lstStyle/>
          <a:p>
            <a:pPr algn="ctr"/>
            <a:r>
              <a:rPr lang="es-ES" dirty="0" smtClean="0"/>
              <a:t>(Cfr. </a:t>
            </a:r>
            <a:r>
              <a:rPr lang="es-ES" dirty="0" err="1" smtClean="0"/>
              <a:t>Biblio</a:t>
            </a:r>
            <a:r>
              <a:rPr lang="es-ES" dirty="0" smtClean="0"/>
              <a:t>. 5, pág. 25)</a:t>
            </a:r>
            <a:endParaRPr lang="es-ES" dirty="0"/>
          </a:p>
        </p:txBody>
      </p:sp>
      <p:sp>
        <p:nvSpPr>
          <p:cNvPr id="5" name="4 CuadroTexto"/>
          <p:cNvSpPr txBox="1"/>
          <p:nvPr/>
        </p:nvSpPr>
        <p:spPr>
          <a:xfrm>
            <a:off x="2771471" y="2333064"/>
            <a:ext cx="4896544" cy="369332"/>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CC3399"/>
            </a:solidFill>
          </a:ln>
        </p:spPr>
        <p:txBody>
          <a:bodyPr wrap="square" rtlCol="0">
            <a:spAutoFit/>
          </a:bodyPr>
          <a:lstStyle/>
          <a:p>
            <a:r>
              <a:rPr lang="es-ES" dirty="0" smtClean="0"/>
              <a:t>Poco a poco va a desaparecer como movimiento</a:t>
            </a:r>
            <a:endParaRPr lang="es-ES" dirty="0"/>
          </a:p>
        </p:txBody>
      </p:sp>
    </p:spTree>
    <p:extLst>
      <p:ext uri="{BB962C8B-B14F-4D97-AF65-F5344CB8AC3E}">
        <p14:creationId xmlns:p14="http://schemas.microsoft.com/office/powerpoint/2010/main" val="458084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611560" y="332656"/>
            <a:ext cx="7920880" cy="2031325"/>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12 – “En el cristianismo de los orígenes se dio un PROCESO DE HIBRIDACIÓN, de MESTIZAJE, entre  </a:t>
            </a:r>
          </a:p>
          <a:p>
            <a:pPr lvl="1"/>
            <a:r>
              <a:rPr lang="es-ES" dirty="0" smtClean="0"/>
              <a:t>1º Un movimiento que nacía del judaísmo y </a:t>
            </a:r>
          </a:p>
          <a:p>
            <a:pPr lvl="1"/>
            <a:r>
              <a:rPr lang="es-ES" dirty="0" smtClean="0"/>
              <a:t> 2º la cultura helenística.” </a:t>
            </a:r>
          </a:p>
          <a:p>
            <a:r>
              <a:rPr lang="es-ES" dirty="0" smtClean="0"/>
              <a:t>        Esta hibridación se consolidó con la ortodoxia de los siglos posteriores (definida por los primeros y decisivos concilios), en clave helenista. </a:t>
            </a:r>
          </a:p>
          <a:p>
            <a:r>
              <a:rPr lang="es-ES" dirty="0"/>
              <a:t> </a:t>
            </a:r>
            <a:r>
              <a:rPr lang="es-ES" dirty="0" smtClean="0"/>
              <a:t>                                                                                                      (Cfr. </a:t>
            </a:r>
            <a:r>
              <a:rPr lang="es-ES" dirty="0" err="1" smtClean="0"/>
              <a:t>Biblio</a:t>
            </a:r>
            <a:r>
              <a:rPr lang="es-ES" dirty="0" smtClean="0"/>
              <a:t> 3, 179)</a:t>
            </a:r>
            <a:endParaRPr lang="es-ES" dirty="0"/>
          </a:p>
        </p:txBody>
      </p:sp>
      <p:sp>
        <p:nvSpPr>
          <p:cNvPr id="6" name="5 CuadroTexto"/>
          <p:cNvSpPr txBox="1"/>
          <p:nvPr/>
        </p:nvSpPr>
        <p:spPr>
          <a:xfrm>
            <a:off x="611560" y="2348880"/>
            <a:ext cx="7920880" cy="286232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a:ln w="25400">
            <a:noFill/>
          </a:ln>
        </p:spPr>
        <p:txBody>
          <a:bodyPr wrap="square" rtlCol="0">
            <a:spAutoFit/>
          </a:bodyPr>
          <a:lstStyle/>
          <a:p>
            <a:r>
              <a:rPr lang="es-ES" dirty="0" smtClean="0"/>
              <a:t>13 – TENÍAN UN CIERTO ESTILO.  En el cristianismo de los orígenes llaman la atención</a:t>
            </a:r>
          </a:p>
          <a:p>
            <a:pPr marL="285750" indent="-285750">
              <a:buFont typeface="Arial" panose="020B0604020202020204" pitchFamily="34" charset="0"/>
              <a:buChar char="•"/>
            </a:pPr>
            <a:r>
              <a:rPr lang="es-ES" dirty="0" smtClean="0"/>
              <a:t>La libertad de expresión</a:t>
            </a:r>
          </a:p>
          <a:p>
            <a:pPr marL="285750" indent="-285750">
              <a:buFont typeface="Arial" panose="020B0604020202020204" pitchFamily="34" charset="0"/>
              <a:buChar char="•"/>
            </a:pPr>
            <a:r>
              <a:rPr lang="es-ES" dirty="0" smtClean="0"/>
              <a:t>El contraste de opiniones, e incluso</a:t>
            </a:r>
          </a:p>
          <a:p>
            <a:pPr marL="285750" indent="-285750">
              <a:buFont typeface="Arial" panose="020B0604020202020204" pitchFamily="34" charset="0"/>
              <a:buChar char="•"/>
            </a:pPr>
            <a:r>
              <a:rPr lang="es-ES" dirty="0" smtClean="0"/>
              <a:t>La seriedad de los conflictos</a:t>
            </a:r>
          </a:p>
          <a:p>
            <a:pPr marL="285750" indent="-285750">
              <a:buFont typeface="Arial" panose="020B0604020202020204" pitchFamily="34" charset="0"/>
              <a:buChar char="•"/>
            </a:pPr>
            <a:r>
              <a:rPr lang="es-ES" dirty="0" smtClean="0"/>
              <a:t>Y el acudir al encuentro personal y a las asambleas para resolverlos</a:t>
            </a:r>
          </a:p>
          <a:p>
            <a:r>
              <a:rPr lang="es-ES" dirty="0" smtClean="0"/>
              <a:t>    Aunque las cosas fueron </a:t>
            </a:r>
            <a:r>
              <a:rPr lang="es-ES" b="1" i="1" dirty="0" smtClean="0"/>
              <a:t>cambiando  </a:t>
            </a:r>
            <a:r>
              <a:rPr lang="es-ES" dirty="0" smtClean="0"/>
              <a:t>y poco a poco se fue haciendo más fuerte la organización-</a:t>
            </a:r>
            <a:r>
              <a:rPr lang="es-ES" b="1" i="1" dirty="0" smtClean="0"/>
              <a:t>institucionalización</a:t>
            </a:r>
            <a:r>
              <a:rPr lang="es-ES" dirty="0" smtClean="0"/>
              <a:t>, las reglas fueron más precisas, exigentes y excluyentes y las comunidades adoptaron un estilo menos dialogante.(Cfr. </a:t>
            </a:r>
            <a:r>
              <a:rPr lang="es-ES" dirty="0" err="1" smtClean="0"/>
              <a:t>Bib</a:t>
            </a:r>
            <a:r>
              <a:rPr lang="es-ES" dirty="0" smtClean="0"/>
              <a:t>. </a:t>
            </a:r>
            <a:r>
              <a:rPr lang="es-ES" dirty="0"/>
              <a:t>3, </a:t>
            </a:r>
            <a:r>
              <a:rPr lang="es-ES" dirty="0" smtClean="0"/>
              <a:t>180)</a:t>
            </a:r>
            <a:endParaRPr lang="es-ES" dirty="0"/>
          </a:p>
        </p:txBody>
      </p:sp>
      <p:sp>
        <p:nvSpPr>
          <p:cNvPr id="7" name="6 CuadroTexto"/>
          <p:cNvSpPr txBox="1"/>
          <p:nvPr/>
        </p:nvSpPr>
        <p:spPr>
          <a:xfrm>
            <a:off x="611560" y="5301208"/>
            <a:ext cx="7920880" cy="923330"/>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14 – En los textos cristianos no se declara la abolición de la ESCLAVITUD, pero parece que los principios  cristianos que se van estableciendo  llevan claramente hacia la superación de la institución de la esclavitud</a:t>
            </a:r>
            <a:endParaRPr lang="es-ES" dirty="0"/>
          </a:p>
        </p:txBody>
      </p:sp>
      <p:sp>
        <p:nvSpPr>
          <p:cNvPr id="2" name="1 Elipse"/>
          <p:cNvSpPr/>
          <p:nvPr/>
        </p:nvSpPr>
        <p:spPr>
          <a:xfrm>
            <a:off x="5647272" y="764702"/>
            <a:ext cx="1368152"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5663938" y="979184"/>
            <a:ext cx="971600" cy="307777"/>
          </a:xfrm>
          <a:prstGeom prst="rect">
            <a:avLst/>
          </a:prstGeom>
          <a:noFill/>
        </p:spPr>
        <p:txBody>
          <a:bodyPr wrap="square" rtlCol="0">
            <a:spAutoFit/>
          </a:bodyPr>
          <a:lstStyle/>
          <a:p>
            <a:r>
              <a:rPr lang="es-ES" sz="1400" b="1" dirty="0" smtClean="0"/>
              <a:t>Judaísmo</a:t>
            </a:r>
            <a:endParaRPr lang="es-ES" sz="1400" b="1" dirty="0"/>
          </a:p>
        </p:txBody>
      </p:sp>
      <p:sp>
        <p:nvSpPr>
          <p:cNvPr id="8" name="7 Elipse"/>
          <p:cNvSpPr/>
          <p:nvPr/>
        </p:nvSpPr>
        <p:spPr>
          <a:xfrm>
            <a:off x="6635538" y="769012"/>
            <a:ext cx="1224136" cy="715772"/>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7015424" y="885444"/>
            <a:ext cx="792088" cy="523220"/>
          </a:xfrm>
          <a:prstGeom prst="rect">
            <a:avLst/>
          </a:prstGeom>
          <a:noFill/>
        </p:spPr>
        <p:txBody>
          <a:bodyPr wrap="square" rtlCol="0">
            <a:spAutoFit/>
          </a:bodyPr>
          <a:lstStyle/>
          <a:p>
            <a:r>
              <a:rPr lang="es-ES" sz="1400" b="1" dirty="0" smtClean="0"/>
              <a:t>Hele</a:t>
            </a:r>
          </a:p>
          <a:p>
            <a:r>
              <a:rPr lang="es-ES" sz="1400" b="1" dirty="0" err="1" smtClean="0"/>
              <a:t>nismo</a:t>
            </a:r>
            <a:endParaRPr lang="es-ES" sz="1400" b="1" dirty="0"/>
          </a:p>
        </p:txBody>
      </p:sp>
      <p:pic>
        <p:nvPicPr>
          <p:cNvPr id="10" name="Picture 2" descr="E:\P-Jesus\proyectojesus\cruzllamatransp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9737" y="921725"/>
            <a:ext cx="266324" cy="406035"/>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a:xfrm>
            <a:off x="7954608" y="5982060"/>
            <a:ext cx="758952" cy="246888"/>
          </a:xfrm>
        </p:spPr>
        <p:txBody>
          <a:bodyPr/>
          <a:lstStyle/>
          <a:p>
            <a:fld id="{636E3AB4-97AD-4389-A1F4-096199C2DEE3}" type="slidenum">
              <a:rPr lang="es-ES" b="1" smtClean="0">
                <a:solidFill>
                  <a:schemeClr val="tx1"/>
                </a:solidFill>
              </a:rPr>
              <a:t>73</a:t>
            </a:fld>
            <a:endParaRPr lang="es-ES" b="1" dirty="0">
              <a:solidFill>
                <a:schemeClr val="tx1"/>
              </a:solidFill>
            </a:endParaRPr>
          </a:p>
        </p:txBody>
      </p:sp>
    </p:spTree>
    <p:extLst>
      <p:ext uri="{BB962C8B-B14F-4D97-AF65-F5344CB8AC3E}">
        <p14:creationId xmlns:p14="http://schemas.microsoft.com/office/powerpoint/2010/main" val="1809376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745073" y="3356992"/>
            <a:ext cx="7671491" cy="2862322"/>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17 – En la evolución de las primeras comunidades  </a:t>
            </a:r>
            <a:r>
              <a:rPr lang="es-ES" i="1" dirty="0" smtClean="0">
                <a:solidFill>
                  <a:schemeClr val="accent6">
                    <a:lumMod val="75000"/>
                  </a:schemeClr>
                </a:solidFill>
              </a:rPr>
              <a:t>(hablamos del 30 al 150 d.C.) </a:t>
            </a:r>
            <a:r>
              <a:rPr lang="es-ES" dirty="0" smtClean="0"/>
              <a:t>se vivió un TRIPLE PROCESO que las fue modificando poco a poco:</a:t>
            </a:r>
          </a:p>
          <a:p>
            <a:pPr marL="285750" indent="-285750">
              <a:buFont typeface="Arial" panose="020B0604020202020204" pitchFamily="34" charset="0"/>
              <a:buChar char="•"/>
            </a:pPr>
            <a:r>
              <a:rPr lang="es-ES" dirty="0" smtClean="0"/>
              <a:t>Un proceso de descubrimiento de la figura de </a:t>
            </a:r>
            <a:r>
              <a:rPr lang="es-ES" b="1" i="1" dirty="0" smtClean="0"/>
              <a:t>Jesús</a:t>
            </a:r>
            <a:r>
              <a:rPr lang="es-ES" dirty="0" smtClean="0"/>
              <a:t>, de </a:t>
            </a:r>
            <a:r>
              <a:rPr lang="es-ES" b="1" i="1" dirty="0" smtClean="0"/>
              <a:t>autodefinición</a:t>
            </a:r>
            <a:r>
              <a:rPr lang="es-ES" dirty="0" smtClean="0"/>
              <a:t> y </a:t>
            </a:r>
            <a:r>
              <a:rPr lang="es-ES" b="1" i="1" dirty="0" smtClean="0"/>
              <a:t>separación</a:t>
            </a:r>
            <a:r>
              <a:rPr lang="es-ES" dirty="0" smtClean="0"/>
              <a:t> de la religión judaica</a:t>
            </a:r>
          </a:p>
          <a:p>
            <a:pPr marL="285750" indent="-285750">
              <a:buFont typeface="Arial" panose="020B0604020202020204" pitchFamily="34" charset="0"/>
              <a:buChar char="•"/>
            </a:pPr>
            <a:r>
              <a:rPr lang="es-ES" dirty="0" smtClean="0"/>
              <a:t>Un proceso de </a:t>
            </a:r>
            <a:r>
              <a:rPr lang="es-ES" b="1" i="1" dirty="0" smtClean="0"/>
              <a:t>adaptación a la sociedad </a:t>
            </a:r>
            <a:r>
              <a:rPr lang="es-ES" dirty="0" smtClean="0"/>
              <a:t>de la época, para facilitar la evangelización</a:t>
            </a:r>
          </a:p>
          <a:p>
            <a:pPr marL="285750" indent="-285750">
              <a:buFont typeface="Arial" panose="020B0604020202020204" pitchFamily="34" charset="0"/>
              <a:buChar char="•"/>
            </a:pPr>
            <a:r>
              <a:rPr lang="es-ES" dirty="0" smtClean="0"/>
              <a:t>Y un proceso de </a:t>
            </a:r>
            <a:r>
              <a:rPr lang="es-ES" b="1" i="1" dirty="0" smtClean="0"/>
              <a:t>institucionalización</a:t>
            </a:r>
            <a:r>
              <a:rPr lang="es-ES" dirty="0" smtClean="0"/>
              <a:t> muy influido por los códigos domésticos patriarcales (organización, jerarquización, exclusión de discrepantes, no mujer, canon…) que fue transformado el movimiento de Jesús en Iglesia</a:t>
            </a:r>
            <a:endParaRPr lang="es-ES" dirty="0"/>
          </a:p>
        </p:txBody>
      </p:sp>
      <p:sp>
        <p:nvSpPr>
          <p:cNvPr id="4" name="3 Marcador de número de diapositiva"/>
          <p:cNvSpPr>
            <a:spLocks noGrp="1"/>
          </p:cNvSpPr>
          <p:nvPr>
            <p:ph type="sldNum" sz="quarter" idx="12"/>
          </p:nvPr>
        </p:nvSpPr>
        <p:spPr>
          <a:xfrm>
            <a:off x="7550157" y="5943348"/>
            <a:ext cx="758952" cy="246888"/>
          </a:xfrm>
        </p:spPr>
        <p:txBody>
          <a:bodyPr/>
          <a:lstStyle/>
          <a:p>
            <a:fld id="{636E3AB4-97AD-4389-A1F4-096199C2DEE3}" type="slidenum">
              <a:rPr lang="es-ES" b="1" smtClean="0">
                <a:solidFill>
                  <a:schemeClr val="tx1"/>
                </a:solidFill>
              </a:rPr>
              <a:t>74</a:t>
            </a:fld>
            <a:endParaRPr lang="es-ES" b="1" dirty="0">
              <a:solidFill>
                <a:schemeClr val="tx1"/>
              </a:solidFill>
            </a:endParaRPr>
          </a:p>
        </p:txBody>
      </p:sp>
      <p:sp>
        <p:nvSpPr>
          <p:cNvPr id="3" name="2 CuadroTexto"/>
          <p:cNvSpPr txBox="1"/>
          <p:nvPr/>
        </p:nvSpPr>
        <p:spPr>
          <a:xfrm>
            <a:off x="849057" y="1484784"/>
            <a:ext cx="7567507" cy="1754326"/>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16 – Sobre el lugar de LA MUJER en la comunidad, se vive un conflicto entre </a:t>
            </a:r>
          </a:p>
          <a:p>
            <a:pPr lvl="1"/>
            <a:r>
              <a:rPr lang="es-ES" dirty="0" smtClean="0"/>
              <a:t>1º- una adaptación realista a la realidad social  patriarcal y machista y</a:t>
            </a:r>
          </a:p>
          <a:p>
            <a:pPr lvl="1"/>
            <a:r>
              <a:rPr lang="es-ES" dirty="0" smtClean="0"/>
              <a:t>2º- una defensa y vivencia del mensaje radical de igualdad de Jesús, que era escandaloso para aquella sociedad. </a:t>
            </a:r>
          </a:p>
          <a:p>
            <a:r>
              <a:rPr lang="es-ES" dirty="0" smtClean="0"/>
              <a:t>El proceso de </a:t>
            </a:r>
            <a:r>
              <a:rPr lang="es-ES" b="1" i="1" dirty="0" smtClean="0"/>
              <a:t>institucionalización</a:t>
            </a:r>
            <a:r>
              <a:rPr lang="es-ES" dirty="0" smtClean="0"/>
              <a:t> fue adelante  junto a una pérdida del lugar de la mujer. </a:t>
            </a:r>
            <a:endParaRPr lang="es-ES" dirty="0"/>
          </a:p>
        </p:txBody>
      </p:sp>
      <p:sp>
        <p:nvSpPr>
          <p:cNvPr id="7" name="6 CuadroTexto"/>
          <p:cNvSpPr txBox="1"/>
          <p:nvPr/>
        </p:nvSpPr>
        <p:spPr>
          <a:xfrm>
            <a:off x="827584" y="476672"/>
            <a:ext cx="7588980" cy="923330"/>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15 – En la misma línea, Aguirre nos insiste en que “No es posible recuperar la historia del movimiento cristiano sin poner de relieve la CONTRIBUCIÓN DE LAS MUJERES a su consolidación y expansión”(</a:t>
            </a:r>
            <a:r>
              <a:rPr lang="es-ES" dirty="0" err="1" smtClean="0"/>
              <a:t>Biblio</a:t>
            </a:r>
            <a:r>
              <a:rPr lang="es-ES" dirty="0" smtClean="0"/>
              <a:t>. 2,481)</a:t>
            </a:r>
            <a:endParaRPr lang="es-ES" dirty="0"/>
          </a:p>
        </p:txBody>
      </p:sp>
      <p:sp>
        <p:nvSpPr>
          <p:cNvPr id="9" name="8 CuadroTexto"/>
          <p:cNvSpPr txBox="1"/>
          <p:nvPr/>
        </p:nvSpPr>
        <p:spPr>
          <a:xfrm>
            <a:off x="2771800" y="5943348"/>
            <a:ext cx="5157833" cy="338554"/>
          </a:xfrm>
          <a:prstGeom prst="rect">
            <a:avLst/>
          </a:prstGeom>
          <a:solidFill>
            <a:srgbClr val="F1BAF4"/>
          </a:solidFill>
          <a:ln w="25400">
            <a:solidFill>
              <a:srgbClr val="CC3399"/>
            </a:solidFill>
          </a:ln>
        </p:spPr>
        <p:txBody>
          <a:bodyPr wrap="square" rtlCol="0">
            <a:spAutoFit/>
          </a:bodyPr>
          <a:lstStyle/>
          <a:p>
            <a:pPr algn="ctr"/>
            <a:r>
              <a:rPr lang="es-ES" sz="1600" b="1" dirty="0" smtClean="0"/>
              <a:t>En fechas posteriores se intensificaron estos  procesos</a:t>
            </a:r>
            <a:endParaRPr lang="es-ES" sz="1600" b="1" dirty="0"/>
          </a:p>
        </p:txBody>
      </p:sp>
    </p:spTree>
    <p:extLst>
      <p:ext uri="{BB962C8B-B14F-4D97-AF65-F5344CB8AC3E}">
        <p14:creationId xmlns:p14="http://schemas.microsoft.com/office/powerpoint/2010/main" val="35495029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Flecha arriba"/>
          <p:cNvSpPr/>
          <p:nvPr/>
        </p:nvSpPr>
        <p:spPr>
          <a:xfrm rot="10800000">
            <a:off x="5580307" y="1492335"/>
            <a:ext cx="360040" cy="8534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arriba"/>
          <p:cNvSpPr/>
          <p:nvPr/>
        </p:nvSpPr>
        <p:spPr>
          <a:xfrm rot="10800000">
            <a:off x="4391980" y="1798329"/>
            <a:ext cx="360040" cy="5592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706348" y="6283710"/>
            <a:ext cx="758952" cy="246888"/>
          </a:xfrm>
        </p:spPr>
        <p:txBody>
          <a:bodyPr/>
          <a:lstStyle/>
          <a:p>
            <a:fld id="{636E3AB4-97AD-4389-A1F4-096199C2DEE3}" type="slidenum">
              <a:rPr lang="es-ES" b="1" smtClean="0">
                <a:solidFill>
                  <a:schemeClr val="tx1"/>
                </a:solidFill>
              </a:rPr>
              <a:t>75</a:t>
            </a:fld>
            <a:endParaRPr lang="es-ES" b="1" dirty="0">
              <a:solidFill>
                <a:schemeClr val="tx1"/>
              </a:solidFill>
            </a:endParaRPr>
          </a:p>
        </p:txBody>
      </p:sp>
      <p:sp>
        <p:nvSpPr>
          <p:cNvPr id="5" name="4 CuadroTexto"/>
          <p:cNvSpPr txBox="1"/>
          <p:nvPr/>
        </p:nvSpPr>
        <p:spPr>
          <a:xfrm>
            <a:off x="613182" y="2405787"/>
            <a:ext cx="7852118" cy="2031325"/>
          </a:xfrm>
          <a:prstGeom prst="rect">
            <a:avLst/>
          </a:prstGeom>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NOS INDICAN QUE  </a:t>
            </a:r>
          </a:p>
          <a:p>
            <a:pPr marL="285750" indent="-285750">
              <a:buFont typeface="Arial" panose="020B0604020202020204" pitchFamily="34" charset="0"/>
              <a:buChar char="•"/>
            </a:pPr>
            <a:r>
              <a:rPr lang="es-ES" dirty="0" smtClean="0"/>
              <a:t>el </a:t>
            </a:r>
            <a:r>
              <a:rPr lang="es-ES" dirty="0"/>
              <a:t>apoyo material y la acogida de los desfavorecidos, los marginados y los socialmente desplazados era un rasgo característico de las </a:t>
            </a:r>
            <a:r>
              <a:rPr lang="es-ES" dirty="0" smtClean="0"/>
              <a:t>primeras comunidades </a:t>
            </a:r>
            <a:r>
              <a:rPr lang="es-ES" dirty="0"/>
              <a:t>cristianas, </a:t>
            </a:r>
            <a:endParaRPr lang="es-ES" dirty="0" smtClean="0"/>
          </a:p>
          <a:p>
            <a:pPr marL="285750" indent="-285750">
              <a:buFont typeface="Arial" panose="020B0604020202020204" pitchFamily="34" charset="0"/>
              <a:buChar char="•"/>
            </a:pPr>
            <a:r>
              <a:rPr lang="es-ES" dirty="0" smtClean="0"/>
              <a:t>las </a:t>
            </a:r>
            <a:r>
              <a:rPr lang="es-ES" dirty="0"/>
              <a:t>cuales no solo proponían un mensaje de salvación, </a:t>
            </a:r>
            <a:endParaRPr lang="es-ES" dirty="0" smtClean="0"/>
          </a:p>
          <a:p>
            <a:pPr marL="285750" indent="-285750">
              <a:buFont typeface="Arial" panose="020B0604020202020204" pitchFamily="34" charset="0"/>
              <a:buChar char="•"/>
            </a:pPr>
            <a:r>
              <a:rPr lang="es-ES" dirty="0" smtClean="0"/>
              <a:t>sino </a:t>
            </a:r>
            <a:r>
              <a:rPr lang="es-ES" dirty="0"/>
              <a:t>que ofrecían ayuda efectiva a quienes se encontraban en situaciones de desamparo. </a:t>
            </a:r>
          </a:p>
        </p:txBody>
      </p:sp>
      <p:sp>
        <p:nvSpPr>
          <p:cNvPr id="6" name="5 CuadroTexto"/>
          <p:cNvSpPr txBox="1"/>
          <p:nvPr/>
        </p:nvSpPr>
        <p:spPr>
          <a:xfrm>
            <a:off x="613182" y="6253266"/>
            <a:ext cx="6767130" cy="307777"/>
          </a:xfrm>
          <a:prstGeom prst="rect">
            <a:avLst/>
          </a:prstGeom>
          <a:noFill/>
        </p:spPr>
        <p:txBody>
          <a:bodyPr wrap="square" rtlCol="0">
            <a:spAutoFit/>
          </a:bodyPr>
          <a:lstStyle/>
          <a:p>
            <a:r>
              <a:rPr lang="es-ES" sz="1400" dirty="0" smtClean="0"/>
              <a:t>Cfr. Santiago Guijarro,  La </a:t>
            </a:r>
            <a:r>
              <a:rPr lang="es-ES" sz="1400" dirty="0"/>
              <a:t>primera evangelización. </a:t>
            </a:r>
            <a:r>
              <a:rPr lang="es-ES" sz="1400" dirty="0" err="1"/>
              <a:t>Salmanticensis</a:t>
            </a:r>
            <a:r>
              <a:rPr lang="es-ES" sz="1400" dirty="0"/>
              <a:t> 59 (2012) 193-214</a:t>
            </a:r>
          </a:p>
        </p:txBody>
      </p:sp>
      <p:sp>
        <p:nvSpPr>
          <p:cNvPr id="8" name="7 CuadroTexto"/>
          <p:cNvSpPr txBox="1"/>
          <p:nvPr/>
        </p:nvSpPr>
        <p:spPr>
          <a:xfrm>
            <a:off x="611560" y="718745"/>
            <a:ext cx="4536504" cy="1200329"/>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“Las </a:t>
            </a:r>
            <a:r>
              <a:rPr lang="es-ES" dirty="0"/>
              <a:t>exhortaciones a poner en práctica una ética del amor mutuo y de la </a:t>
            </a:r>
            <a:r>
              <a:rPr lang="es-ES" dirty="0" smtClean="0"/>
              <a:t>solidaridad </a:t>
            </a:r>
            <a:r>
              <a:rPr lang="es-ES" dirty="0"/>
              <a:t>que encontramos frecuentemente en las cartas de </a:t>
            </a:r>
            <a:r>
              <a:rPr lang="es-ES" b="1" i="1" dirty="0">
                <a:solidFill>
                  <a:schemeClr val="accent6">
                    <a:lumMod val="75000"/>
                  </a:schemeClr>
                </a:solidFill>
              </a:rPr>
              <a:t>Pablo</a:t>
            </a:r>
            <a:r>
              <a:rPr lang="es-ES" dirty="0"/>
              <a:t> (1 </a:t>
            </a:r>
            <a:r>
              <a:rPr lang="es-ES" dirty="0" err="1"/>
              <a:t>Cor</a:t>
            </a:r>
            <a:r>
              <a:rPr lang="es-ES" dirty="0"/>
              <a:t> 13; </a:t>
            </a:r>
            <a:r>
              <a:rPr lang="es-ES" dirty="0" err="1"/>
              <a:t>Rom</a:t>
            </a:r>
            <a:r>
              <a:rPr lang="es-ES" dirty="0"/>
              <a:t> 12,9-21), </a:t>
            </a:r>
          </a:p>
        </p:txBody>
      </p:sp>
      <p:sp>
        <p:nvSpPr>
          <p:cNvPr id="9" name="8 CuadroTexto"/>
          <p:cNvSpPr txBox="1"/>
          <p:nvPr/>
        </p:nvSpPr>
        <p:spPr>
          <a:xfrm>
            <a:off x="5322743" y="718745"/>
            <a:ext cx="3249714" cy="1200329"/>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Los </a:t>
            </a:r>
            <a:r>
              <a:rPr lang="es-ES" dirty="0"/>
              <a:t>ejemplos de comunión </a:t>
            </a:r>
            <a:endParaRPr lang="es-ES" dirty="0" smtClean="0"/>
          </a:p>
          <a:p>
            <a:r>
              <a:rPr lang="es-ES" dirty="0" smtClean="0"/>
              <a:t>efectiva </a:t>
            </a:r>
            <a:r>
              <a:rPr lang="es-ES" dirty="0"/>
              <a:t>que ofrece el libro </a:t>
            </a:r>
            <a:r>
              <a:rPr lang="es-ES" dirty="0" smtClean="0"/>
              <a:t>de</a:t>
            </a:r>
          </a:p>
          <a:p>
            <a:r>
              <a:rPr lang="es-ES" dirty="0" smtClean="0"/>
              <a:t>los </a:t>
            </a:r>
            <a:r>
              <a:rPr lang="es-ES" b="1" i="1" dirty="0">
                <a:solidFill>
                  <a:schemeClr val="accent6">
                    <a:lumMod val="75000"/>
                  </a:schemeClr>
                </a:solidFill>
              </a:rPr>
              <a:t>Hechos</a:t>
            </a:r>
            <a:r>
              <a:rPr lang="es-ES" dirty="0"/>
              <a:t> (</a:t>
            </a:r>
            <a:r>
              <a:rPr lang="es-ES" dirty="0" err="1"/>
              <a:t>Hch</a:t>
            </a:r>
            <a:r>
              <a:rPr lang="es-ES" dirty="0"/>
              <a:t> 2,42-47; 5,32: “tenían todo en común”), </a:t>
            </a:r>
          </a:p>
        </p:txBody>
      </p:sp>
      <p:sp>
        <p:nvSpPr>
          <p:cNvPr id="10" name="9 CuadroTexto"/>
          <p:cNvSpPr txBox="1"/>
          <p:nvPr/>
        </p:nvSpPr>
        <p:spPr>
          <a:xfrm>
            <a:off x="755576" y="4437112"/>
            <a:ext cx="7709724" cy="1754326"/>
          </a:xfrm>
          <a:prstGeom prst="rect">
            <a:avLst/>
          </a:prstGeom>
          <a:solidFill>
            <a:schemeClr val="bg2"/>
          </a:solidFill>
          <a:ln w="38100">
            <a:solidFill>
              <a:srgbClr val="EA96EE"/>
            </a:solidFill>
          </a:ln>
        </p:spPr>
        <p:txBody>
          <a:bodyPr wrap="square" rtlCol="0">
            <a:spAutoFit/>
          </a:bodyPr>
          <a:lstStyle/>
          <a:p>
            <a:r>
              <a:rPr lang="es-ES" dirty="0" smtClean="0"/>
              <a:t>   “Al </a:t>
            </a:r>
            <a:r>
              <a:rPr lang="es-ES" dirty="0"/>
              <a:t>actuar así, aquellas comunidades </a:t>
            </a:r>
            <a:r>
              <a:rPr lang="es-ES" b="1" i="1" dirty="0">
                <a:solidFill>
                  <a:schemeClr val="accent6">
                    <a:lumMod val="75000"/>
                  </a:schemeClr>
                </a:solidFill>
              </a:rPr>
              <a:t>seguían el ejemplo de Jesús</a:t>
            </a:r>
            <a:r>
              <a:rPr lang="es-ES" dirty="0"/>
              <a:t>, a quien los evangelios presentan sanando a los enfermos, liberando a los </a:t>
            </a:r>
            <a:r>
              <a:rPr lang="es-ES" dirty="0" smtClean="0"/>
              <a:t>endemonia-dos</a:t>
            </a:r>
            <a:r>
              <a:rPr lang="es-ES" dirty="0"/>
              <a:t>, acogiendo a los marginados y lavando los pies a sus discípulos. </a:t>
            </a:r>
            <a:endParaRPr lang="es-ES" dirty="0" smtClean="0"/>
          </a:p>
          <a:p>
            <a:r>
              <a:rPr lang="es-ES" dirty="0" smtClean="0"/>
              <a:t>    El </a:t>
            </a:r>
            <a:r>
              <a:rPr lang="es-ES" b="1" i="1" dirty="0">
                <a:solidFill>
                  <a:schemeClr val="accent6">
                    <a:lumMod val="75000"/>
                  </a:schemeClr>
                </a:solidFill>
              </a:rPr>
              <a:t>recuerdo</a:t>
            </a:r>
            <a:r>
              <a:rPr lang="es-ES" dirty="0"/>
              <a:t> de esta forma de actuar, cuidadosamente conservado en las </a:t>
            </a:r>
            <a:r>
              <a:rPr lang="es-ES" dirty="0" err="1" smtClean="0"/>
              <a:t>co</a:t>
            </a:r>
            <a:r>
              <a:rPr lang="es-ES" dirty="0" smtClean="0"/>
              <a:t>-munidades </a:t>
            </a:r>
            <a:r>
              <a:rPr lang="es-ES" dirty="0"/>
              <a:t>de sus discípulos y seguidores, </a:t>
            </a:r>
            <a:r>
              <a:rPr lang="es-ES" b="1" i="1" dirty="0" smtClean="0">
                <a:solidFill>
                  <a:schemeClr val="accent6">
                    <a:lumMod val="75000"/>
                  </a:schemeClr>
                </a:solidFill>
              </a:rPr>
              <a:t>configuró </a:t>
            </a:r>
            <a:r>
              <a:rPr lang="es-ES" b="1" i="1" dirty="0">
                <a:solidFill>
                  <a:schemeClr val="accent6">
                    <a:lumMod val="75000"/>
                  </a:schemeClr>
                </a:solidFill>
              </a:rPr>
              <a:t>el estilo de vida </a:t>
            </a:r>
            <a:r>
              <a:rPr lang="es-ES" dirty="0"/>
              <a:t>de las comunidades reunidas en su </a:t>
            </a:r>
            <a:r>
              <a:rPr lang="es-ES" dirty="0" smtClean="0"/>
              <a:t>nombre.”</a:t>
            </a:r>
            <a:endParaRPr lang="es-ES" dirty="0"/>
          </a:p>
        </p:txBody>
      </p:sp>
      <p:sp>
        <p:nvSpPr>
          <p:cNvPr id="13" name="12 CuadroTexto"/>
          <p:cNvSpPr txBox="1"/>
          <p:nvPr/>
        </p:nvSpPr>
        <p:spPr>
          <a:xfrm>
            <a:off x="625667" y="321447"/>
            <a:ext cx="4534882" cy="369332"/>
          </a:xfrm>
          <a:prstGeom prst="rect">
            <a:avLst/>
          </a:prstGeom>
          <a:solidFill>
            <a:schemeClr val="bg1"/>
          </a:solidFill>
        </p:spPr>
        <p:txBody>
          <a:bodyPr wrap="square" rtlCol="0">
            <a:spAutoFit/>
          </a:bodyPr>
          <a:lstStyle/>
          <a:p>
            <a:r>
              <a:rPr lang="es-ES" dirty="0" smtClean="0"/>
              <a:t> </a:t>
            </a:r>
            <a:r>
              <a:rPr lang="es-ES" b="1" dirty="0" smtClean="0"/>
              <a:t>18 – ACOGIDA A LOS DESFAVORECIDOS</a:t>
            </a:r>
            <a:endParaRPr lang="es-ES" b="1" dirty="0"/>
          </a:p>
        </p:txBody>
      </p:sp>
    </p:spTree>
    <p:extLst>
      <p:ext uri="{BB962C8B-B14F-4D97-AF65-F5344CB8AC3E}">
        <p14:creationId xmlns:p14="http://schemas.microsoft.com/office/powerpoint/2010/main" val="3590133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EC6D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2" name="11 CuadroTexto"/>
          <p:cNvSpPr txBox="1"/>
          <p:nvPr/>
        </p:nvSpPr>
        <p:spPr>
          <a:xfrm>
            <a:off x="744273" y="2398167"/>
            <a:ext cx="7812999" cy="2308324"/>
          </a:xfrm>
          <a:prstGeom prst="rect">
            <a:avLst/>
          </a:prstGeom>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20– No me resisto a la oportunidad de recordar estas palabras de Rafael Aguirre:  “Reconforta </a:t>
            </a:r>
            <a:r>
              <a:rPr lang="es-ES" dirty="0"/>
              <a:t>saber que ese </a:t>
            </a:r>
            <a:r>
              <a:rPr lang="es-ES" dirty="0" smtClean="0"/>
              <a:t>núcleo, </a:t>
            </a:r>
            <a:r>
              <a:rPr lang="es-ES" dirty="0"/>
              <a:t>aunque lleve </a:t>
            </a:r>
            <a:r>
              <a:rPr lang="es-ES" dirty="0" smtClean="0"/>
              <a:t>DORMIDO </a:t>
            </a:r>
            <a:r>
              <a:rPr lang="es-ES" dirty="0"/>
              <a:t>mucho tiempo, </a:t>
            </a:r>
            <a:r>
              <a:rPr lang="es-ES" b="1" i="1" dirty="0">
                <a:solidFill>
                  <a:schemeClr val="accent6">
                    <a:lumMod val="75000"/>
                  </a:schemeClr>
                </a:solidFill>
              </a:rPr>
              <a:t>puede</a:t>
            </a:r>
            <a:r>
              <a:rPr lang="es-ES" dirty="0"/>
              <a:t> </a:t>
            </a:r>
            <a:endParaRPr lang="es-ES" dirty="0" smtClean="0"/>
          </a:p>
          <a:p>
            <a:pPr marL="285750" indent="-285750">
              <a:buFont typeface="Arial" panose="020B0604020202020204" pitchFamily="34" charset="0"/>
              <a:buChar char="•"/>
            </a:pPr>
            <a:r>
              <a:rPr lang="es-ES" dirty="0" smtClean="0"/>
              <a:t>DESPERTAR</a:t>
            </a:r>
            <a:r>
              <a:rPr lang="es-ES" dirty="0"/>
              <a:t>, </a:t>
            </a:r>
            <a:endParaRPr lang="es-ES" dirty="0" smtClean="0"/>
          </a:p>
          <a:p>
            <a:pPr marL="285750" indent="-285750">
              <a:buFont typeface="Arial" panose="020B0604020202020204" pitchFamily="34" charset="0"/>
              <a:buChar char="•"/>
            </a:pPr>
            <a:r>
              <a:rPr lang="es-ES" dirty="0" smtClean="0"/>
              <a:t>reivindicar </a:t>
            </a:r>
            <a:r>
              <a:rPr lang="es-ES" dirty="0"/>
              <a:t>la verdad de la realidad contra </a:t>
            </a:r>
            <a:r>
              <a:rPr lang="es-ES" dirty="0" smtClean="0"/>
              <a:t>ocultaciones </a:t>
            </a:r>
            <a:r>
              <a:rPr lang="es-ES" dirty="0"/>
              <a:t>y mentiras, </a:t>
            </a:r>
            <a:endParaRPr lang="es-ES" dirty="0" smtClean="0"/>
          </a:p>
          <a:p>
            <a:pPr marL="285750" indent="-285750">
              <a:buFont typeface="Arial" panose="020B0604020202020204" pitchFamily="34" charset="0"/>
              <a:buChar char="•"/>
            </a:pPr>
            <a:r>
              <a:rPr lang="es-ES" dirty="0" smtClean="0"/>
              <a:t>y </a:t>
            </a:r>
            <a:r>
              <a:rPr lang="es-ES" dirty="0"/>
              <a:t>volver a producir un impacto de vida en medio de una cultura apática e indiferente ante el sufrimiento y la injusticia” </a:t>
            </a:r>
            <a:r>
              <a:rPr lang="es-ES" b="1" dirty="0">
                <a:solidFill>
                  <a:schemeClr val="accent6">
                    <a:lumMod val="75000"/>
                  </a:schemeClr>
                </a:solidFill>
              </a:rPr>
              <a:t>(Rafael Aguirre, </a:t>
            </a:r>
            <a:r>
              <a:rPr lang="es-ES" b="1" dirty="0" err="1" smtClean="0">
                <a:solidFill>
                  <a:schemeClr val="accent6">
                    <a:lumMod val="75000"/>
                  </a:schemeClr>
                </a:solidFill>
              </a:rPr>
              <a:t>Biblio</a:t>
            </a:r>
            <a:r>
              <a:rPr lang="es-ES" b="1" dirty="0" smtClean="0">
                <a:solidFill>
                  <a:schemeClr val="accent6">
                    <a:lumMod val="75000"/>
                  </a:schemeClr>
                </a:solidFill>
              </a:rPr>
              <a:t>. Pág. 188)</a:t>
            </a:r>
            <a:endParaRPr lang="es-ES" dirty="0"/>
          </a:p>
        </p:txBody>
      </p:sp>
      <p:sp>
        <p:nvSpPr>
          <p:cNvPr id="5" name="4 CuadroTexto"/>
          <p:cNvSpPr txBox="1"/>
          <p:nvPr/>
        </p:nvSpPr>
        <p:spPr>
          <a:xfrm>
            <a:off x="744273" y="332656"/>
            <a:ext cx="7812999" cy="2031325"/>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19 -  En el </a:t>
            </a:r>
            <a:r>
              <a:rPr lang="es-ES" b="1" dirty="0" smtClean="0"/>
              <a:t>NÚCLEO</a:t>
            </a:r>
            <a:r>
              <a:rPr lang="es-ES" dirty="0" smtClean="0"/>
              <a:t>  del cristianismo inicial está </a:t>
            </a:r>
          </a:p>
          <a:p>
            <a:r>
              <a:rPr lang="es-ES" dirty="0"/>
              <a:t> </a:t>
            </a:r>
            <a:r>
              <a:rPr lang="es-ES" dirty="0" smtClean="0"/>
              <a:t>    JESÚS DE NAZARET y  su mensaje, de parte  de Dios,  de que “OTRO MUNDO, en el que los pobres serán dichosos y los hambrientos quedarán saciados, ES POSIBLE,” </a:t>
            </a:r>
          </a:p>
          <a:p>
            <a:r>
              <a:rPr lang="es-ES" dirty="0" smtClean="0"/>
              <a:t>     y la convicción de que fue CRUCIFICADO  PORQUE  SUSCITAR  ESAS  ESPERANZAS  fue visto como un peligro insoportable por el sistema religioso y político del tiempo.</a:t>
            </a:r>
            <a:endParaRPr lang="es-ES" dirty="0">
              <a:solidFill>
                <a:schemeClr val="accent6">
                  <a:lumMod val="75000"/>
                </a:schemeClr>
              </a:solidFill>
            </a:endParaRPr>
          </a:p>
        </p:txBody>
      </p:sp>
      <p:sp>
        <p:nvSpPr>
          <p:cNvPr id="2" name="1 CuadroTexto"/>
          <p:cNvSpPr txBox="1"/>
          <p:nvPr/>
        </p:nvSpPr>
        <p:spPr>
          <a:xfrm>
            <a:off x="1115616" y="4802668"/>
            <a:ext cx="7441656" cy="147732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Todo esto ha de entenderse sin olvidar que  </a:t>
            </a:r>
          </a:p>
          <a:p>
            <a:r>
              <a:rPr lang="es-ES" dirty="0" smtClean="0"/>
              <a:t>1º “</a:t>
            </a:r>
            <a:r>
              <a:rPr lang="es-ES" b="1" dirty="0" smtClean="0"/>
              <a:t>El </a:t>
            </a:r>
            <a:r>
              <a:rPr lang="es-ES" b="1" dirty="0"/>
              <a:t>cristianismo primitivo es </a:t>
            </a:r>
            <a:r>
              <a:rPr lang="es-ES" b="1" dirty="0">
                <a:solidFill>
                  <a:schemeClr val="accent6">
                    <a:lumMod val="75000"/>
                  </a:schemeClr>
                </a:solidFill>
              </a:rPr>
              <a:t>enormemente </a:t>
            </a:r>
            <a:r>
              <a:rPr lang="es-ES" b="1" dirty="0" smtClean="0">
                <a:solidFill>
                  <a:schemeClr val="accent6">
                    <a:lumMod val="75000"/>
                  </a:schemeClr>
                </a:solidFill>
              </a:rPr>
              <a:t> COMPLEJO </a:t>
            </a:r>
            <a:r>
              <a:rPr lang="es-ES" b="1" dirty="0"/>
              <a:t>y sería ilusorio describir su evolución </a:t>
            </a:r>
            <a:r>
              <a:rPr lang="es-ES" b="1" dirty="0" smtClean="0"/>
              <a:t>de </a:t>
            </a:r>
            <a:r>
              <a:rPr lang="es-ES" b="1" dirty="0"/>
              <a:t>forma lineal y esquemática” </a:t>
            </a:r>
            <a:r>
              <a:rPr lang="es-ES" b="1" dirty="0" smtClean="0"/>
              <a:t> y  tomar  esa descripción  al pie de la letra  (</a:t>
            </a:r>
            <a:r>
              <a:rPr lang="es-ES" b="1" dirty="0" smtClean="0">
                <a:solidFill>
                  <a:schemeClr val="accent6">
                    <a:lumMod val="75000"/>
                  </a:schemeClr>
                </a:solidFill>
              </a:rPr>
              <a:t>Aguirre </a:t>
            </a:r>
            <a:r>
              <a:rPr lang="es-ES" b="1" dirty="0">
                <a:solidFill>
                  <a:schemeClr val="accent6">
                    <a:lumMod val="75000"/>
                  </a:schemeClr>
                </a:solidFill>
              </a:rPr>
              <a:t>1, </a:t>
            </a:r>
            <a:r>
              <a:rPr lang="es-ES" b="1" dirty="0" smtClean="0">
                <a:solidFill>
                  <a:schemeClr val="accent6">
                    <a:lumMod val="75000"/>
                  </a:schemeClr>
                </a:solidFill>
              </a:rPr>
              <a:t>11)  </a:t>
            </a:r>
          </a:p>
          <a:p>
            <a:r>
              <a:rPr lang="es-ES" b="1" dirty="0" smtClean="0">
                <a:solidFill>
                  <a:schemeClr val="accent6">
                    <a:lumMod val="75000"/>
                  </a:schemeClr>
                </a:solidFill>
              </a:rPr>
              <a:t>y  2º Muchos pensamos que ya es hora de DESPERTAR</a:t>
            </a:r>
            <a:endParaRPr lang="es-ES" dirty="0"/>
          </a:p>
        </p:txBody>
      </p:sp>
      <p:sp>
        <p:nvSpPr>
          <p:cNvPr id="13" name="12 Marcador de número de diapositiva"/>
          <p:cNvSpPr>
            <a:spLocks noGrp="1"/>
          </p:cNvSpPr>
          <p:nvPr>
            <p:ph type="sldNum" sz="quarter" idx="12"/>
          </p:nvPr>
        </p:nvSpPr>
        <p:spPr>
          <a:xfrm>
            <a:off x="7452320" y="6033108"/>
            <a:ext cx="758952" cy="246888"/>
          </a:xfrm>
        </p:spPr>
        <p:txBody>
          <a:bodyPr/>
          <a:lstStyle/>
          <a:p>
            <a:fld id="{636E3AB4-97AD-4389-A1F4-096199C2DEE3}" type="slidenum">
              <a:rPr lang="es-ES" b="1" smtClean="0">
                <a:solidFill>
                  <a:schemeClr val="tx1"/>
                </a:solidFill>
              </a:rPr>
              <a:t>76</a:t>
            </a:fld>
            <a:endParaRPr lang="es-ES" b="1" dirty="0">
              <a:solidFill>
                <a:schemeClr val="tx1"/>
              </a:solidFill>
            </a:endParaRPr>
          </a:p>
        </p:txBody>
      </p:sp>
      <p:sp>
        <p:nvSpPr>
          <p:cNvPr id="16" name="15 Flecha derecha"/>
          <p:cNvSpPr/>
          <p:nvPr/>
        </p:nvSpPr>
        <p:spPr>
          <a:xfrm>
            <a:off x="595531" y="5403759"/>
            <a:ext cx="422787"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54492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764067" y="6021288"/>
            <a:ext cx="758952" cy="246888"/>
          </a:xfrm>
        </p:spPr>
        <p:txBody>
          <a:bodyPr/>
          <a:lstStyle/>
          <a:p>
            <a:fld id="{636E3AB4-97AD-4389-A1F4-096199C2DEE3}" type="slidenum">
              <a:rPr lang="es-ES" b="1" smtClean="0">
                <a:solidFill>
                  <a:schemeClr val="tx1"/>
                </a:solidFill>
              </a:rPr>
              <a:t>77</a:t>
            </a:fld>
            <a:endParaRPr lang="es-ES" b="1" dirty="0">
              <a:solidFill>
                <a:schemeClr val="tx1"/>
              </a:solidFill>
            </a:endParaRPr>
          </a:p>
        </p:txBody>
      </p:sp>
      <p:sp>
        <p:nvSpPr>
          <p:cNvPr id="5" name="4 CuadroTexto"/>
          <p:cNvSpPr txBox="1"/>
          <p:nvPr/>
        </p:nvSpPr>
        <p:spPr>
          <a:xfrm>
            <a:off x="755576" y="542583"/>
            <a:ext cx="4968552" cy="707886"/>
          </a:xfrm>
          <a:prstGeom prst="rect">
            <a:avLst/>
          </a:prstGeom>
          <a:solidFill>
            <a:schemeClr val="bg1"/>
          </a:solidFill>
        </p:spPr>
        <p:txBody>
          <a:bodyPr wrap="square" rtlCol="0">
            <a:spAutoFit/>
          </a:bodyPr>
          <a:lstStyle/>
          <a:p>
            <a:pPr algn="ctr"/>
            <a:r>
              <a:rPr lang="es-ES" sz="2000" b="1" dirty="0" smtClean="0">
                <a:solidFill>
                  <a:schemeClr val="accent6">
                    <a:lumMod val="50000"/>
                  </a:schemeClr>
                </a:solidFill>
              </a:rPr>
              <a:t>ALGUNAS PISTAS SOBRE LA EVOLUCIÓN</a:t>
            </a:r>
          </a:p>
          <a:p>
            <a:pPr algn="ctr"/>
            <a:r>
              <a:rPr lang="es-ES" sz="2000" b="1" dirty="0" smtClean="0">
                <a:solidFill>
                  <a:schemeClr val="accent6">
                    <a:lumMod val="50000"/>
                  </a:schemeClr>
                </a:solidFill>
              </a:rPr>
              <a:t>DE LOS CRISTIANISMOS DE LOS ORÍGENES</a:t>
            </a:r>
            <a:endParaRPr lang="es-ES" sz="2000" b="1" dirty="0">
              <a:solidFill>
                <a:schemeClr val="accent6">
                  <a:lumMod val="50000"/>
                </a:schemeClr>
              </a:solidFill>
            </a:endParaRPr>
          </a:p>
        </p:txBody>
      </p:sp>
      <p:sp>
        <p:nvSpPr>
          <p:cNvPr id="6" name="5 CuadroTexto"/>
          <p:cNvSpPr txBox="1"/>
          <p:nvPr/>
        </p:nvSpPr>
        <p:spPr>
          <a:xfrm>
            <a:off x="755575" y="1196752"/>
            <a:ext cx="5396641" cy="1477328"/>
          </a:xfrm>
          <a:prstGeom prst="rect">
            <a:avLst/>
          </a:prstGeom>
          <a:noFill/>
        </p:spPr>
        <p:txBody>
          <a:bodyPr wrap="square" rtlCol="0">
            <a:spAutoFit/>
          </a:bodyPr>
          <a:lstStyle/>
          <a:p>
            <a:r>
              <a:rPr lang="es-ES" b="1" dirty="0" smtClean="0">
                <a:solidFill>
                  <a:schemeClr val="accent6">
                    <a:lumMod val="75000"/>
                  </a:schemeClr>
                </a:solidFill>
              </a:rPr>
              <a:t>Teniendo en cuenta el pluralismo geográfico, tempo-</a:t>
            </a:r>
            <a:r>
              <a:rPr lang="es-ES" b="1" dirty="0" err="1" smtClean="0">
                <a:solidFill>
                  <a:schemeClr val="accent6">
                    <a:lumMod val="75000"/>
                  </a:schemeClr>
                </a:solidFill>
              </a:rPr>
              <a:t>ral</a:t>
            </a:r>
            <a:r>
              <a:rPr lang="es-ES" b="1" dirty="0" smtClean="0">
                <a:solidFill>
                  <a:schemeClr val="accent6">
                    <a:lumMod val="75000"/>
                  </a:schemeClr>
                </a:solidFill>
              </a:rPr>
              <a:t> , contextual y experiencial de las comunidades primeras  y además su diversidad de ritmos, presen-tamos esquemáticamente en la página siguiente  algunas líneas de esa evolución.</a:t>
            </a:r>
          </a:p>
        </p:txBody>
      </p:sp>
      <p:sp>
        <p:nvSpPr>
          <p:cNvPr id="7" name="6 CuadroTexto"/>
          <p:cNvSpPr txBox="1"/>
          <p:nvPr/>
        </p:nvSpPr>
        <p:spPr>
          <a:xfrm>
            <a:off x="1848399" y="3299499"/>
            <a:ext cx="6756182" cy="3139321"/>
          </a:xfrm>
          <a:prstGeom prst="rect">
            <a:avLst/>
          </a:prstGeom>
          <a:noFill/>
        </p:spPr>
        <p:txBody>
          <a:bodyPr wrap="square" rtlCol="0">
            <a:spAutoFit/>
          </a:bodyPr>
          <a:lstStyle/>
          <a:p>
            <a:pPr marL="285750" indent="-285750">
              <a:buFont typeface="Arial" panose="020B0604020202020204" pitchFamily="34" charset="0"/>
              <a:buChar char="•"/>
            </a:pPr>
            <a:r>
              <a:rPr lang="es-ES" b="1" i="1" dirty="0" smtClean="0"/>
              <a:t>La evolución de su experiencia de Jesús de Nazaret</a:t>
            </a:r>
          </a:p>
          <a:p>
            <a:pPr marL="285750" indent="-285750">
              <a:buFont typeface="Arial" panose="020B0604020202020204" pitchFamily="34" charset="0"/>
              <a:buChar char="•"/>
            </a:pPr>
            <a:r>
              <a:rPr lang="es-ES" b="1" i="1" dirty="0" smtClean="0"/>
              <a:t>Los sucesivos  cambios de actitud ante los códigos domésticos patriarcales imperantes en la época</a:t>
            </a:r>
          </a:p>
          <a:p>
            <a:pPr marL="285750" indent="-285750">
              <a:buFont typeface="Arial" panose="020B0604020202020204" pitchFamily="34" charset="0"/>
              <a:buChar char="•"/>
            </a:pPr>
            <a:r>
              <a:rPr lang="es-ES" b="1" i="1" dirty="0" smtClean="0"/>
              <a:t>Los distintos tipos de grupos socio-religiosos que poco a poco se  van configurando</a:t>
            </a:r>
          </a:p>
          <a:p>
            <a:pPr marL="285750" indent="-285750">
              <a:buFont typeface="Arial" panose="020B0604020202020204" pitchFamily="34" charset="0"/>
              <a:buChar char="•"/>
            </a:pPr>
            <a:r>
              <a:rPr lang="es-ES" b="1" i="1" dirty="0" smtClean="0"/>
              <a:t>Los distintos lugares que usaban las comunidades para </a:t>
            </a:r>
          </a:p>
          <a:p>
            <a:pPr marL="285750" indent="-285750">
              <a:buFont typeface="Arial" panose="020B0604020202020204" pitchFamily="34" charset="0"/>
              <a:buChar char="•"/>
            </a:pPr>
            <a:r>
              <a:rPr lang="es-ES" b="1" i="1" dirty="0" smtClean="0"/>
              <a:t>sus encuentros</a:t>
            </a:r>
          </a:p>
          <a:p>
            <a:pPr marL="285750" indent="-285750">
              <a:buFont typeface="Arial" panose="020B0604020202020204" pitchFamily="34" charset="0"/>
              <a:buChar char="•"/>
            </a:pPr>
            <a:r>
              <a:rPr lang="es-ES" b="1" i="1" dirty="0" smtClean="0"/>
              <a:t>La evolución de las formas de transmitir los recuerdos de Jesús</a:t>
            </a:r>
          </a:p>
          <a:p>
            <a:pPr marL="285750" indent="-285750">
              <a:buFont typeface="Arial" panose="020B0604020202020204" pitchFamily="34" charset="0"/>
              <a:buChar char="•"/>
            </a:pPr>
            <a:r>
              <a:rPr lang="es-ES" b="1" i="1" dirty="0" smtClean="0"/>
              <a:t>Evolución de su actitud ante la sociedad grecorromana</a:t>
            </a:r>
          </a:p>
          <a:p>
            <a:pPr marL="285750" indent="-285750">
              <a:buFont typeface="Arial" panose="020B0604020202020204" pitchFamily="34" charset="0"/>
              <a:buChar char="•"/>
            </a:pPr>
            <a:r>
              <a:rPr lang="es-ES" b="1" i="1" dirty="0" smtClean="0"/>
              <a:t>Detalles y diversas implicaciones de esa múltiple evolución</a:t>
            </a:r>
          </a:p>
          <a:p>
            <a:pPr marL="285750" indent="-285750">
              <a:buFont typeface="Arial" panose="020B0604020202020204" pitchFamily="34" charset="0"/>
              <a:buChar char="•"/>
            </a:pPr>
            <a:r>
              <a:rPr lang="es-ES" b="1" i="1" dirty="0" smtClean="0"/>
              <a:t>El paso del YA al YA PERO TODAVÍA NO</a:t>
            </a:r>
            <a:endParaRPr lang="es-ES" dirty="0"/>
          </a:p>
        </p:txBody>
      </p:sp>
      <p:sp>
        <p:nvSpPr>
          <p:cNvPr id="8" name="7 CuadroTexto"/>
          <p:cNvSpPr txBox="1"/>
          <p:nvPr/>
        </p:nvSpPr>
        <p:spPr>
          <a:xfrm>
            <a:off x="775552" y="2636912"/>
            <a:ext cx="4815506" cy="646331"/>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Una mirada  </a:t>
            </a:r>
            <a:r>
              <a:rPr lang="es-ES" dirty="0"/>
              <a:t>atenta a los esquemas </a:t>
            </a:r>
            <a:r>
              <a:rPr lang="es-ES" dirty="0" smtClean="0"/>
              <a:t>de la página que sigue nos </a:t>
            </a:r>
            <a:r>
              <a:rPr lang="es-ES" dirty="0"/>
              <a:t>ayudará a comprender</a:t>
            </a:r>
            <a:r>
              <a:rPr lang="es-ES" dirty="0" smtClean="0"/>
              <a:t>…</a:t>
            </a:r>
            <a:endParaRPr lang="es-ES" dirty="0"/>
          </a:p>
        </p:txBody>
      </p:sp>
      <p:pic>
        <p:nvPicPr>
          <p:cNvPr id="1026" name="Picture 2" descr="https://tse4.mm.bing.net/th?id=OIP.Nu-Smg3bvnzmRwGRSiCViQHaFj&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3731">
            <a:off x="6206044" y="1454909"/>
            <a:ext cx="2106112" cy="1579584"/>
          </a:xfrm>
          <a:prstGeom prst="rect">
            <a:avLst/>
          </a:prstGeom>
          <a:noFill/>
          <a:extLst>
            <a:ext uri="{909E8E84-426E-40DD-AFC4-6F175D3DCCD1}">
              <a14:hiddenFill xmlns:a14="http://schemas.microsoft.com/office/drawing/2010/main">
                <a:solidFill>
                  <a:srgbClr val="FFFFFF"/>
                </a:solidFill>
              </a14:hiddenFill>
            </a:ext>
          </a:extLst>
        </p:spPr>
      </p:pic>
      <p:sp>
        <p:nvSpPr>
          <p:cNvPr id="9" name="8 Flecha derecha"/>
          <p:cNvSpPr/>
          <p:nvPr/>
        </p:nvSpPr>
        <p:spPr>
          <a:xfrm>
            <a:off x="7764067" y="4581128"/>
            <a:ext cx="855787"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30" y="3501008"/>
            <a:ext cx="108012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8862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496305" y="5042118"/>
            <a:ext cx="8656724" cy="1815882"/>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Va </a:t>
            </a:r>
            <a:r>
              <a:rPr lang="es-ES" sz="1600" dirty="0"/>
              <a:t>cambiando </a:t>
            </a:r>
            <a:r>
              <a:rPr lang="es-ES" sz="1600" dirty="0" smtClean="0"/>
              <a:t>de forma </a:t>
            </a:r>
            <a:r>
              <a:rPr lang="es-ES" sz="1600" b="1" i="1" dirty="0" smtClean="0">
                <a:solidFill>
                  <a:schemeClr val="accent6">
                    <a:lumMod val="75000"/>
                  </a:schemeClr>
                </a:solidFill>
              </a:rPr>
              <a:t>variada</a:t>
            </a:r>
            <a:r>
              <a:rPr lang="es-ES" sz="1600" dirty="0" smtClean="0"/>
              <a:t> de lugares y tiempos</a:t>
            </a:r>
          </a:p>
          <a:p>
            <a:pPr marL="285750" indent="-285750">
              <a:buFont typeface="Arial" panose="020B0604020202020204" pitchFamily="34" charset="0"/>
              <a:buChar char="•"/>
            </a:pPr>
            <a:r>
              <a:rPr lang="es-ES" sz="1600" dirty="0" smtClean="0"/>
              <a:t>Va </a:t>
            </a:r>
            <a:r>
              <a:rPr lang="es-ES" sz="1600" dirty="0"/>
              <a:t>aumentando el </a:t>
            </a:r>
            <a:r>
              <a:rPr lang="es-ES" sz="1600" b="1" i="1" dirty="0">
                <a:solidFill>
                  <a:schemeClr val="accent6">
                    <a:lumMod val="75000"/>
                  </a:schemeClr>
                </a:solidFill>
              </a:rPr>
              <a:t>número</a:t>
            </a:r>
            <a:r>
              <a:rPr lang="es-ES" sz="1600" dirty="0"/>
              <a:t> de fieles que </a:t>
            </a:r>
            <a:r>
              <a:rPr lang="es-ES" sz="1600" dirty="0" smtClean="0"/>
              <a:t>se incorporan</a:t>
            </a:r>
            <a:endParaRPr lang="es-ES" sz="1600" dirty="0"/>
          </a:p>
          <a:p>
            <a:pPr marL="285750" indent="-285750">
              <a:buFont typeface="Arial" panose="020B0604020202020204" pitchFamily="34" charset="0"/>
              <a:buChar char="•"/>
            </a:pPr>
            <a:r>
              <a:rPr lang="es-ES" sz="1600" dirty="0" smtClean="0"/>
              <a:t>Separación progresiva entre </a:t>
            </a:r>
            <a:r>
              <a:rPr lang="es-ES" sz="1600" b="1" i="1" dirty="0" smtClean="0">
                <a:solidFill>
                  <a:schemeClr val="accent6">
                    <a:lumMod val="75000"/>
                  </a:schemeClr>
                </a:solidFill>
              </a:rPr>
              <a:t>la comida y la eucaristía</a:t>
            </a:r>
          </a:p>
          <a:p>
            <a:pPr marL="285750" indent="-285750">
              <a:buFont typeface="Arial" panose="020B0604020202020204" pitchFamily="34" charset="0"/>
              <a:buChar char="•"/>
            </a:pPr>
            <a:r>
              <a:rPr lang="es-ES" sz="1600" b="1" i="1" dirty="0" smtClean="0">
                <a:solidFill>
                  <a:schemeClr val="accent6">
                    <a:lumMod val="75000"/>
                  </a:schemeClr>
                </a:solidFill>
              </a:rPr>
              <a:t>Religión</a:t>
            </a:r>
            <a:r>
              <a:rPr lang="es-ES" sz="1600" dirty="0" smtClean="0"/>
              <a:t> </a:t>
            </a:r>
            <a:r>
              <a:rPr lang="es-ES" sz="1600" b="1" i="1" dirty="0" smtClean="0">
                <a:solidFill>
                  <a:schemeClr val="accent6">
                    <a:lumMod val="75000"/>
                  </a:schemeClr>
                </a:solidFill>
              </a:rPr>
              <a:t>doméstica</a:t>
            </a:r>
            <a:r>
              <a:rPr lang="es-ES" sz="1600" dirty="0" smtClean="0"/>
              <a:t> se transforma en una religión  </a:t>
            </a:r>
          </a:p>
          <a:p>
            <a:r>
              <a:rPr lang="es-ES" sz="1600" b="1" i="1" dirty="0" smtClean="0">
                <a:solidFill>
                  <a:schemeClr val="accent6">
                    <a:lumMod val="75000"/>
                  </a:schemeClr>
                </a:solidFill>
              </a:rPr>
              <a:t>     pública </a:t>
            </a:r>
            <a:r>
              <a:rPr lang="es-ES" sz="1600" dirty="0" smtClean="0"/>
              <a:t>  de consecuencias políticas</a:t>
            </a:r>
          </a:p>
          <a:p>
            <a:pPr marL="285750" indent="-285750">
              <a:buFont typeface="Arial" panose="020B0604020202020204" pitchFamily="34" charset="0"/>
              <a:buChar char="•"/>
            </a:pPr>
            <a:r>
              <a:rPr lang="es-ES" sz="1600" dirty="0" smtClean="0"/>
              <a:t>Armonización difícil de </a:t>
            </a:r>
            <a:r>
              <a:rPr lang="es-ES" sz="1600" b="1" i="1" dirty="0" smtClean="0">
                <a:solidFill>
                  <a:schemeClr val="accent6">
                    <a:lumMod val="75000"/>
                  </a:schemeClr>
                </a:solidFill>
              </a:rPr>
              <a:t>códigos domésticos </a:t>
            </a:r>
            <a:r>
              <a:rPr lang="es-ES" sz="1600" dirty="0" smtClean="0"/>
              <a:t>patriarcales  con </a:t>
            </a:r>
            <a:r>
              <a:rPr lang="es-ES" sz="1600" b="1" i="1" dirty="0" smtClean="0">
                <a:solidFill>
                  <a:schemeClr val="accent6">
                    <a:lumMod val="75000"/>
                  </a:schemeClr>
                </a:solidFill>
              </a:rPr>
              <a:t>igualdad original de Jesús</a:t>
            </a:r>
          </a:p>
          <a:p>
            <a:pPr marL="285750" indent="-285750">
              <a:buFont typeface="Arial" panose="020B0604020202020204" pitchFamily="34" charset="0"/>
              <a:buChar char="•"/>
            </a:pPr>
            <a:r>
              <a:rPr lang="es-ES" sz="1600" dirty="0" smtClean="0"/>
              <a:t>Quedan poquísimos restos </a:t>
            </a:r>
            <a:r>
              <a:rPr lang="es-ES" sz="1600" b="1" i="1" dirty="0" smtClean="0">
                <a:solidFill>
                  <a:schemeClr val="accent6">
                    <a:lumMod val="75000"/>
                  </a:schemeClr>
                </a:solidFill>
              </a:rPr>
              <a:t>arqueológicos  </a:t>
            </a:r>
            <a:r>
              <a:rPr lang="es-ES" sz="1600" i="1" dirty="0" smtClean="0">
                <a:solidFill>
                  <a:schemeClr val="accent6">
                    <a:lumMod val="75000"/>
                  </a:schemeClr>
                </a:solidFill>
              </a:rPr>
              <a:t>que confirmen  </a:t>
            </a:r>
            <a:r>
              <a:rPr lang="es-ES" sz="1600" dirty="0" smtClean="0"/>
              <a:t>(</a:t>
            </a:r>
            <a:r>
              <a:rPr lang="es-ES" sz="1600" dirty="0" err="1" smtClean="0"/>
              <a:t>Ej</a:t>
            </a:r>
            <a:r>
              <a:rPr lang="es-ES" sz="1600" dirty="0" smtClean="0"/>
              <a:t>: Casa de Dura </a:t>
            </a:r>
            <a:r>
              <a:rPr lang="es-ES" sz="1600" dirty="0" err="1" smtClean="0"/>
              <a:t>Europos</a:t>
            </a:r>
            <a:r>
              <a:rPr lang="es-ES" sz="1600" dirty="0" smtClean="0"/>
              <a:t>)</a:t>
            </a:r>
          </a:p>
        </p:txBody>
      </p:sp>
      <p:sp>
        <p:nvSpPr>
          <p:cNvPr id="13" name="12 CuadroTexto"/>
          <p:cNvSpPr txBox="1"/>
          <p:nvPr/>
        </p:nvSpPr>
        <p:spPr>
          <a:xfrm>
            <a:off x="5652120" y="5157192"/>
            <a:ext cx="3237383" cy="1077218"/>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38100">
            <a:solidFill>
              <a:srgbClr val="EA96EE"/>
            </a:solidFill>
          </a:ln>
        </p:spPr>
        <p:txBody>
          <a:bodyPr wrap="square" rtlCol="0">
            <a:spAutoFit/>
          </a:bodyPr>
          <a:lstStyle/>
          <a:p>
            <a:r>
              <a:rPr lang="es-ES" sz="1600" dirty="0" smtClean="0"/>
              <a:t>Algunas líneas van quedando </a:t>
            </a:r>
            <a:r>
              <a:rPr lang="es-ES" sz="1600" b="1" i="1" dirty="0" smtClean="0"/>
              <a:t>al mar-gen</a:t>
            </a:r>
            <a:r>
              <a:rPr lang="es-ES" sz="1600" dirty="0" smtClean="0"/>
              <a:t>, luego, consideradas herejías. </a:t>
            </a:r>
            <a:r>
              <a:rPr lang="es-ES" sz="1600" dirty="0" err="1" smtClean="0"/>
              <a:t>P.e</a:t>
            </a:r>
            <a:r>
              <a:rPr lang="es-ES" sz="1600" dirty="0" smtClean="0"/>
              <a:t>: tendencias judeo-cristianas extremas, gnósticos.</a:t>
            </a:r>
            <a:endParaRPr lang="es-ES" sz="1600" dirty="0"/>
          </a:p>
        </p:txBody>
      </p:sp>
      <p:sp>
        <p:nvSpPr>
          <p:cNvPr id="23" name="22 CuadroTexto"/>
          <p:cNvSpPr txBox="1"/>
          <p:nvPr/>
        </p:nvSpPr>
        <p:spPr>
          <a:xfrm>
            <a:off x="6512387" y="2715393"/>
            <a:ext cx="2272281" cy="166199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TEMPLOS - EDIFICIOS DE NUEVA PLANTA</a:t>
            </a:r>
          </a:p>
          <a:p>
            <a:pPr algn="ctr"/>
            <a:r>
              <a:rPr lang="es-ES" sz="1600" dirty="0" smtClean="0"/>
              <a:t>Tipo basílicas, </a:t>
            </a:r>
            <a:r>
              <a:rPr lang="es-ES" sz="1600" dirty="0" err="1" smtClean="0"/>
              <a:t>espe-cialmente</a:t>
            </a:r>
            <a:r>
              <a:rPr lang="es-ES" sz="1600" dirty="0" smtClean="0"/>
              <a:t> a partir de Constantino, sólo para  culto </a:t>
            </a:r>
            <a:endParaRPr lang="es-ES" sz="1600" dirty="0"/>
          </a:p>
        </p:txBody>
      </p:sp>
      <p:sp>
        <p:nvSpPr>
          <p:cNvPr id="20" name="19 Flecha derecha"/>
          <p:cNvSpPr/>
          <p:nvPr/>
        </p:nvSpPr>
        <p:spPr>
          <a:xfrm>
            <a:off x="250782" y="4124207"/>
            <a:ext cx="8638721" cy="1152128"/>
          </a:xfrm>
          <a:prstGeom prst="rightArrow">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07" y="1576632"/>
            <a:ext cx="8513861" cy="96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67070" y="76454"/>
            <a:ext cx="8868942" cy="461665"/>
          </a:xfrm>
          <a:prstGeom prst="rect">
            <a:avLst/>
          </a:prstGeom>
          <a:noFill/>
        </p:spPr>
        <p:txBody>
          <a:bodyPr wrap="square" rtlCol="0">
            <a:spAutoFit/>
          </a:bodyPr>
          <a:lstStyle/>
          <a:p>
            <a:r>
              <a:rPr lang="es-ES" b="1" dirty="0" smtClean="0">
                <a:solidFill>
                  <a:schemeClr val="accent6">
                    <a:lumMod val="75000"/>
                  </a:schemeClr>
                </a:solidFill>
              </a:rPr>
              <a:t>Presentamos algunos</a:t>
            </a:r>
            <a:r>
              <a:rPr lang="es-ES" sz="2400" b="1" dirty="0">
                <a:solidFill>
                  <a:srgbClr val="FF0000"/>
                </a:solidFill>
                <a:latin typeface="Arial" panose="020B0604020202020204" pitchFamily="34" charset="0"/>
                <a:cs typeface="Arial" panose="020B0604020202020204" pitchFamily="34" charset="0"/>
              </a:rPr>
              <a:t> </a:t>
            </a:r>
            <a:r>
              <a:rPr lang="es-ES" sz="2400" b="1" dirty="0" smtClean="0">
                <a:solidFill>
                  <a:srgbClr val="FF0000"/>
                </a:solidFill>
                <a:latin typeface="Arial" panose="020B0604020202020204" pitchFamily="34" charset="0"/>
                <a:cs typeface="Arial" panose="020B0604020202020204" pitchFamily="34" charset="0"/>
              </a:rPr>
              <a:t> </a:t>
            </a:r>
            <a:r>
              <a:rPr lang="es-ES" sz="2000" b="1" dirty="0" smtClean="0">
                <a:solidFill>
                  <a:srgbClr val="FF0000"/>
                </a:solidFill>
                <a:latin typeface="Arial" panose="020B0604020202020204" pitchFamily="34" charset="0"/>
                <a:cs typeface="Arial" panose="020B0604020202020204" pitchFamily="34" charset="0"/>
              </a:rPr>
              <a:t>PASOS de la EVOLUCIÓN </a:t>
            </a:r>
            <a:r>
              <a:rPr lang="es-ES" sz="1600" b="1" dirty="0" smtClean="0">
                <a:solidFill>
                  <a:schemeClr val="accent6">
                    <a:lumMod val="75000"/>
                  </a:schemeClr>
                </a:solidFill>
              </a:rPr>
              <a:t> </a:t>
            </a:r>
            <a:r>
              <a:rPr lang="es-ES" b="1" dirty="0" smtClean="0">
                <a:solidFill>
                  <a:schemeClr val="accent6">
                    <a:lumMod val="75000"/>
                  </a:schemeClr>
                </a:solidFill>
              </a:rPr>
              <a:t>DEL CRISTIANISMO PRIMITIVO</a:t>
            </a:r>
            <a:endParaRPr lang="es-ES" b="1" dirty="0">
              <a:solidFill>
                <a:schemeClr val="accent6">
                  <a:lumMod val="75000"/>
                </a:schemeClr>
              </a:solidFill>
            </a:endParaRPr>
          </a:p>
        </p:txBody>
      </p:sp>
      <p:sp>
        <p:nvSpPr>
          <p:cNvPr id="2" name="1 CuadroTexto"/>
          <p:cNvSpPr txBox="1"/>
          <p:nvPr/>
        </p:nvSpPr>
        <p:spPr>
          <a:xfrm>
            <a:off x="309039" y="2715393"/>
            <a:ext cx="2658124" cy="163121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DOMUS ECCLESIA</a:t>
            </a:r>
          </a:p>
          <a:p>
            <a:pPr algn="ctr"/>
            <a:r>
              <a:rPr lang="es-ES" sz="1600" dirty="0" smtClean="0"/>
              <a:t>(Iglesia en casa)</a:t>
            </a:r>
          </a:p>
          <a:p>
            <a:pPr algn="ctr"/>
            <a:r>
              <a:rPr lang="es-ES" sz="1600" dirty="0" smtClean="0"/>
              <a:t>casas privadas que no sufrían modificación y eran viviendas cotidianas</a:t>
            </a:r>
          </a:p>
          <a:p>
            <a:pPr algn="ctr"/>
            <a:r>
              <a:rPr lang="es-ES" sz="1600" dirty="0" smtClean="0"/>
              <a:t>(iglesia doméstica)</a:t>
            </a:r>
            <a:endParaRPr lang="es-ES" sz="1600" dirty="0"/>
          </a:p>
        </p:txBody>
      </p:sp>
      <p:sp>
        <p:nvSpPr>
          <p:cNvPr id="3" name="2 CuadroTexto"/>
          <p:cNvSpPr txBox="1"/>
          <p:nvPr/>
        </p:nvSpPr>
        <p:spPr>
          <a:xfrm>
            <a:off x="3161246" y="2708748"/>
            <a:ext cx="3143137" cy="160043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DOMUS ECCLESIAE</a:t>
            </a:r>
          </a:p>
          <a:p>
            <a:pPr algn="ctr"/>
            <a:r>
              <a:rPr lang="es-ES" sz="1600" dirty="0" smtClean="0"/>
              <a:t> (Casa de la Iglesia)</a:t>
            </a:r>
          </a:p>
          <a:p>
            <a:pPr algn="ctr"/>
            <a:r>
              <a:rPr lang="es-ES" sz="1600" dirty="0" smtClean="0"/>
              <a:t>En la primera mitad del siglo II, casa modificada arquitectónica-mente, ya no es residencia </a:t>
            </a:r>
            <a:r>
              <a:rPr lang="es-ES" sz="1600" dirty="0" err="1" smtClean="0"/>
              <a:t>habi-tual</a:t>
            </a:r>
            <a:r>
              <a:rPr lang="es-ES" sz="1600" dirty="0" smtClean="0"/>
              <a:t>  y es sólo para la Iglesia</a:t>
            </a:r>
            <a:endParaRPr lang="es-ES" sz="1600" dirty="0"/>
          </a:p>
        </p:txBody>
      </p:sp>
      <p:sp>
        <p:nvSpPr>
          <p:cNvPr id="25" name="24 Flecha derecha"/>
          <p:cNvSpPr/>
          <p:nvPr/>
        </p:nvSpPr>
        <p:spPr>
          <a:xfrm>
            <a:off x="6093436" y="3060552"/>
            <a:ext cx="37453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Flecha derecha"/>
          <p:cNvSpPr/>
          <p:nvPr/>
        </p:nvSpPr>
        <p:spPr>
          <a:xfrm>
            <a:off x="2973981" y="3060552"/>
            <a:ext cx="37453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CuadroTexto"/>
          <p:cNvSpPr txBox="1"/>
          <p:nvPr/>
        </p:nvSpPr>
        <p:spPr>
          <a:xfrm>
            <a:off x="289600" y="2346061"/>
            <a:ext cx="1003061" cy="369332"/>
          </a:xfrm>
          <a:prstGeom prst="rect">
            <a:avLst/>
          </a:prstGeom>
          <a:noFill/>
        </p:spPr>
        <p:txBody>
          <a:bodyPr wrap="square" rtlCol="0">
            <a:spAutoFit/>
          </a:bodyPr>
          <a:lstStyle/>
          <a:p>
            <a:r>
              <a:rPr lang="es-ES" b="1" dirty="0" smtClean="0">
                <a:solidFill>
                  <a:srgbClr val="CC3399"/>
                </a:solidFill>
              </a:rPr>
              <a:t>Lugares</a:t>
            </a:r>
            <a:endParaRPr lang="es-ES" b="1" dirty="0">
              <a:solidFill>
                <a:srgbClr val="CC3399"/>
              </a:solidFill>
            </a:endParaRPr>
          </a:p>
        </p:txBody>
      </p:sp>
      <p:sp>
        <p:nvSpPr>
          <p:cNvPr id="5" name="4 Marcador de número de diapositiva"/>
          <p:cNvSpPr>
            <a:spLocks noGrp="1"/>
          </p:cNvSpPr>
          <p:nvPr>
            <p:ph type="sldNum" sz="quarter" idx="12"/>
          </p:nvPr>
        </p:nvSpPr>
        <p:spPr>
          <a:xfrm>
            <a:off x="8123642" y="6234410"/>
            <a:ext cx="758952" cy="246888"/>
          </a:xfrm>
        </p:spPr>
        <p:txBody>
          <a:bodyPr/>
          <a:lstStyle/>
          <a:p>
            <a:fld id="{636E3AB4-97AD-4389-A1F4-096199C2DEE3}" type="slidenum">
              <a:rPr lang="es-ES" b="1" smtClean="0">
                <a:solidFill>
                  <a:schemeClr val="tx1"/>
                </a:solidFill>
              </a:rPr>
              <a:t>78</a:t>
            </a:fld>
            <a:endParaRPr lang="es-ES" b="1" dirty="0">
              <a:solidFill>
                <a:schemeClr val="tx1"/>
              </a:solidFill>
            </a:endParaRPr>
          </a:p>
        </p:txBody>
      </p:sp>
      <p:sp>
        <p:nvSpPr>
          <p:cNvPr id="6" name="5 Flecha abajo"/>
          <p:cNvSpPr/>
          <p:nvPr/>
        </p:nvSpPr>
        <p:spPr>
          <a:xfrm>
            <a:off x="2612142" y="2281939"/>
            <a:ext cx="216024" cy="366736"/>
          </a:xfrm>
          <a:prstGeom prst="downArrow">
            <a:avLst/>
          </a:prstGeom>
          <a:solidFill>
            <a:srgbClr val="EA96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abajo"/>
          <p:cNvSpPr/>
          <p:nvPr/>
        </p:nvSpPr>
        <p:spPr>
          <a:xfrm>
            <a:off x="4774698" y="2310626"/>
            <a:ext cx="216024" cy="366736"/>
          </a:xfrm>
          <a:prstGeom prst="downArrow">
            <a:avLst/>
          </a:prstGeom>
          <a:solidFill>
            <a:srgbClr val="EA96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abajo"/>
          <p:cNvSpPr/>
          <p:nvPr/>
        </p:nvSpPr>
        <p:spPr>
          <a:xfrm>
            <a:off x="7791859" y="2281939"/>
            <a:ext cx="216024" cy="366736"/>
          </a:xfrm>
          <a:prstGeom prst="downArrow">
            <a:avLst/>
          </a:prstGeom>
          <a:solidFill>
            <a:srgbClr val="EA96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derecha"/>
          <p:cNvSpPr/>
          <p:nvPr/>
        </p:nvSpPr>
        <p:spPr>
          <a:xfrm>
            <a:off x="250782" y="5436280"/>
            <a:ext cx="374531" cy="729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1582422" y="1137157"/>
            <a:ext cx="1396974" cy="738664"/>
          </a:xfrm>
          <a:prstGeom prst="rect">
            <a:avLst/>
          </a:prstGeom>
          <a:noFill/>
        </p:spPr>
        <p:txBody>
          <a:bodyPr wrap="square" rtlCol="0">
            <a:spAutoFit/>
          </a:bodyPr>
          <a:lstStyle/>
          <a:p>
            <a:r>
              <a:rPr lang="es-ES" sz="1400" dirty="0" smtClean="0"/>
              <a:t>Igualdad </a:t>
            </a:r>
            <a:r>
              <a:rPr lang="es-ES" sz="1400" dirty="0" err="1" smtClean="0"/>
              <a:t>radi</a:t>
            </a:r>
            <a:r>
              <a:rPr lang="es-ES" sz="1400" dirty="0" smtClean="0"/>
              <a:t>- cal propuesta por Jesús </a:t>
            </a:r>
            <a:endParaRPr lang="es-ES" sz="1400" dirty="0"/>
          </a:p>
        </p:txBody>
      </p:sp>
      <p:sp>
        <p:nvSpPr>
          <p:cNvPr id="10" name="9 CuadroTexto"/>
          <p:cNvSpPr txBox="1"/>
          <p:nvPr/>
        </p:nvSpPr>
        <p:spPr>
          <a:xfrm>
            <a:off x="3154428" y="1139009"/>
            <a:ext cx="3502657" cy="738664"/>
          </a:xfrm>
          <a:prstGeom prst="rect">
            <a:avLst/>
          </a:prstGeom>
          <a:noFill/>
        </p:spPr>
        <p:txBody>
          <a:bodyPr wrap="square" rtlCol="0">
            <a:spAutoFit/>
          </a:bodyPr>
          <a:lstStyle/>
          <a:p>
            <a:r>
              <a:rPr lang="es-ES" sz="1400" dirty="0" smtClean="0"/>
              <a:t>Suavizar la radicalidad primera teniendo </a:t>
            </a:r>
          </a:p>
          <a:p>
            <a:r>
              <a:rPr lang="es-ES" sz="1400" dirty="0" smtClean="0"/>
              <a:t>en cuenta los códigos domésticos para evitar dificultades dentro y fuera</a:t>
            </a:r>
            <a:endParaRPr lang="es-ES" sz="1400" dirty="0"/>
          </a:p>
        </p:txBody>
      </p:sp>
      <p:sp>
        <p:nvSpPr>
          <p:cNvPr id="11" name="10 CuadroTexto"/>
          <p:cNvSpPr txBox="1"/>
          <p:nvPr/>
        </p:nvSpPr>
        <p:spPr>
          <a:xfrm>
            <a:off x="6763731" y="1139009"/>
            <a:ext cx="2282824" cy="738664"/>
          </a:xfrm>
          <a:prstGeom prst="rect">
            <a:avLst/>
          </a:prstGeom>
          <a:noFill/>
        </p:spPr>
        <p:txBody>
          <a:bodyPr wrap="square" rtlCol="0">
            <a:spAutoFit/>
          </a:bodyPr>
          <a:lstStyle/>
          <a:p>
            <a:r>
              <a:rPr lang="es-ES" sz="1400" dirty="0" smtClean="0"/>
              <a:t>Dichos códigos sean </a:t>
            </a:r>
          </a:p>
          <a:p>
            <a:r>
              <a:rPr lang="es-ES" sz="1400" dirty="0" smtClean="0"/>
              <a:t>criterio para la </a:t>
            </a:r>
          </a:p>
          <a:p>
            <a:r>
              <a:rPr lang="es-ES" sz="1400" dirty="0" smtClean="0"/>
              <a:t>comunidad</a:t>
            </a:r>
            <a:endParaRPr lang="es-ES" sz="1400" dirty="0"/>
          </a:p>
        </p:txBody>
      </p:sp>
      <p:sp>
        <p:nvSpPr>
          <p:cNvPr id="29" name="28 Flecha derecha"/>
          <p:cNvSpPr/>
          <p:nvPr/>
        </p:nvSpPr>
        <p:spPr>
          <a:xfrm>
            <a:off x="2779897" y="1324421"/>
            <a:ext cx="37453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Flecha derecha"/>
          <p:cNvSpPr/>
          <p:nvPr/>
        </p:nvSpPr>
        <p:spPr>
          <a:xfrm>
            <a:off x="6389200" y="1276824"/>
            <a:ext cx="374531"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250782" y="964432"/>
            <a:ext cx="1331640" cy="861774"/>
          </a:xfrm>
          <a:prstGeom prst="rect">
            <a:avLst/>
          </a:prstGeom>
          <a:solidFill>
            <a:srgbClr val="EA96EE"/>
          </a:solidFill>
          <a:ln w="25400">
            <a:solidFill>
              <a:srgbClr val="CC3399"/>
            </a:solidFill>
          </a:ln>
        </p:spPr>
        <p:txBody>
          <a:bodyPr wrap="square" rtlCol="0">
            <a:spAutoFit/>
          </a:bodyPr>
          <a:lstStyle/>
          <a:p>
            <a:pPr algn="ctr"/>
            <a:r>
              <a:rPr lang="es-ES" sz="1600" dirty="0" smtClean="0"/>
              <a:t>Códigos</a:t>
            </a:r>
          </a:p>
          <a:p>
            <a:pPr algn="ctr"/>
            <a:r>
              <a:rPr lang="es-ES" sz="1600" dirty="0"/>
              <a:t>d</a:t>
            </a:r>
            <a:r>
              <a:rPr lang="es-ES" sz="1600" dirty="0" smtClean="0"/>
              <a:t>omésticos</a:t>
            </a:r>
          </a:p>
          <a:p>
            <a:pPr algn="ctr"/>
            <a:r>
              <a:rPr lang="es-ES" sz="1600" dirty="0" smtClean="0"/>
              <a:t>patriarcales</a:t>
            </a:r>
            <a:endParaRPr lang="es-ES" sz="16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82" y="587724"/>
            <a:ext cx="8578217" cy="29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1763688" y="4370153"/>
            <a:ext cx="1633314" cy="646331"/>
          </a:xfrm>
          <a:prstGeom prst="rect">
            <a:avLst/>
          </a:prstGeom>
          <a:noFill/>
        </p:spPr>
        <p:txBody>
          <a:bodyPr wrap="square" rtlCol="0">
            <a:spAutoFit/>
          </a:bodyPr>
          <a:lstStyle/>
          <a:p>
            <a:pPr algn="ctr"/>
            <a:r>
              <a:rPr lang="es-ES" dirty="0" smtClean="0"/>
              <a:t>Transmisión oral</a:t>
            </a:r>
            <a:endParaRPr lang="es-ES" dirty="0"/>
          </a:p>
        </p:txBody>
      </p:sp>
      <p:sp>
        <p:nvSpPr>
          <p:cNvPr id="15" name="14 CuadroTexto"/>
          <p:cNvSpPr txBox="1"/>
          <p:nvPr/>
        </p:nvSpPr>
        <p:spPr>
          <a:xfrm>
            <a:off x="3869399" y="4367038"/>
            <a:ext cx="2183126" cy="369332"/>
          </a:xfrm>
          <a:prstGeom prst="rect">
            <a:avLst/>
          </a:prstGeom>
          <a:noFill/>
        </p:spPr>
        <p:txBody>
          <a:bodyPr wrap="square" rtlCol="0">
            <a:spAutoFit/>
          </a:bodyPr>
          <a:lstStyle/>
          <a:p>
            <a:r>
              <a:rPr lang="es-ES" dirty="0" smtClean="0"/>
              <a:t>Transmisión escrita</a:t>
            </a:r>
            <a:endParaRPr lang="es-ES" dirty="0"/>
          </a:p>
        </p:txBody>
      </p:sp>
      <p:sp>
        <p:nvSpPr>
          <p:cNvPr id="26" name="25 CuadroTexto"/>
          <p:cNvSpPr txBox="1"/>
          <p:nvPr/>
        </p:nvSpPr>
        <p:spPr>
          <a:xfrm>
            <a:off x="3860029" y="4658395"/>
            <a:ext cx="1975116" cy="369332"/>
          </a:xfrm>
          <a:prstGeom prst="rect">
            <a:avLst/>
          </a:prstGeom>
          <a:noFill/>
        </p:spPr>
        <p:txBody>
          <a:bodyPr wrap="square" rtlCol="0">
            <a:spAutoFit/>
          </a:bodyPr>
          <a:lstStyle/>
          <a:p>
            <a:pPr algn="ctr"/>
            <a:r>
              <a:rPr lang="es-ES" dirty="0" smtClean="0"/>
              <a:t>Transmisión oral</a:t>
            </a:r>
            <a:endParaRPr lang="es-ES" dirty="0"/>
          </a:p>
        </p:txBody>
      </p:sp>
      <p:sp>
        <p:nvSpPr>
          <p:cNvPr id="16" name="15 CuadroTexto"/>
          <p:cNvSpPr txBox="1"/>
          <p:nvPr/>
        </p:nvSpPr>
        <p:spPr>
          <a:xfrm>
            <a:off x="6662069" y="4377106"/>
            <a:ext cx="2194846" cy="646331"/>
          </a:xfrm>
          <a:prstGeom prst="rect">
            <a:avLst/>
          </a:prstGeom>
          <a:noFill/>
        </p:spPr>
        <p:txBody>
          <a:bodyPr wrap="square" rtlCol="0">
            <a:spAutoFit/>
          </a:bodyPr>
          <a:lstStyle/>
          <a:p>
            <a:r>
              <a:rPr lang="es-ES" dirty="0" smtClean="0"/>
              <a:t>Libros canónicos</a:t>
            </a:r>
          </a:p>
          <a:p>
            <a:r>
              <a:rPr lang="es-ES" dirty="0" smtClean="0"/>
              <a:t>Libros apócrifos</a:t>
            </a:r>
            <a:endParaRPr lang="es-ES" dirty="0"/>
          </a:p>
        </p:txBody>
      </p:sp>
      <p:sp>
        <p:nvSpPr>
          <p:cNvPr id="28" name="27 Flecha derecha"/>
          <p:cNvSpPr/>
          <p:nvPr/>
        </p:nvSpPr>
        <p:spPr>
          <a:xfrm>
            <a:off x="3348512" y="4538830"/>
            <a:ext cx="374531" cy="360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Flecha derecha"/>
          <p:cNvSpPr/>
          <p:nvPr/>
        </p:nvSpPr>
        <p:spPr>
          <a:xfrm>
            <a:off x="6201934" y="4512910"/>
            <a:ext cx="374531" cy="360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270807" y="4375451"/>
            <a:ext cx="1512906" cy="646331"/>
          </a:xfrm>
          <a:prstGeom prst="rect">
            <a:avLst/>
          </a:prstGeom>
          <a:noFill/>
        </p:spPr>
        <p:txBody>
          <a:bodyPr wrap="square" rtlCol="0">
            <a:spAutoFit/>
          </a:bodyPr>
          <a:lstStyle/>
          <a:p>
            <a:r>
              <a:rPr lang="es-ES" dirty="0" smtClean="0"/>
              <a:t>Experiencia</a:t>
            </a:r>
          </a:p>
          <a:p>
            <a:r>
              <a:rPr lang="es-ES" dirty="0" smtClean="0"/>
              <a:t>de Jesús</a:t>
            </a:r>
            <a:endParaRPr lang="es-ES" dirty="0"/>
          </a:p>
        </p:txBody>
      </p:sp>
      <p:sp>
        <p:nvSpPr>
          <p:cNvPr id="33" name="32 Flecha derecha"/>
          <p:cNvSpPr/>
          <p:nvPr/>
        </p:nvSpPr>
        <p:spPr>
          <a:xfrm>
            <a:off x="1599629" y="4564080"/>
            <a:ext cx="374531" cy="360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Flecha doblada hacia arriba"/>
          <p:cNvSpPr/>
          <p:nvPr/>
        </p:nvSpPr>
        <p:spPr>
          <a:xfrm rot="5400000">
            <a:off x="3827121" y="4718623"/>
            <a:ext cx="280144" cy="13957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Flecha doblada hacia arriba"/>
          <p:cNvSpPr/>
          <p:nvPr/>
        </p:nvSpPr>
        <p:spPr>
          <a:xfrm>
            <a:off x="5766205" y="4648337"/>
            <a:ext cx="140072" cy="26296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2006475" y="964432"/>
            <a:ext cx="274434" cy="276999"/>
          </a:xfrm>
          <a:prstGeom prst="rect">
            <a:avLst/>
          </a:prstGeom>
          <a:solidFill>
            <a:srgbClr val="FFCDF3"/>
          </a:solidFill>
        </p:spPr>
        <p:txBody>
          <a:bodyPr wrap="none" rtlCol="0">
            <a:spAutoFit/>
          </a:bodyPr>
          <a:lstStyle/>
          <a:p>
            <a:r>
              <a:rPr lang="es-ES" sz="1200" b="1" dirty="0" smtClean="0"/>
              <a:t>1</a:t>
            </a:r>
            <a:endParaRPr lang="es-ES" sz="1200" b="1" dirty="0"/>
          </a:p>
        </p:txBody>
      </p:sp>
      <p:sp>
        <p:nvSpPr>
          <p:cNvPr id="36" name="35 CuadroTexto"/>
          <p:cNvSpPr txBox="1"/>
          <p:nvPr/>
        </p:nvSpPr>
        <p:spPr>
          <a:xfrm>
            <a:off x="4372721" y="964431"/>
            <a:ext cx="274434" cy="276999"/>
          </a:xfrm>
          <a:prstGeom prst="rect">
            <a:avLst/>
          </a:prstGeom>
          <a:solidFill>
            <a:srgbClr val="FFCDF3"/>
          </a:solidFill>
        </p:spPr>
        <p:txBody>
          <a:bodyPr wrap="none" rtlCol="0">
            <a:spAutoFit/>
          </a:bodyPr>
          <a:lstStyle/>
          <a:p>
            <a:r>
              <a:rPr lang="es-ES" sz="1200" b="1" dirty="0" smtClean="0"/>
              <a:t>2</a:t>
            </a:r>
            <a:endParaRPr lang="es-ES" sz="1200" b="1" dirty="0"/>
          </a:p>
        </p:txBody>
      </p:sp>
      <p:sp>
        <p:nvSpPr>
          <p:cNvPr id="37" name="36 CuadroTexto"/>
          <p:cNvSpPr txBox="1"/>
          <p:nvPr/>
        </p:nvSpPr>
        <p:spPr>
          <a:xfrm>
            <a:off x="7020272" y="939419"/>
            <a:ext cx="274434" cy="276999"/>
          </a:xfrm>
          <a:prstGeom prst="rect">
            <a:avLst/>
          </a:prstGeom>
          <a:solidFill>
            <a:srgbClr val="FFCDF3"/>
          </a:solidFill>
        </p:spPr>
        <p:txBody>
          <a:bodyPr wrap="none" rtlCol="0">
            <a:spAutoFit/>
          </a:bodyPr>
          <a:lstStyle/>
          <a:p>
            <a:r>
              <a:rPr lang="es-ES" sz="1200" b="1" dirty="0" smtClean="0"/>
              <a:t>3</a:t>
            </a:r>
            <a:endParaRPr lang="es-ES" sz="1200" b="1" dirty="0"/>
          </a:p>
        </p:txBody>
      </p:sp>
      <p:sp>
        <p:nvSpPr>
          <p:cNvPr id="34" name="33 Rectángulo"/>
          <p:cNvSpPr/>
          <p:nvPr/>
        </p:nvSpPr>
        <p:spPr>
          <a:xfrm>
            <a:off x="4695444" y="2061380"/>
            <a:ext cx="37453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950341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64305" y="6110074"/>
            <a:ext cx="758952" cy="246888"/>
          </a:xfrm>
        </p:spPr>
        <p:txBody>
          <a:bodyPr/>
          <a:lstStyle/>
          <a:p>
            <a:fld id="{636E3AB4-97AD-4389-A1F4-096199C2DEE3}" type="slidenum">
              <a:rPr lang="es-ES" b="1" smtClean="0">
                <a:solidFill>
                  <a:schemeClr val="tx1"/>
                </a:solidFill>
              </a:rPr>
              <a:t>79</a:t>
            </a:fld>
            <a:endParaRPr lang="es-ES" b="1" dirty="0">
              <a:solidFill>
                <a:schemeClr val="tx1"/>
              </a:solidFill>
            </a:endParaRPr>
          </a:p>
        </p:txBody>
      </p:sp>
      <p:sp>
        <p:nvSpPr>
          <p:cNvPr id="5" name="4 CuadroTexto"/>
          <p:cNvSpPr txBox="1"/>
          <p:nvPr/>
        </p:nvSpPr>
        <p:spPr>
          <a:xfrm>
            <a:off x="635855" y="260648"/>
            <a:ext cx="8087402" cy="707886"/>
          </a:xfrm>
          <a:prstGeom prst="rect">
            <a:avLst/>
          </a:prstGeom>
          <a:noFill/>
        </p:spPr>
        <p:txBody>
          <a:bodyPr wrap="square" rtlCol="0">
            <a:spAutoFit/>
          </a:bodyPr>
          <a:lstStyle/>
          <a:p>
            <a:pPr algn="ctr"/>
            <a:r>
              <a:rPr lang="es-ES" sz="2000" b="1" dirty="0" smtClean="0"/>
              <a:t>EVOLUCIÓN DE LA ESPERANZA EN LA SEGUNDA VENIDA DE CRISTO  DE LAS PRIMERAS COMUNIDADES CRISTIANAS</a:t>
            </a:r>
            <a:endParaRPr lang="es-ES" sz="2000" b="1" dirty="0"/>
          </a:p>
        </p:txBody>
      </p:sp>
      <p:sp>
        <p:nvSpPr>
          <p:cNvPr id="6" name="5 CuadroTexto"/>
          <p:cNvSpPr txBox="1"/>
          <p:nvPr/>
        </p:nvSpPr>
        <p:spPr>
          <a:xfrm>
            <a:off x="635855" y="1111545"/>
            <a:ext cx="3168352"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chemeClr val="tx1"/>
            </a:solidFill>
          </a:ln>
        </p:spPr>
        <p:txBody>
          <a:bodyPr wrap="square" rtlCol="0">
            <a:spAutoFit/>
          </a:bodyPr>
          <a:lstStyle/>
          <a:p>
            <a:pPr algn="ctr"/>
            <a:r>
              <a:rPr lang="es-ES" dirty="0" smtClean="0"/>
              <a:t>En </a:t>
            </a:r>
            <a:r>
              <a:rPr lang="es-ES" dirty="0"/>
              <a:t>los primeros cristianos era frecuente la idea de un retorno próximo de </a:t>
            </a:r>
            <a:r>
              <a:rPr lang="es-ES" dirty="0" smtClean="0"/>
              <a:t>Jesús</a:t>
            </a:r>
            <a:endParaRPr lang="es-ES" dirty="0"/>
          </a:p>
        </p:txBody>
      </p:sp>
      <p:sp>
        <p:nvSpPr>
          <p:cNvPr id="7" name="6 CuadroTexto"/>
          <p:cNvSpPr txBox="1"/>
          <p:nvPr/>
        </p:nvSpPr>
        <p:spPr>
          <a:xfrm>
            <a:off x="476046" y="2035510"/>
            <a:ext cx="3091610" cy="3693319"/>
          </a:xfrm>
          <a:prstGeom prst="rect">
            <a:avLst/>
          </a:prstGeom>
          <a:noFill/>
        </p:spPr>
        <p:txBody>
          <a:bodyPr wrap="square" rtlCol="0">
            <a:spAutoFit/>
          </a:bodyPr>
          <a:lstStyle/>
          <a:p>
            <a:r>
              <a:rPr lang="es-ES" dirty="0"/>
              <a:t>La fe de los primeros </a:t>
            </a:r>
            <a:r>
              <a:rPr lang="es-ES" dirty="0" err="1" smtClean="0"/>
              <a:t>cristia</a:t>
            </a:r>
            <a:r>
              <a:rPr lang="es-ES" dirty="0" smtClean="0"/>
              <a:t>-nos </a:t>
            </a:r>
            <a:r>
              <a:rPr lang="es-ES" dirty="0"/>
              <a:t>en el misterio pascual </a:t>
            </a:r>
            <a:r>
              <a:rPr lang="es-ES" dirty="0" smtClean="0"/>
              <a:t>comportaba </a:t>
            </a:r>
            <a:r>
              <a:rPr lang="es-ES" dirty="0"/>
              <a:t>no solo el </a:t>
            </a:r>
            <a:r>
              <a:rPr lang="es-ES" dirty="0" err="1" smtClean="0"/>
              <a:t>anun-cio</a:t>
            </a:r>
            <a:r>
              <a:rPr lang="es-ES" dirty="0" smtClean="0"/>
              <a:t> </a:t>
            </a:r>
            <a:r>
              <a:rPr lang="es-ES" dirty="0"/>
              <a:t>de la pasión, muerte y resurrección </a:t>
            </a:r>
            <a:r>
              <a:rPr lang="es-ES" dirty="0" smtClean="0"/>
              <a:t>de </a:t>
            </a:r>
            <a:r>
              <a:rPr lang="es-ES" dirty="0"/>
              <a:t>Jesús, </a:t>
            </a:r>
            <a:endParaRPr lang="es-ES" dirty="0" smtClean="0"/>
          </a:p>
          <a:p>
            <a:r>
              <a:rPr lang="es-ES" dirty="0" smtClean="0"/>
              <a:t>sino </a:t>
            </a:r>
            <a:r>
              <a:rPr lang="es-ES" dirty="0"/>
              <a:t>también su </a:t>
            </a:r>
            <a:r>
              <a:rPr lang="es-ES" dirty="0" err="1" smtClean="0"/>
              <a:t>exal</a:t>
            </a:r>
            <a:r>
              <a:rPr lang="es-ES" dirty="0" smtClean="0"/>
              <a:t>- </a:t>
            </a:r>
          </a:p>
          <a:p>
            <a:r>
              <a:rPr lang="es-ES" dirty="0" err="1" smtClean="0"/>
              <a:t>tación</a:t>
            </a:r>
            <a:r>
              <a:rPr lang="es-ES" dirty="0" smtClean="0"/>
              <a:t> </a:t>
            </a:r>
            <a:r>
              <a:rPr lang="es-ES" dirty="0"/>
              <a:t>y su segunda </a:t>
            </a:r>
            <a:r>
              <a:rPr lang="es-ES" dirty="0" smtClean="0"/>
              <a:t>ve- </a:t>
            </a:r>
          </a:p>
          <a:p>
            <a:r>
              <a:rPr lang="es-ES" dirty="0" err="1" smtClean="0"/>
              <a:t>nida</a:t>
            </a:r>
            <a:r>
              <a:rPr lang="es-ES" dirty="0"/>
              <a:t>, que se esperaba </a:t>
            </a:r>
            <a:r>
              <a:rPr lang="es-ES" dirty="0" err="1" smtClean="0"/>
              <a:t>próxi</a:t>
            </a:r>
            <a:r>
              <a:rPr lang="es-ES" dirty="0" smtClean="0"/>
              <a:t>- </a:t>
            </a:r>
            <a:r>
              <a:rPr lang="es-ES" dirty="0" err="1" smtClean="0"/>
              <a:t>ma</a:t>
            </a:r>
            <a:r>
              <a:rPr lang="es-ES" dirty="0"/>
              <a:t>: de ahí la invitación </a:t>
            </a:r>
            <a:r>
              <a:rPr lang="es-ES" dirty="0" err="1" smtClean="0"/>
              <a:t>vehe</a:t>
            </a:r>
            <a:r>
              <a:rPr lang="es-ES" dirty="0" smtClean="0"/>
              <a:t>-mente </a:t>
            </a:r>
            <a:r>
              <a:rPr lang="es-ES" dirty="0"/>
              <a:t>a la </a:t>
            </a:r>
            <a:r>
              <a:rPr lang="es-ES" dirty="0" smtClean="0"/>
              <a:t>penitencia </a:t>
            </a:r>
            <a:r>
              <a:rPr lang="es-ES" dirty="0"/>
              <a:t>y a la conversión, con el fin de estar preparados para </a:t>
            </a:r>
            <a:r>
              <a:rPr lang="es-ES" dirty="0" smtClean="0"/>
              <a:t>el </a:t>
            </a:r>
            <a:r>
              <a:rPr lang="es-ES" dirty="0"/>
              <a:t>encuentro</a:t>
            </a:r>
          </a:p>
          <a:p>
            <a:endParaRPr lang="es-ES" dirty="0"/>
          </a:p>
        </p:txBody>
      </p:sp>
      <p:sp>
        <p:nvSpPr>
          <p:cNvPr id="8" name="7 CuadroTexto"/>
          <p:cNvSpPr txBox="1"/>
          <p:nvPr/>
        </p:nvSpPr>
        <p:spPr>
          <a:xfrm>
            <a:off x="923887" y="5429607"/>
            <a:ext cx="2880319"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Esta </a:t>
            </a:r>
            <a:r>
              <a:rPr lang="es-ES" dirty="0"/>
              <a:t>convicción </a:t>
            </a:r>
            <a:r>
              <a:rPr lang="es-ES" dirty="0" smtClean="0"/>
              <a:t> </a:t>
            </a:r>
            <a:r>
              <a:rPr lang="es-ES" dirty="0"/>
              <a:t>de esperar </a:t>
            </a:r>
            <a:endParaRPr lang="es-ES" dirty="0" smtClean="0"/>
          </a:p>
          <a:p>
            <a:r>
              <a:rPr lang="es-ES" dirty="0" smtClean="0"/>
              <a:t>su </a:t>
            </a:r>
            <a:r>
              <a:rPr lang="es-ES" dirty="0"/>
              <a:t>próxima venida debió durar un </a:t>
            </a:r>
            <a:r>
              <a:rPr lang="es-ES" dirty="0" smtClean="0"/>
              <a:t>tiempo. PERO…</a:t>
            </a:r>
            <a:endParaRPr lang="es-ES" dirty="0"/>
          </a:p>
        </p:txBody>
      </p:sp>
      <p:sp>
        <p:nvSpPr>
          <p:cNvPr id="9" name="8 CuadroTexto"/>
          <p:cNvSpPr txBox="1"/>
          <p:nvPr/>
        </p:nvSpPr>
        <p:spPr>
          <a:xfrm>
            <a:off x="4683295" y="1111545"/>
            <a:ext cx="3816424"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chemeClr val="tx1"/>
            </a:solidFill>
          </a:ln>
        </p:spPr>
        <p:txBody>
          <a:bodyPr wrap="square" rtlCol="0">
            <a:spAutoFit/>
          </a:bodyPr>
          <a:lstStyle/>
          <a:p>
            <a:pPr algn="ctr"/>
            <a:r>
              <a:rPr lang="es-ES" dirty="0"/>
              <a:t>Poco a poco se fue enfriando la espera ansiosa de </a:t>
            </a:r>
            <a:r>
              <a:rPr lang="es-ES" dirty="0" smtClean="0"/>
              <a:t>la próxima venida del Señor</a:t>
            </a:r>
            <a:endParaRPr lang="es-ES" dirty="0"/>
          </a:p>
        </p:txBody>
      </p:sp>
      <p:sp>
        <p:nvSpPr>
          <p:cNvPr id="10" name="9 CuadroTexto"/>
          <p:cNvSpPr txBox="1"/>
          <p:nvPr/>
        </p:nvSpPr>
        <p:spPr>
          <a:xfrm>
            <a:off x="4576691" y="2052735"/>
            <a:ext cx="4020948" cy="1477328"/>
          </a:xfrm>
          <a:prstGeom prst="rect">
            <a:avLst/>
          </a:prstGeom>
          <a:noFill/>
        </p:spPr>
        <p:txBody>
          <a:bodyPr wrap="square" rtlCol="0">
            <a:spAutoFit/>
          </a:bodyPr>
          <a:lstStyle/>
          <a:p>
            <a:r>
              <a:rPr lang="es-ES" dirty="0" smtClean="0"/>
              <a:t>El </a:t>
            </a:r>
            <a:r>
              <a:rPr lang="es-ES" dirty="0"/>
              <a:t>Señor no comparecía entre las nubes del cielo y, después de </a:t>
            </a:r>
            <a:r>
              <a:rPr lang="es-ES" dirty="0" smtClean="0"/>
              <a:t>algunos</a:t>
            </a:r>
          </a:p>
          <a:p>
            <a:r>
              <a:rPr lang="es-ES" dirty="0" smtClean="0"/>
              <a:t> </a:t>
            </a:r>
            <a:r>
              <a:rPr lang="es-ES" dirty="0"/>
              <a:t>años, o más bien décadas, se comenzó a vivir "en el tiempo", </a:t>
            </a:r>
            <a:endParaRPr lang="es-ES" dirty="0" smtClean="0"/>
          </a:p>
          <a:p>
            <a:r>
              <a:rPr lang="es-ES" dirty="0" smtClean="0"/>
              <a:t>en la oportunidad de </a:t>
            </a:r>
            <a:r>
              <a:rPr lang="es-ES" dirty="0"/>
              <a:t>cada </a:t>
            </a:r>
            <a:r>
              <a:rPr lang="es-ES" dirty="0" smtClean="0"/>
              <a:t>día</a:t>
            </a:r>
            <a:endParaRPr lang="es-ES" dirty="0"/>
          </a:p>
        </p:txBody>
      </p:sp>
      <p:sp>
        <p:nvSpPr>
          <p:cNvPr id="11" name="10 CuadroTexto"/>
          <p:cNvSpPr txBox="1"/>
          <p:nvPr/>
        </p:nvSpPr>
        <p:spPr>
          <a:xfrm rot="21390461">
            <a:off x="4734860" y="3559002"/>
            <a:ext cx="3613974"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a:t>La Iglesia se </a:t>
            </a:r>
            <a:r>
              <a:rPr lang="es-ES" dirty="0" smtClean="0"/>
              <a:t>fue adaptando </a:t>
            </a:r>
            <a:r>
              <a:rPr lang="es-ES" dirty="0"/>
              <a:t>a esa nueva era del "</a:t>
            </a:r>
            <a:r>
              <a:rPr lang="es-ES" dirty="0" smtClean="0"/>
              <a:t>ya, </a:t>
            </a:r>
            <a:r>
              <a:rPr lang="es-ES" dirty="0"/>
              <a:t>pero no todavía". </a:t>
            </a:r>
          </a:p>
        </p:txBody>
      </p:sp>
      <p:sp>
        <p:nvSpPr>
          <p:cNvPr id="12" name="11 CuadroTexto"/>
          <p:cNvSpPr txBox="1"/>
          <p:nvPr/>
        </p:nvSpPr>
        <p:spPr>
          <a:xfrm>
            <a:off x="4015941" y="4319690"/>
            <a:ext cx="4588507" cy="1754326"/>
          </a:xfrm>
          <a:prstGeom prst="rect">
            <a:avLst/>
          </a:prstGeom>
          <a:noFill/>
          <a:ln w="38100">
            <a:solidFill>
              <a:schemeClr val="tx1"/>
            </a:solidFill>
          </a:ln>
        </p:spPr>
        <p:txBody>
          <a:bodyPr wrap="square" rtlCol="0">
            <a:spAutoFit/>
          </a:bodyPr>
          <a:lstStyle/>
          <a:p>
            <a:r>
              <a:rPr lang="es-ES" dirty="0" smtClean="0"/>
              <a:t>“Desaparecida </a:t>
            </a:r>
            <a:r>
              <a:rPr lang="es-ES" dirty="0"/>
              <a:t>en la comunidad cristiana la idea de un inmediato retorno de Jesús, la atención se fijó sobre los hechos históricos que precedieron y en cierto modo prepararon el evento pascual, es decir la vida pública, sus enseñanzas y </a:t>
            </a:r>
            <a:r>
              <a:rPr lang="es-ES" dirty="0" smtClean="0"/>
              <a:t>milagros”</a:t>
            </a:r>
            <a:endParaRPr lang="es-ES" dirty="0"/>
          </a:p>
        </p:txBody>
      </p:sp>
      <p:sp>
        <p:nvSpPr>
          <p:cNvPr id="13" name="12 CuadroTexto"/>
          <p:cNvSpPr txBox="1"/>
          <p:nvPr/>
        </p:nvSpPr>
        <p:spPr>
          <a:xfrm>
            <a:off x="4015941" y="6110074"/>
            <a:ext cx="4012443" cy="738664"/>
          </a:xfrm>
          <a:prstGeom prst="rect">
            <a:avLst/>
          </a:prstGeom>
          <a:noFill/>
        </p:spPr>
        <p:txBody>
          <a:bodyPr wrap="square" rtlCol="0">
            <a:spAutoFit/>
          </a:bodyPr>
          <a:lstStyle/>
          <a:p>
            <a:r>
              <a:rPr lang="es-ES" sz="1400" dirty="0" smtClean="0"/>
              <a:t>(Cfr. </a:t>
            </a:r>
            <a:r>
              <a:rPr lang="es-ES" sz="1400" dirty="0" err="1" smtClean="0"/>
              <a:t>Bernanrdo</a:t>
            </a:r>
            <a:r>
              <a:rPr lang="es-ES" sz="1400" dirty="0" smtClean="0"/>
              <a:t> Estrada. Jesús</a:t>
            </a:r>
            <a:r>
              <a:rPr lang="es-ES" sz="1400" dirty="0"/>
              <a:t>, visto y predicado por la primitiva comunidad </a:t>
            </a:r>
            <a:r>
              <a:rPr lang="es-ES" sz="1400" dirty="0" smtClean="0"/>
              <a:t>Cristiana)</a:t>
            </a:r>
            <a:endParaRPr lang="es-ES" sz="1400" dirty="0"/>
          </a:p>
          <a:p>
            <a:endParaRPr lang="es-ES" sz="1400" dirty="0"/>
          </a:p>
        </p:txBody>
      </p:sp>
      <p:sp>
        <p:nvSpPr>
          <p:cNvPr id="14" name="13 Elipse"/>
          <p:cNvSpPr/>
          <p:nvPr/>
        </p:nvSpPr>
        <p:spPr>
          <a:xfrm>
            <a:off x="2788956" y="3222929"/>
            <a:ext cx="1080120" cy="7200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rPr>
              <a:t>Ya mismo</a:t>
            </a:r>
            <a:endParaRPr lang="es-ES" sz="1400" b="1" dirty="0">
              <a:solidFill>
                <a:schemeClr val="tx1"/>
              </a:solidFill>
            </a:endParaRPr>
          </a:p>
        </p:txBody>
      </p:sp>
      <p:sp>
        <p:nvSpPr>
          <p:cNvPr id="15" name="14 Elipse"/>
          <p:cNvSpPr/>
          <p:nvPr/>
        </p:nvSpPr>
        <p:spPr>
          <a:xfrm rot="20824936">
            <a:off x="7596336" y="2535946"/>
            <a:ext cx="1188132" cy="7200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rPr>
              <a:t>Ya, pero todavía no</a:t>
            </a:r>
            <a:endParaRPr lang="es-ES" sz="1400" b="1" dirty="0">
              <a:solidFill>
                <a:schemeClr val="tx1"/>
              </a:solidFill>
            </a:endParaRPr>
          </a:p>
        </p:txBody>
      </p:sp>
      <p:sp>
        <p:nvSpPr>
          <p:cNvPr id="16" name="15 Flecha arriba"/>
          <p:cNvSpPr/>
          <p:nvPr/>
        </p:nvSpPr>
        <p:spPr>
          <a:xfrm rot="1128004">
            <a:off x="3910117" y="2071317"/>
            <a:ext cx="230849" cy="31216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6807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Flecha arriba y abajo"/>
          <p:cNvSpPr/>
          <p:nvPr/>
        </p:nvSpPr>
        <p:spPr>
          <a:xfrm>
            <a:off x="899592" y="3034274"/>
            <a:ext cx="136270" cy="196802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erecha"/>
          <p:cNvSpPr/>
          <p:nvPr/>
        </p:nvSpPr>
        <p:spPr>
          <a:xfrm>
            <a:off x="610644" y="4760770"/>
            <a:ext cx="2449187" cy="1295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p:cNvSpPr/>
          <p:nvPr/>
        </p:nvSpPr>
        <p:spPr>
          <a:xfrm>
            <a:off x="636682" y="1966328"/>
            <a:ext cx="1624194" cy="1295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509" y="663900"/>
            <a:ext cx="3600399" cy="210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538192" y="1966328"/>
            <a:ext cx="6127546" cy="2862322"/>
          </a:xfrm>
          <a:prstGeom prst="rect">
            <a:avLst/>
          </a:prstGeom>
          <a:noFill/>
        </p:spPr>
        <p:txBody>
          <a:bodyPr wrap="square" rtlCol="0">
            <a:spAutoFit/>
          </a:bodyPr>
          <a:lstStyle/>
          <a:p>
            <a:r>
              <a:rPr lang="es-ES" b="1" i="1" dirty="0" smtClean="0"/>
              <a:t>“El estudio histórico </a:t>
            </a:r>
          </a:p>
          <a:p>
            <a:r>
              <a:rPr lang="es-ES" b="1" i="1" dirty="0"/>
              <a:t> </a:t>
            </a:r>
            <a:r>
              <a:rPr lang="es-ES" b="1" i="1" dirty="0" smtClean="0"/>
              <a:t> del cristianismo</a:t>
            </a:r>
          </a:p>
          <a:p>
            <a:pPr marL="285750" indent="-285750">
              <a:buFont typeface="Arial" panose="020B0604020202020204" pitchFamily="34" charset="0"/>
              <a:buChar char="•"/>
            </a:pPr>
            <a:r>
              <a:rPr lang="es-ES" b="1" i="1" dirty="0">
                <a:solidFill>
                  <a:srgbClr val="FF0000"/>
                </a:solidFill>
              </a:rPr>
              <a:t>n</a:t>
            </a:r>
            <a:r>
              <a:rPr lang="es-ES" b="1" i="1" dirty="0" smtClean="0">
                <a:solidFill>
                  <a:srgbClr val="FF0000"/>
                </a:solidFill>
              </a:rPr>
              <a:t>i</a:t>
            </a:r>
            <a:r>
              <a:rPr lang="es-ES" b="1" i="1" dirty="0" smtClean="0"/>
              <a:t> legitima </a:t>
            </a:r>
          </a:p>
          <a:p>
            <a:pPr marL="285750" indent="-285750">
              <a:buFont typeface="Arial" panose="020B0604020202020204" pitchFamily="34" charset="0"/>
              <a:buChar char="•"/>
            </a:pPr>
            <a:r>
              <a:rPr lang="es-ES" b="1" i="1" dirty="0" smtClean="0">
                <a:solidFill>
                  <a:srgbClr val="FF0000"/>
                </a:solidFill>
              </a:rPr>
              <a:t>ni</a:t>
            </a:r>
            <a:r>
              <a:rPr lang="es-ES" b="1" i="1" dirty="0" smtClean="0"/>
              <a:t> valida la fe,</a:t>
            </a:r>
          </a:p>
          <a:p>
            <a:pPr marL="285750" indent="-285750">
              <a:buFont typeface="Arial" panose="020B0604020202020204" pitchFamily="34" charset="0"/>
              <a:buChar char="•"/>
            </a:pPr>
            <a:r>
              <a:rPr lang="es-ES" b="1" i="1" dirty="0">
                <a:solidFill>
                  <a:srgbClr val="FF0000"/>
                </a:solidFill>
              </a:rPr>
              <a:t>p</a:t>
            </a:r>
            <a:r>
              <a:rPr lang="es-ES" b="1" i="1" dirty="0" smtClean="0">
                <a:solidFill>
                  <a:srgbClr val="FF0000"/>
                </a:solidFill>
              </a:rPr>
              <a:t>ero sí </a:t>
            </a:r>
          </a:p>
          <a:p>
            <a:pPr marL="742950" lvl="1" indent="-285750">
              <a:buFont typeface="Arial" panose="020B0604020202020204" pitchFamily="34" charset="0"/>
              <a:buChar char="•"/>
            </a:pPr>
            <a:r>
              <a:rPr lang="es-ES" b="1" i="1" dirty="0" smtClean="0"/>
              <a:t>descubre la relatividad de sus expresiones (tanto conceptuales como organizativas)</a:t>
            </a:r>
          </a:p>
          <a:p>
            <a:pPr marL="742950" lvl="1" indent="-285750">
              <a:buFont typeface="Arial" panose="020B0604020202020204" pitchFamily="34" charset="0"/>
              <a:buChar char="•"/>
            </a:pPr>
            <a:r>
              <a:rPr lang="es-ES" b="1" i="1" dirty="0" smtClean="0"/>
              <a:t>y nos hace ver posibilidades latentes del pasado, muchas veces sofocadas, que pueden enriquecer nuestro futuro.</a:t>
            </a:r>
            <a:endParaRPr lang="es-ES" b="1" i="1" dirty="0"/>
          </a:p>
        </p:txBody>
      </p:sp>
      <p:sp>
        <p:nvSpPr>
          <p:cNvPr id="3" name="2 CuadroTexto"/>
          <p:cNvSpPr txBox="1"/>
          <p:nvPr/>
        </p:nvSpPr>
        <p:spPr>
          <a:xfrm>
            <a:off x="636682" y="692696"/>
            <a:ext cx="4104456" cy="10156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solidFill>
                  <a:schemeClr val="accent6">
                    <a:lumMod val="75000"/>
                  </a:schemeClr>
                </a:solidFill>
              </a:rPr>
              <a:t>POSIBLE SENTIDO del ESTUDIO</a:t>
            </a:r>
          </a:p>
          <a:p>
            <a:pPr algn="ctr"/>
            <a:r>
              <a:rPr lang="es-ES" sz="2000" b="1" dirty="0" smtClean="0">
                <a:solidFill>
                  <a:schemeClr val="accent6">
                    <a:lumMod val="75000"/>
                  </a:schemeClr>
                </a:solidFill>
              </a:rPr>
              <a:t>SOBRE LOS ORÍGENES </a:t>
            </a:r>
          </a:p>
          <a:p>
            <a:pPr algn="ctr"/>
            <a:r>
              <a:rPr lang="es-ES" sz="2000" b="1" dirty="0" smtClean="0">
                <a:solidFill>
                  <a:schemeClr val="accent6">
                    <a:lumMod val="75000"/>
                  </a:schemeClr>
                </a:solidFill>
              </a:rPr>
              <a:t>DEL CRISTIANISMO</a:t>
            </a:r>
            <a:endParaRPr lang="es-ES" sz="2000" b="1" dirty="0">
              <a:solidFill>
                <a:schemeClr val="accent6">
                  <a:lumMod val="75000"/>
                </a:schemeClr>
              </a:solidFill>
            </a:endParaRPr>
          </a:p>
        </p:txBody>
      </p:sp>
      <p:sp>
        <p:nvSpPr>
          <p:cNvPr id="5" name="4 CuadroTexto"/>
          <p:cNvSpPr txBox="1"/>
          <p:nvPr/>
        </p:nvSpPr>
        <p:spPr>
          <a:xfrm>
            <a:off x="5601965" y="1444357"/>
            <a:ext cx="2684053" cy="1169551"/>
          </a:xfrm>
          <a:prstGeom prst="rect">
            <a:avLst/>
          </a:prstGeom>
          <a:noFill/>
        </p:spPr>
        <p:txBody>
          <a:bodyPr wrap="square" rtlCol="0">
            <a:spAutoFit/>
          </a:bodyPr>
          <a:lstStyle/>
          <a:p>
            <a:pPr algn="ctr"/>
            <a:r>
              <a:rPr lang="es-E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APROXIMACIÓN</a:t>
            </a:r>
          </a:p>
          <a:p>
            <a:pPr algn="ctr"/>
            <a:r>
              <a:rPr lang="es-ES"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SOCIO-HISTÓRICA Y TEOLÓGICA A LOS CRISTIANISMOS DE LOS ORÍGENES</a:t>
            </a:r>
            <a:endParaRPr lang="es-E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1 Marcador de número de diapositiva"/>
          <p:cNvSpPr>
            <a:spLocks noGrp="1"/>
          </p:cNvSpPr>
          <p:nvPr>
            <p:ph type="sldNum" sz="quarter" idx="12"/>
          </p:nvPr>
        </p:nvSpPr>
        <p:spPr>
          <a:xfrm>
            <a:off x="7719814" y="5809039"/>
            <a:ext cx="758952" cy="246888"/>
          </a:xfrm>
        </p:spPr>
        <p:txBody>
          <a:bodyPr/>
          <a:lstStyle/>
          <a:p>
            <a:fld id="{636E3AB4-97AD-4389-A1F4-096199C2DEE3}" type="slidenum">
              <a:rPr lang="es-ES" b="1" smtClean="0">
                <a:solidFill>
                  <a:schemeClr val="tx1"/>
                </a:solidFill>
              </a:rPr>
              <a:t>8</a:t>
            </a:fld>
            <a:endParaRPr lang="es-ES" b="1" dirty="0">
              <a:solidFill>
                <a:schemeClr val="tx1"/>
              </a:solidFill>
            </a:endParaRPr>
          </a:p>
        </p:txBody>
      </p:sp>
      <p:sp>
        <p:nvSpPr>
          <p:cNvPr id="6" name="5 CuadroTexto"/>
          <p:cNvSpPr txBox="1"/>
          <p:nvPr/>
        </p:nvSpPr>
        <p:spPr>
          <a:xfrm>
            <a:off x="3275857" y="4964974"/>
            <a:ext cx="4824536" cy="1200329"/>
          </a:xfrm>
          <a:prstGeom prst="rect">
            <a:avLst/>
          </a:prstGeom>
          <a:noFill/>
        </p:spPr>
        <p:txBody>
          <a:bodyPr wrap="square" rtlCol="0">
            <a:spAutoFit/>
          </a:bodyPr>
          <a:lstStyle/>
          <a:p>
            <a:r>
              <a:rPr lang="es-ES" b="1" i="1" dirty="0"/>
              <a:t>A un cristiano, el estudio riguroso de la historia </a:t>
            </a:r>
            <a:endParaRPr lang="es-ES" b="1" i="1" dirty="0" smtClean="0"/>
          </a:p>
          <a:p>
            <a:r>
              <a:rPr lang="es-ES" b="1" i="1" dirty="0" smtClean="0"/>
              <a:t>de </a:t>
            </a:r>
            <a:r>
              <a:rPr lang="es-ES" b="1" i="1" dirty="0"/>
              <a:t>su propia tradición debe servirle </a:t>
            </a:r>
          </a:p>
          <a:p>
            <a:pPr marL="285750" indent="-285750">
              <a:buFont typeface="Arial" panose="020B0604020202020204" pitchFamily="34" charset="0"/>
              <a:buChar char="•"/>
            </a:pPr>
            <a:r>
              <a:rPr lang="es-ES" b="1" i="1" dirty="0">
                <a:solidFill>
                  <a:srgbClr val="FF0000"/>
                </a:solidFill>
              </a:rPr>
              <a:t>no</a:t>
            </a:r>
            <a:r>
              <a:rPr lang="es-ES" b="1" i="1" dirty="0"/>
              <a:t> de confirmación</a:t>
            </a:r>
          </a:p>
          <a:p>
            <a:pPr marL="285750" indent="-285750">
              <a:buFont typeface="Arial" panose="020B0604020202020204" pitchFamily="34" charset="0"/>
              <a:buChar char="•"/>
            </a:pPr>
            <a:r>
              <a:rPr lang="es-ES" b="1" i="1" dirty="0">
                <a:solidFill>
                  <a:srgbClr val="FF0000"/>
                </a:solidFill>
              </a:rPr>
              <a:t>sino</a:t>
            </a:r>
            <a:r>
              <a:rPr lang="es-ES" b="1" i="1" dirty="0"/>
              <a:t> de conversión</a:t>
            </a:r>
            <a:r>
              <a:rPr lang="es-ES" b="1" i="1" dirty="0" smtClean="0"/>
              <a:t>”</a:t>
            </a:r>
            <a:endParaRPr lang="es-ES" dirty="0"/>
          </a:p>
        </p:txBody>
      </p:sp>
      <p:sp>
        <p:nvSpPr>
          <p:cNvPr id="7" name="6 CuadroTexto"/>
          <p:cNvSpPr txBox="1"/>
          <p:nvPr/>
        </p:nvSpPr>
        <p:spPr>
          <a:xfrm>
            <a:off x="5724128" y="5793939"/>
            <a:ext cx="1995686" cy="369332"/>
          </a:xfrm>
          <a:prstGeom prst="rect">
            <a:avLst/>
          </a:prstGeom>
          <a:noFill/>
        </p:spPr>
        <p:txBody>
          <a:bodyPr wrap="square" rtlCol="0">
            <a:spAutoFit/>
          </a:bodyPr>
          <a:lstStyle/>
          <a:p>
            <a:r>
              <a:rPr lang="es-ES" dirty="0"/>
              <a:t>(</a:t>
            </a:r>
            <a:r>
              <a:rPr lang="es-ES" dirty="0" smtClean="0"/>
              <a:t>Bibliografía </a:t>
            </a:r>
            <a:r>
              <a:rPr lang="es-ES" dirty="0"/>
              <a:t>1,10</a:t>
            </a:r>
            <a:r>
              <a:rPr lang="es-ES" dirty="0" smtClean="0"/>
              <a:t>)</a:t>
            </a:r>
            <a:endParaRPr lang="es-ES" dirty="0"/>
          </a:p>
        </p:txBody>
      </p:sp>
      <p:sp>
        <p:nvSpPr>
          <p:cNvPr id="8" name="7 CuadroTexto"/>
          <p:cNvSpPr txBox="1"/>
          <p:nvPr/>
        </p:nvSpPr>
        <p:spPr>
          <a:xfrm>
            <a:off x="610645" y="2290742"/>
            <a:ext cx="1367126" cy="584775"/>
          </a:xfrm>
          <a:prstGeom prst="rect">
            <a:avLst/>
          </a:prstGeom>
          <a:noFill/>
        </p:spPr>
        <p:txBody>
          <a:bodyPr wrap="square" rtlCol="0">
            <a:spAutoFit/>
          </a:bodyPr>
          <a:lstStyle/>
          <a:p>
            <a:r>
              <a:rPr lang="es-ES" sz="1600" b="1" dirty="0" smtClean="0"/>
              <a:t>ABRIR </a:t>
            </a:r>
          </a:p>
          <a:p>
            <a:r>
              <a:rPr lang="es-ES" sz="1600" b="1" dirty="0" smtClean="0"/>
              <a:t>HORIZONTES</a:t>
            </a:r>
            <a:endParaRPr lang="es-ES" sz="1600" b="1" dirty="0"/>
          </a:p>
        </p:txBody>
      </p:sp>
      <p:sp>
        <p:nvSpPr>
          <p:cNvPr id="9" name="8 CuadroTexto"/>
          <p:cNvSpPr txBox="1"/>
          <p:nvPr/>
        </p:nvSpPr>
        <p:spPr>
          <a:xfrm>
            <a:off x="467544" y="5085184"/>
            <a:ext cx="2376264" cy="584775"/>
          </a:xfrm>
          <a:prstGeom prst="rect">
            <a:avLst/>
          </a:prstGeom>
          <a:noFill/>
        </p:spPr>
        <p:txBody>
          <a:bodyPr wrap="square" rtlCol="0">
            <a:spAutoFit/>
          </a:bodyPr>
          <a:lstStyle/>
          <a:p>
            <a:pPr algn="ctr"/>
            <a:r>
              <a:rPr lang="es-ES" sz="1600" b="1" dirty="0" smtClean="0"/>
              <a:t>SER UNA INVITACIÓN</a:t>
            </a:r>
          </a:p>
          <a:p>
            <a:pPr algn="ctr"/>
            <a:r>
              <a:rPr lang="es-ES" sz="1600" b="1" dirty="0" smtClean="0"/>
              <a:t>AL CAMBIO</a:t>
            </a:r>
            <a:endParaRPr lang="es-ES" sz="1600" b="1" dirty="0"/>
          </a:p>
        </p:txBody>
      </p:sp>
      <p:sp>
        <p:nvSpPr>
          <p:cNvPr id="11" name="10 CuadroTexto"/>
          <p:cNvSpPr txBox="1"/>
          <p:nvPr/>
        </p:nvSpPr>
        <p:spPr>
          <a:xfrm>
            <a:off x="610645" y="3645024"/>
            <a:ext cx="1856716"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50800">
            <a:solidFill>
              <a:schemeClr val="accent6">
                <a:lumMod val="75000"/>
              </a:schemeClr>
            </a:solidFill>
          </a:ln>
        </p:spPr>
        <p:txBody>
          <a:bodyPr wrap="square" rtlCol="0">
            <a:spAutoFit/>
          </a:bodyPr>
          <a:lstStyle/>
          <a:p>
            <a:pPr algn="ctr"/>
            <a:r>
              <a:rPr lang="es-ES" b="1" i="1" dirty="0" smtClean="0"/>
              <a:t>EL ESTUDIO DEL</a:t>
            </a:r>
          </a:p>
          <a:p>
            <a:pPr algn="ctr"/>
            <a:r>
              <a:rPr lang="es-ES" b="1" i="1" dirty="0" smtClean="0"/>
              <a:t>CRISTIANISMO</a:t>
            </a:r>
          </a:p>
          <a:p>
            <a:pPr algn="ctr"/>
            <a:r>
              <a:rPr lang="es-ES" b="1" i="1" dirty="0" smtClean="0"/>
              <a:t>PRIMERO puede</a:t>
            </a:r>
            <a:endParaRPr lang="es-ES" b="1"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908" y="1010026"/>
            <a:ext cx="777092" cy="215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7095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Flecha derecha"/>
          <p:cNvSpPr/>
          <p:nvPr/>
        </p:nvSpPr>
        <p:spPr>
          <a:xfrm>
            <a:off x="2828573" y="487270"/>
            <a:ext cx="1512168" cy="332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429716" y="2453126"/>
            <a:ext cx="4018339" cy="3570208"/>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movimiento cristiano</a:t>
            </a:r>
          </a:p>
          <a:p>
            <a:pPr marL="285750" indent="-285750">
              <a:buFontTx/>
              <a:buChar char="-"/>
            </a:pPr>
            <a:r>
              <a:rPr lang="es-ES" sz="1600" dirty="0" smtClean="0"/>
              <a:t>comenzó siendo un grupo localizado en Palestina en los años treinta de </a:t>
            </a:r>
            <a:r>
              <a:rPr lang="es-ES" sz="1600" dirty="0" err="1" smtClean="0"/>
              <a:t>n.e</a:t>
            </a:r>
            <a:r>
              <a:rPr lang="es-ES" sz="1600" dirty="0" smtClean="0"/>
              <a:t>.</a:t>
            </a:r>
          </a:p>
          <a:p>
            <a:pPr marL="285750" indent="-285750">
              <a:buFontTx/>
              <a:buChar char="-"/>
            </a:pPr>
            <a:r>
              <a:rPr lang="es-ES" sz="1600" dirty="0"/>
              <a:t>t</a:t>
            </a:r>
            <a:r>
              <a:rPr lang="es-ES" sz="1600" dirty="0" smtClean="0"/>
              <a:t>uvo un crecimiento exponencial duran- te sus primeros cuarenta años</a:t>
            </a:r>
          </a:p>
          <a:p>
            <a:pPr marL="285750" indent="-285750">
              <a:buFontTx/>
              <a:buChar char="-"/>
            </a:pPr>
            <a:r>
              <a:rPr lang="es-ES" sz="1600" dirty="0"/>
              <a:t>e</a:t>
            </a:r>
            <a:r>
              <a:rPr lang="es-ES" sz="1600" dirty="0" smtClean="0"/>
              <a:t>xpandiéndose por regiones cercanas, en especial Siria y Asia Menor</a:t>
            </a:r>
          </a:p>
          <a:p>
            <a:pPr marL="285750" indent="-285750">
              <a:buFontTx/>
              <a:buChar char="-"/>
            </a:pPr>
            <a:r>
              <a:rPr lang="es-ES" sz="1600" dirty="0"/>
              <a:t>p</a:t>
            </a:r>
            <a:r>
              <a:rPr lang="es-ES" sz="1600" dirty="0" smtClean="0"/>
              <a:t>asó del entorno campesino al urbano</a:t>
            </a:r>
          </a:p>
          <a:p>
            <a:pPr marL="285750" indent="-285750">
              <a:buFontTx/>
              <a:buChar char="-"/>
            </a:pPr>
            <a:r>
              <a:rPr lang="es-ES" sz="1600" dirty="0"/>
              <a:t>s</a:t>
            </a:r>
            <a:r>
              <a:rPr lang="es-ES" sz="1600" dirty="0" smtClean="0"/>
              <a:t>obre todo entre miembros de clase social inferior</a:t>
            </a:r>
          </a:p>
          <a:p>
            <a:pPr marL="285750" indent="-285750">
              <a:buFontTx/>
              <a:buChar char="-"/>
            </a:pPr>
            <a:r>
              <a:rPr lang="es-ES" sz="1600" dirty="0"/>
              <a:t>a</a:t>
            </a:r>
            <a:r>
              <a:rPr lang="es-ES" sz="1600" dirty="0" smtClean="0"/>
              <a:t>daptándose a esa realidad, mediante la creación de pequeñas comunidades domésticas, resistentes al ambiente, por su fe en Jesucristo”</a:t>
            </a:r>
            <a:endParaRPr lang="es-ES" sz="1600" dirty="0"/>
          </a:p>
        </p:txBody>
      </p:sp>
      <p:sp>
        <p:nvSpPr>
          <p:cNvPr id="5" name="4 CuadroTexto"/>
          <p:cNvSpPr txBox="1"/>
          <p:nvPr/>
        </p:nvSpPr>
        <p:spPr>
          <a:xfrm>
            <a:off x="428439" y="1716633"/>
            <a:ext cx="4019616" cy="338554"/>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PERÍODO 1º           EXPANSIÓN MISIONERA</a:t>
            </a:r>
            <a:endParaRPr lang="es-ES" sz="1600" b="1" dirty="0"/>
          </a:p>
        </p:txBody>
      </p:sp>
      <p:sp>
        <p:nvSpPr>
          <p:cNvPr id="6" name="5 CuadroTexto"/>
          <p:cNvSpPr txBox="1"/>
          <p:nvPr/>
        </p:nvSpPr>
        <p:spPr>
          <a:xfrm>
            <a:off x="4655363" y="1715150"/>
            <a:ext cx="4093102" cy="338554"/>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b="1" dirty="0" smtClean="0"/>
              <a:t>PERÍODO  2º  </a:t>
            </a:r>
            <a:r>
              <a:rPr lang="es-ES" sz="1600" b="1" dirty="0"/>
              <a:t> </a:t>
            </a:r>
            <a:r>
              <a:rPr lang="es-ES" sz="1600" b="1" dirty="0" smtClean="0"/>
              <a:t>         INSTITUCIONALIZACIÓN</a:t>
            </a:r>
            <a:endParaRPr lang="es-ES" sz="1600" b="1" dirty="0"/>
          </a:p>
        </p:txBody>
      </p:sp>
      <p:sp>
        <p:nvSpPr>
          <p:cNvPr id="7" name="6 CuadroTexto"/>
          <p:cNvSpPr txBox="1"/>
          <p:nvPr/>
        </p:nvSpPr>
        <p:spPr>
          <a:xfrm>
            <a:off x="4760911" y="2160585"/>
            <a:ext cx="3987554" cy="3847207"/>
          </a:xfrm>
          <a:prstGeom prst="rect">
            <a:avLst/>
          </a:prstGeom>
          <a:gradFill>
            <a:gsLst>
              <a:gs pos="0">
                <a:srgbClr val="EA96EE"/>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Desde el año </a:t>
            </a:r>
            <a:r>
              <a:rPr lang="es-ES" b="1" dirty="0" smtClean="0">
                <a:solidFill>
                  <a:srgbClr val="FF0000"/>
                </a:solidFill>
              </a:rPr>
              <a:t>70 al 120 </a:t>
            </a:r>
            <a:r>
              <a:rPr lang="es-ES" dirty="0" smtClean="0"/>
              <a:t>el movimiento cristiano se va transformando</a:t>
            </a:r>
          </a:p>
          <a:p>
            <a:pPr marL="285750" indent="-285750">
              <a:buFont typeface="Arial" panose="020B0604020202020204" pitchFamily="34" charset="0"/>
              <a:buChar char="•"/>
            </a:pPr>
            <a:r>
              <a:rPr lang="es-ES" sz="1600" dirty="0" smtClean="0"/>
              <a:t>Más centrado en el crecimiento interior (roles de sus miembros y ritos)</a:t>
            </a:r>
          </a:p>
          <a:p>
            <a:pPr marL="285750" indent="-285750">
              <a:buFont typeface="Arial" panose="020B0604020202020204" pitchFamily="34" charset="0"/>
              <a:buChar char="•"/>
            </a:pPr>
            <a:r>
              <a:rPr lang="es-ES" sz="1600" dirty="0" smtClean="0"/>
              <a:t>Crecimiento numérico en las zonas en que estaba aposentado</a:t>
            </a:r>
          </a:p>
          <a:p>
            <a:r>
              <a:rPr lang="es-ES" sz="1600" dirty="0" smtClean="0"/>
              <a:t>- Durante todo el </a:t>
            </a:r>
            <a:r>
              <a:rPr lang="es-ES" sz="1600" b="1" dirty="0" smtClean="0">
                <a:solidFill>
                  <a:srgbClr val="FF0000"/>
                </a:solidFill>
              </a:rPr>
              <a:t>siglo II </a:t>
            </a:r>
            <a:r>
              <a:rPr lang="es-ES" sz="1600" dirty="0" smtClean="0"/>
              <a:t>hubo difusión a gran escala por otras zonas del Imperio (Norte de África latina y griega, frontera con Persia…)</a:t>
            </a:r>
          </a:p>
          <a:p>
            <a:r>
              <a:rPr lang="es-ES" sz="1600" dirty="0" smtClean="0"/>
              <a:t>- Introducción en estamentos o grupos sociales en los que hasta ahora era poco aceptado (campesinado, estamento social superior, intelectuales…)</a:t>
            </a:r>
          </a:p>
          <a:p>
            <a:r>
              <a:rPr lang="es-ES" sz="1600" dirty="0" smtClean="0"/>
              <a:t>- Extraordinario desarrollo en el </a:t>
            </a:r>
            <a:r>
              <a:rPr lang="es-ES" sz="1600" b="1" dirty="0" smtClean="0">
                <a:solidFill>
                  <a:srgbClr val="FF0000"/>
                </a:solidFill>
              </a:rPr>
              <a:t>siglo III</a:t>
            </a:r>
            <a:endParaRPr lang="es-ES" sz="1600" b="1" dirty="0">
              <a:solidFill>
                <a:srgbClr val="FF0000"/>
              </a:solidFill>
            </a:endParaRPr>
          </a:p>
        </p:txBody>
      </p:sp>
      <p:sp>
        <p:nvSpPr>
          <p:cNvPr id="8" name="7 CuadroTexto"/>
          <p:cNvSpPr txBox="1"/>
          <p:nvPr/>
        </p:nvSpPr>
        <p:spPr>
          <a:xfrm>
            <a:off x="6143000" y="5992556"/>
            <a:ext cx="2448272" cy="338554"/>
          </a:xfrm>
          <a:prstGeom prst="rect">
            <a:avLst/>
          </a:prstGeom>
          <a:noFill/>
        </p:spPr>
        <p:txBody>
          <a:bodyPr wrap="square" rtlCol="0">
            <a:spAutoFit/>
          </a:bodyPr>
          <a:lstStyle/>
          <a:p>
            <a:r>
              <a:rPr lang="es-ES" sz="1600" dirty="0" smtClean="0"/>
              <a:t>(</a:t>
            </a:r>
            <a:r>
              <a:rPr lang="es-ES" sz="1600" dirty="0" err="1" smtClean="0"/>
              <a:t>Cfr.Webgrafía</a:t>
            </a:r>
            <a:r>
              <a:rPr lang="es-ES" sz="1600" dirty="0" smtClean="0"/>
              <a:t> 2, </a:t>
            </a:r>
            <a:r>
              <a:rPr lang="es-ES" sz="1600" dirty="0" err="1" smtClean="0"/>
              <a:t>pag</a:t>
            </a:r>
            <a:r>
              <a:rPr lang="es-ES" sz="1600" dirty="0" smtClean="0"/>
              <a:t>. 12)</a:t>
            </a:r>
            <a:endParaRPr lang="es-ES" sz="1600" dirty="0"/>
          </a:p>
        </p:txBody>
      </p:sp>
      <p:sp>
        <p:nvSpPr>
          <p:cNvPr id="9" name="8 CuadroTexto"/>
          <p:cNvSpPr txBox="1"/>
          <p:nvPr/>
        </p:nvSpPr>
        <p:spPr>
          <a:xfrm>
            <a:off x="4448055" y="302952"/>
            <a:ext cx="3292297" cy="646331"/>
          </a:xfrm>
          <a:prstGeom prst="rect">
            <a:avLst/>
          </a:prstGeom>
          <a:gradFill>
            <a:gsLst>
              <a:gs pos="0">
                <a:srgbClr val="D8DEA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000" b="1" dirty="0" smtClean="0">
                <a:latin typeface="Arial" panose="020B0604020202020204" pitchFamily="34" charset="0"/>
                <a:cs typeface="Arial" panose="020B0604020202020204" pitchFamily="34" charset="0"/>
              </a:rPr>
              <a:t>ZONAS DE EXPANSIÓN </a:t>
            </a:r>
          </a:p>
          <a:p>
            <a:r>
              <a:rPr lang="es-ES" sz="1600" b="1" dirty="0" smtClean="0">
                <a:latin typeface="Arial" panose="020B0604020202020204" pitchFamily="34" charset="0"/>
                <a:cs typeface="Arial" panose="020B0604020202020204" pitchFamily="34" charset="0"/>
              </a:rPr>
              <a:t>de las que tenemos  más datos</a:t>
            </a:r>
            <a:endParaRPr lang="es-ES" sz="2000" b="1" dirty="0">
              <a:latin typeface="Arial" panose="020B0604020202020204" pitchFamily="34" charset="0"/>
              <a:cs typeface="Arial" panose="020B0604020202020204" pitchFamily="34" charset="0"/>
            </a:endParaRPr>
          </a:p>
        </p:txBody>
      </p:sp>
      <p:sp>
        <p:nvSpPr>
          <p:cNvPr id="10" name="9 CuadroTexto"/>
          <p:cNvSpPr txBox="1"/>
          <p:nvPr/>
        </p:nvSpPr>
        <p:spPr>
          <a:xfrm>
            <a:off x="3694728" y="935232"/>
            <a:ext cx="4896544" cy="646331"/>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chemeClr val="accent6">
                    <a:lumMod val="75000"/>
                  </a:schemeClr>
                </a:solidFill>
              </a:rPr>
              <a:t>GALILEA   Jerusalén  Asia Menor   Siria   Roma   Grecia   Palestina   Alejandría de Egipto  Cartago</a:t>
            </a:r>
            <a:endParaRPr lang="es-ES" b="1" dirty="0">
              <a:solidFill>
                <a:schemeClr val="accent6">
                  <a:lumMod val="75000"/>
                </a:schemeClr>
              </a:solidFill>
            </a:endParaRPr>
          </a:p>
        </p:txBody>
      </p:sp>
      <p:sp>
        <p:nvSpPr>
          <p:cNvPr id="11" name="10 CuadroTexto"/>
          <p:cNvSpPr txBox="1"/>
          <p:nvPr/>
        </p:nvSpPr>
        <p:spPr>
          <a:xfrm>
            <a:off x="1187624" y="2088235"/>
            <a:ext cx="2952328" cy="369332"/>
          </a:xfrm>
          <a:prstGeom prst="rect">
            <a:avLst/>
          </a:prstGeom>
          <a:noFill/>
        </p:spPr>
        <p:txBody>
          <a:bodyPr wrap="square" rtlCol="0">
            <a:spAutoFit/>
          </a:bodyPr>
          <a:lstStyle/>
          <a:p>
            <a:r>
              <a:rPr lang="es-ES" b="1" dirty="0" smtClean="0">
                <a:solidFill>
                  <a:srgbClr val="FF0000"/>
                </a:solidFill>
              </a:rPr>
              <a:t>30 – 70 de nuestra era</a:t>
            </a:r>
            <a:endParaRPr lang="es-ES" b="1" dirty="0">
              <a:solidFill>
                <a:srgbClr val="FF0000"/>
              </a:solidFill>
            </a:endParaRPr>
          </a:p>
        </p:txBody>
      </p:sp>
      <p:sp>
        <p:nvSpPr>
          <p:cNvPr id="2" name="1 CuadroTexto"/>
          <p:cNvSpPr txBox="1"/>
          <p:nvPr/>
        </p:nvSpPr>
        <p:spPr>
          <a:xfrm>
            <a:off x="598384" y="6023334"/>
            <a:ext cx="5544616" cy="338554"/>
          </a:xfrm>
          <a:prstGeom prst="rect">
            <a:avLst/>
          </a:prstGeom>
          <a:noFill/>
        </p:spPr>
        <p:txBody>
          <a:bodyPr wrap="square" rtlCol="0">
            <a:spAutoFit/>
          </a:bodyPr>
          <a:lstStyle/>
          <a:p>
            <a:r>
              <a:rPr lang="es-ES" sz="1600" b="1" dirty="0" smtClean="0">
                <a:solidFill>
                  <a:schemeClr val="accent6">
                    <a:lumMod val="75000"/>
                  </a:schemeClr>
                </a:solidFill>
              </a:rPr>
              <a:t>En cada período se acentúa una tarea, pero sin olvidar la otra</a:t>
            </a:r>
            <a:endParaRPr lang="es-ES" sz="1600" b="1" dirty="0">
              <a:solidFill>
                <a:schemeClr val="accent6">
                  <a:lumMod val="75000"/>
                </a:schemeClr>
              </a:solidFill>
            </a:endParaRPr>
          </a:p>
        </p:txBody>
      </p:sp>
      <p:sp>
        <p:nvSpPr>
          <p:cNvPr id="3" name="2 Marcador de número de diapositiva"/>
          <p:cNvSpPr>
            <a:spLocks noGrp="1"/>
          </p:cNvSpPr>
          <p:nvPr>
            <p:ph type="sldNum" sz="quarter" idx="12"/>
          </p:nvPr>
        </p:nvSpPr>
        <p:spPr>
          <a:xfrm>
            <a:off x="7969363" y="6007792"/>
            <a:ext cx="758952" cy="246888"/>
          </a:xfrm>
        </p:spPr>
        <p:txBody>
          <a:bodyPr/>
          <a:lstStyle/>
          <a:p>
            <a:fld id="{636E3AB4-97AD-4389-A1F4-096199C2DEE3}" type="slidenum">
              <a:rPr lang="es-ES" b="1" smtClean="0">
                <a:solidFill>
                  <a:schemeClr val="tx1"/>
                </a:solidFill>
              </a:rPr>
              <a:t>80</a:t>
            </a:fld>
            <a:endParaRPr lang="es-ES" b="1" dirty="0">
              <a:solidFill>
                <a:schemeClr val="tx1"/>
              </a:solidFill>
            </a:endParaRPr>
          </a:p>
        </p:txBody>
      </p:sp>
      <p:sp>
        <p:nvSpPr>
          <p:cNvPr id="12" name="11 Flecha derecha"/>
          <p:cNvSpPr/>
          <p:nvPr/>
        </p:nvSpPr>
        <p:spPr>
          <a:xfrm rot="5400000">
            <a:off x="1979712" y="1411034"/>
            <a:ext cx="288032"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1187624" y="322059"/>
            <a:ext cx="1872208" cy="11065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1358085" y="404665"/>
            <a:ext cx="1440160" cy="830997"/>
          </a:xfrm>
          <a:prstGeom prst="rect">
            <a:avLst/>
          </a:prstGeom>
          <a:noFill/>
        </p:spPr>
        <p:txBody>
          <a:bodyPr wrap="square" rtlCol="0">
            <a:spAutoFit/>
          </a:bodyPr>
          <a:lstStyle/>
          <a:p>
            <a:pPr algn="ctr"/>
            <a:r>
              <a:rPr lang="es-ES" sz="2400" b="1" dirty="0" smtClean="0"/>
              <a:t>Zonas y períodos</a:t>
            </a:r>
            <a:endParaRPr lang="es-ES" sz="2400" b="1" dirty="0"/>
          </a:p>
        </p:txBody>
      </p:sp>
      <p:sp>
        <p:nvSpPr>
          <p:cNvPr id="16" name="15 Flecha derecha"/>
          <p:cNvSpPr/>
          <p:nvPr/>
        </p:nvSpPr>
        <p:spPr>
          <a:xfrm>
            <a:off x="1687841" y="1792094"/>
            <a:ext cx="36004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derecha"/>
          <p:cNvSpPr/>
          <p:nvPr/>
        </p:nvSpPr>
        <p:spPr>
          <a:xfrm>
            <a:off x="5914183" y="1792094"/>
            <a:ext cx="36004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668008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795939" y="6310096"/>
            <a:ext cx="758952" cy="246888"/>
          </a:xfrm>
        </p:spPr>
        <p:txBody>
          <a:bodyPr/>
          <a:lstStyle/>
          <a:p>
            <a:fld id="{636E3AB4-97AD-4389-A1F4-096199C2DEE3}" type="slidenum">
              <a:rPr lang="es-ES" b="1" smtClean="0">
                <a:solidFill>
                  <a:schemeClr val="tx1"/>
                </a:solidFill>
              </a:rPr>
              <a:t>81</a:t>
            </a:fld>
            <a:endParaRPr lang="es-ES" b="1" dirty="0">
              <a:solidFill>
                <a:schemeClr val="tx1"/>
              </a:solidFill>
            </a:endParaRPr>
          </a:p>
        </p:txBody>
      </p:sp>
      <p:sp>
        <p:nvSpPr>
          <p:cNvPr id="5" name="4 CuadroTexto"/>
          <p:cNvSpPr txBox="1"/>
          <p:nvPr/>
        </p:nvSpPr>
        <p:spPr>
          <a:xfrm>
            <a:off x="489530" y="260648"/>
            <a:ext cx="8424936" cy="369332"/>
          </a:xfrm>
          <a:prstGeom prst="rect">
            <a:avLst/>
          </a:prstGeom>
          <a:noFill/>
        </p:spPr>
        <p:txBody>
          <a:bodyPr wrap="square" rtlCol="0">
            <a:spAutoFit/>
          </a:bodyPr>
          <a:lstStyle/>
          <a:p>
            <a:r>
              <a:rPr lang="es-ES" dirty="0" smtClean="0"/>
              <a:t>UN RESUMEN DE LA </a:t>
            </a:r>
            <a:r>
              <a:rPr lang="es-ES" b="1" dirty="0" smtClean="0"/>
              <a:t>EVOLUCIÓN</a:t>
            </a:r>
            <a:r>
              <a:rPr lang="es-ES" dirty="0" smtClean="0"/>
              <a:t> DE LAS COMUNIDADES PRIMTIVAS </a:t>
            </a:r>
            <a:r>
              <a:rPr lang="es-ES" sz="1600" dirty="0" smtClean="0"/>
              <a:t>según </a:t>
            </a:r>
            <a:r>
              <a:rPr lang="es-ES" sz="1600" dirty="0" err="1" smtClean="0"/>
              <a:t>C.G.Arbiol</a:t>
            </a:r>
            <a:endParaRPr lang="es-ES" dirty="0"/>
          </a:p>
        </p:txBody>
      </p:sp>
      <p:sp>
        <p:nvSpPr>
          <p:cNvPr id="6" name="5 CuadroTexto"/>
          <p:cNvSpPr txBox="1"/>
          <p:nvPr/>
        </p:nvSpPr>
        <p:spPr>
          <a:xfrm>
            <a:off x="3115130" y="689094"/>
            <a:ext cx="5555225" cy="61555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CC3399"/>
            </a:solidFill>
          </a:ln>
        </p:spPr>
        <p:txBody>
          <a:bodyPr wrap="square" rtlCol="0">
            <a:spAutoFit/>
          </a:bodyPr>
          <a:lstStyle/>
          <a:p>
            <a:pPr algn="ctr"/>
            <a:r>
              <a:rPr lang="es-ES" dirty="0" smtClean="0"/>
              <a:t>La </a:t>
            </a:r>
            <a:r>
              <a:rPr lang="es-ES" b="1" dirty="0" smtClean="0"/>
              <a:t>PLURALIDAD</a:t>
            </a:r>
            <a:r>
              <a:rPr lang="es-ES" dirty="0" smtClean="0"/>
              <a:t> en </a:t>
            </a:r>
            <a:r>
              <a:rPr lang="es-ES" dirty="0"/>
              <a:t>los orígenes del cristianismo: </a:t>
            </a:r>
            <a:r>
              <a:rPr lang="es-ES" sz="1600" dirty="0" smtClean="0"/>
              <a:t>divergencias </a:t>
            </a:r>
            <a:r>
              <a:rPr lang="es-ES" sz="1600" dirty="0"/>
              <a:t>y contrastes en las cuatro primeras generaciones</a:t>
            </a:r>
            <a:endParaRPr lang="es-ES" dirty="0"/>
          </a:p>
        </p:txBody>
      </p:sp>
      <p:sp>
        <p:nvSpPr>
          <p:cNvPr id="7" name="6 CuadroTexto"/>
          <p:cNvSpPr txBox="1"/>
          <p:nvPr/>
        </p:nvSpPr>
        <p:spPr>
          <a:xfrm>
            <a:off x="430777" y="699271"/>
            <a:ext cx="2574819" cy="646331"/>
          </a:xfrm>
          <a:prstGeom prst="rect">
            <a:avLst/>
          </a:prstGeom>
          <a:solidFill>
            <a:schemeClr val="bg1"/>
          </a:solidFill>
        </p:spPr>
        <p:txBody>
          <a:bodyPr wrap="square" rtlCol="0">
            <a:spAutoFit/>
          </a:bodyPr>
          <a:lstStyle/>
          <a:p>
            <a:pPr algn="ctr"/>
            <a:r>
              <a:rPr lang="es-ES" b="1" dirty="0" smtClean="0"/>
              <a:t>Algunos rasgos de la 1ª generación</a:t>
            </a:r>
            <a:r>
              <a:rPr lang="es-ES" b="1" dirty="0"/>
              <a:t>: años 30-70</a:t>
            </a:r>
          </a:p>
        </p:txBody>
      </p:sp>
      <p:sp>
        <p:nvSpPr>
          <p:cNvPr id="8" name="7 CuadroTexto"/>
          <p:cNvSpPr txBox="1"/>
          <p:nvPr/>
        </p:nvSpPr>
        <p:spPr>
          <a:xfrm>
            <a:off x="1115616" y="1345602"/>
            <a:ext cx="7571449" cy="923330"/>
          </a:xfrm>
          <a:prstGeom prst="rect">
            <a:avLst/>
          </a:prstGeom>
          <a:noFill/>
        </p:spPr>
        <p:txBody>
          <a:bodyPr wrap="square" rtlCol="0">
            <a:spAutoFit/>
          </a:bodyPr>
          <a:lstStyle/>
          <a:p>
            <a:r>
              <a:rPr lang="es-ES" b="1" dirty="0" smtClean="0"/>
              <a:t>FUERTE  EMPUJE Y CREATIVIDAD : </a:t>
            </a:r>
            <a:r>
              <a:rPr lang="es-ES" sz="1600" dirty="0" smtClean="0"/>
              <a:t>produjo  una cierta explosión </a:t>
            </a:r>
            <a:r>
              <a:rPr lang="es-ES" sz="1600" dirty="0"/>
              <a:t>geográfica y cultural que llevó la novedad de Jesús, en </a:t>
            </a:r>
            <a:r>
              <a:rPr lang="es-ES" sz="1600" dirty="0" smtClean="0"/>
              <a:t>breve tiempo</a:t>
            </a:r>
            <a:r>
              <a:rPr lang="es-ES" sz="1600" dirty="0"/>
              <a:t>, </a:t>
            </a:r>
            <a:r>
              <a:rPr lang="es-ES" sz="1600" dirty="0" smtClean="0">
                <a:solidFill>
                  <a:srgbClr val="FF0000"/>
                </a:solidFill>
              </a:rPr>
              <a:t>*</a:t>
            </a:r>
            <a:r>
              <a:rPr lang="es-ES" sz="1600" dirty="0" smtClean="0"/>
              <a:t> a </a:t>
            </a:r>
            <a:r>
              <a:rPr lang="es-ES" sz="1600" dirty="0"/>
              <a:t>lugares alejados de las </a:t>
            </a:r>
            <a:r>
              <a:rPr lang="es-ES" sz="1600" dirty="0" smtClean="0"/>
              <a:t>rurales </a:t>
            </a:r>
            <a:r>
              <a:rPr lang="es-ES" sz="1600" dirty="0"/>
              <a:t>Galilea y Judea </a:t>
            </a:r>
            <a:r>
              <a:rPr lang="es-ES" sz="1600" dirty="0" smtClean="0"/>
              <a:t>y </a:t>
            </a:r>
            <a:r>
              <a:rPr lang="es-ES" sz="1600" dirty="0" smtClean="0">
                <a:solidFill>
                  <a:srgbClr val="FF0000"/>
                </a:solidFill>
              </a:rPr>
              <a:t>*</a:t>
            </a:r>
            <a:r>
              <a:rPr lang="es-ES" sz="1600" dirty="0" smtClean="0"/>
              <a:t> </a:t>
            </a:r>
            <a:r>
              <a:rPr lang="es-ES" sz="1600" dirty="0"/>
              <a:t>a contextos culturales mucho más helenizados que esos</a:t>
            </a:r>
            <a:r>
              <a:rPr lang="es-ES" dirty="0"/>
              <a:t>.</a:t>
            </a:r>
          </a:p>
        </p:txBody>
      </p:sp>
      <p:sp>
        <p:nvSpPr>
          <p:cNvPr id="9" name="8 CuadroTexto"/>
          <p:cNvSpPr txBox="1"/>
          <p:nvPr/>
        </p:nvSpPr>
        <p:spPr>
          <a:xfrm>
            <a:off x="1115616" y="2210844"/>
            <a:ext cx="7571449" cy="1846659"/>
          </a:xfrm>
          <a:prstGeom prst="rect">
            <a:avLst/>
          </a:prstGeom>
          <a:noFill/>
        </p:spPr>
        <p:txBody>
          <a:bodyPr wrap="square" rtlCol="0">
            <a:spAutoFit/>
          </a:bodyPr>
          <a:lstStyle/>
          <a:p>
            <a:r>
              <a:rPr lang="es-ES" b="1" dirty="0" smtClean="0"/>
              <a:t>PREVALECE LA TRANSMISIÓN ORAL DE SU MEMORIA</a:t>
            </a:r>
            <a:r>
              <a:rPr lang="es-ES" dirty="0" smtClean="0"/>
              <a:t>,  </a:t>
            </a:r>
            <a:r>
              <a:rPr lang="es-ES" dirty="0" smtClean="0">
                <a:solidFill>
                  <a:srgbClr val="FF0000"/>
                </a:solidFill>
              </a:rPr>
              <a:t>*</a:t>
            </a:r>
            <a:r>
              <a:rPr lang="es-ES" dirty="0" smtClean="0"/>
              <a:t> </a:t>
            </a:r>
            <a:r>
              <a:rPr lang="es-ES" sz="1600" dirty="0" smtClean="0"/>
              <a:t>realizada </a:t>
            </a:r>
            <a:r>
              <a:rPr lang="es-ES" sz="1600" dirty="0"/>
              <a:t>por aquellos primeros seguidores y seguidoras de Jesús, que </a:t>
            </a:r>
            <a:r>
              <a:rPr lang="es-ES" sz="1600" dirty="0" smtClean="0"/>
              <a:t>repetían </a:t>
            </a:r>
            <a:r>
              <a:rPr lang="es-ES" sz="1600" dirty="0"/>
              <a:t>sus dichos y </a:t>
            </a:r>
            <a:r>
              <a:rPr lang="es-ES" sz="1600" dirty="0" smtClean="0"/>
              <a:t>hechos</a:t>
            </a:r>
          </a:p>
          <a:p>
            <a:r>
              <a:rPr lang="es-ES" sz="1600" dirty="0" smtClean="0">
                <a:solidFill>
                  <a:srgbClr val="FF0000"/>
                </a:solidFill>
              </a:rPr>
              <a:t>*</a:t>
            </a:r>
            <a:r>
              <a:rPr lang="es-ES" sz="1600" dirty="0" smtClean="0"/>
              <a:t> también </a:t>
            </a:r>
            <a:r>
              <a:rPr lang="es-ES" sz="1600" b="1" dirty="0" smtClean="0"/>
              <a:t> se </a:t>
            </a:r>
            <a:r>
              <a:rPr lang="es-ES" sz="1600" b="1" dirty="0"/>
              <a:t>conservan varios </a:t>
            </a:r>
            <a:r>
              <a:rPr lang="es-ES" sz="1600" b="1" dirty="0" smtClean="0"/>
              <a:t>TESTIMONIOS LITERARIOS:</a:t>
            </a:r>
            <a:r>
              <a:rPr lang="es-ES" sz="1600" dirty="0" smtClean="0"/>
              <a:t> </a:t>
            </a:r>
            <a:r>
              <a:rPr lang="es-ES" sz="1600" dirty="0" smtClean="0">
                <a:solidFill>
                  <a:srgbClr val="FF0000"/>
                </a:solidFill>
              </a:rPr>
              <a:t>*</a:t>
            </a:r>
            <a:r>
              <a:rPr lang="es-ES" sz="1600" dirty="0" smtClean="0"/>
              <a:t> además </a:t>
            </a:r>
            <a:r>
              <a:rPr lang="es-ES" sz="1600" dirty="0"/>
              <a:t>de algunos otros que </a:t>
            </a:r>
            <a:r>
              <a:rPr lang="es-ES" sz="1600" dirty="0" smtClean="0"/>
              <a:t>suponemos </a:t>
            </a:r>
            <a:r>
              <a:rPr lang="es-ES" sz="1600" dirty="0"/>
              <a:t>circularon pero de los que no </a:t>
            </a:r>
            <a:r>
              <a:rPr lang="es-ES" sz="1600" dirty="0" smtClean="0"/>
              <a:t>tenemos ninguna </a:t>
            </a:r>
            <a:r>
              <a:rPr lang="es-ES" sz="1600" dirty="0"/>
              <a:t>copia material (</a:t>
            </a:r>
            <a:r>
              <a:rPr lang="es-ES" sz="1600" dirty="0" smtClean="0"/>
              <a:t>colecciones </a:t>
            </a:r>
            <a:r>
              <a:rPr lang="es-ES" sz="1600" dirty="0"/>
              <a:t>de parábolas, de controversias, de milagros; relato de la </a:t>
            </a:r>
            <a:r>
              <a:rPr lang="es-ES" sz="1600" dirty="0" smtClean="0"/>
              <a:t>pasión, el Documento </a:t>
            </a:r>
            <a:r>
              <a:rPr lang="es-ES" sz="1600" dirty="0"/>
              <a:t>Q</a:t>
            </a:r>
            <a:r>
              <a:rPr lang="es-ES" sz="1600" dirty="0" smtClean="0"/>
              <a:t>,) </a:t>
            </a:r>
            <a:r>
              <a:rPr lang="es-ES" sz="1600" dirty="0" smtClean="0">
                <a:solidFill>
                  <a:srgbClr val="FF0000"/>
                </a:solidFill>
              </a:rPr>
              <a:t>*</a:t>
            </a:r>
            <a:r>
              <a:rPr lang="es-ES" sz="1600" dirty="0" smtClean="0"/>
              <a:t>  </a:t>
            </a:r>
            <a:r>
              <a:rPr lang="es-ES" sz="1600" dirty="0"/>
              <a:t>las cartas originales de </a:t>
            </a:r>
            <a:r>
              <a:rPr lang="es-ES" sz="1600" dirty="0" smtClean="0"/>
              <a:t>Pablo: 1Ts</a:t>
            </a:r>
            <a:r>
              <a:rPr lang="es-ES" sz="1600" dirty="0"/>
              <a:t>, Ga, I y 2 Ca, </a:t>
            </a:r>
            <a:r>
              <a:rPr lang="es-ES" sz="1600" dirty="0" err="1"/>
              <a:t>Flp</a:t>
            </a:r>
            <a:r>
              <a:rPr lang="es-ES" sz="1600" dirty="0"/>
              <a:t>, </a:t>
            </a:r>
            <a:r>
              <a:rPr lang="es-ES" sz="1600" dirty="0" err="1"/>
              <a:t>Flp</a:t>
            </a:r>
            <a:r>
              <a:rPr lang="es-ES" sz="1600" dirty="0"/>
              <a:t> y </a:t>
            </a:r>
            <a:r>
              <a:rPr lang="es-ES" sz="1600" dirty="0" err="1"/>
              <a:t>Rm</a:t>
            </a:r>
            <a:r>
              <a:rPr lang="es-ES" sz="1600" dirty="0"/>
              <a:t>) y el Evangelio de Marcos.</a:t>
            </a:r>
          </a:p>
        </p:txBody>
      </p:sp>
      <p:sp>
        <p:nvSpPr>
          <p:cNvPr id="10" name="9 CuadroTexto"/>
          <p:cNvSpPr txBox="1"/>
          <p:nvPr/>
        </p:nvSpPr>
        <p:spPr>
          <a:xfrm>
            <a:off x="505373" y="5975121"/>
            <a:ext cx="6342568" cy="615553"/>
          </a:xfrm>
          <a:prstGeom prst="rect">
            <a:avLst/>
          </a:prstGeom>
          <a:noFill/>
        </p:spPr>
        <p:txBody>
          <a:bodyPr wrap="square" rtlCol="0">
            <a:spAutoFit/>
          </a:bodyPr>
          <a:lstStyle/>
          <a:p>
            <a:r>
              <a:rPr lang="es-ES" b="1" dirty="0" smtClean="0"/>
              <a:t>FUERTE ESPERANZA ESCATOLÓGICA  </a:t>
            </a:r>
            <a:r>
              <a:rPr lang="es-ES" b="1" dirty="0"/>
              <a:t> </a:t>
            </a:r>
            <a:r>
              <a:rPr lang="es-ES" b="1" dirty="0" smtClean="0"/>
              <a:t> </a:t>
            </a:r>
            <a:r>
              <a:rPr lang="es-ES" dirty="0" smtClean="0"/>
              <a:t>E</a:t>
            </a:r>
            <a:r>
              <a:rPr lang="es-ES" sz="1600" dirty="0" smtClean="0"/>
              <a:t>speraban </a:t>
            </a:r>
            <a:r>
              <a:rPr lang="es-ES" sz="1600" dirty="0"/>
              <a:t>en el </a:t>
            </a:r>
            <a:r>
              <a:rPr lang="es-ES" sz="1600" dirty="0" smtClean="0"/>
              <a:t>presente</a:t>
            </a:r>
          </a:p>
          <a:p>
            <a:r>
              <a:rPr lang="es-ES" sz="1600" dirty="0" smtClean="0"/>
              <a:t> inmediato </a:t>
            </a:r>
            <a:r>
              <a:rPr lang="es-ES" sz="1600" dirty="0"/>
              <a:t>la </a:t>
            </a:r>
            <a:r>
              <a:rPr lang="es-ES" sz="1600" dirty="0" smtClean="0"/>
              <a:t>irrupción </a:t>
            </a:r>
            <a:r>
              <a:rPr lang="es-ES" sz="1600" dirty="0"/>
              <a:t>del reino de Dios anticipado en la vida de </a:t>
            </a:r>
            <a:r>
              <a:rPr lang="es-ES" sz="1600" dirty="0" smtClean="0"/>
              <a:t>Jesús</a:t>
            </a:r>
            <a:endParaRPr lang="es-ES" sz="1600" dirty="0"/>
          </a:p>
        </p:txBody>
      </p:sp>
      <p:sp>
        <p:nvSpPr>
          <p:cNvPr id="11" name="10 CuadroTexto"/>
          <p:cNvSpPr txBox="1"/>
          <p:nvPr/>
        </p:nvSpPr>
        <p:spPr>
          <a:xfrm>
            <a:off x="535701" y="5002632"/>
            <a:ext cx="8019190" cy="615553"/>
          </a:xfrm>
          <a:prstGeom prst="rect">
            <a:avLst/>
          </a:prstGeom>
          <a:noFill/>
        </p:spPr>
        <p:txBody>
          <a:bodyPr wrap="square" rtlCol="0">
            <a:spAutoFit/>
          </a:bodyPr>
          <a:lstStyle/>
          <a:p>
            <a:r>
              <a:rPr lang="es-ES" dirty="0" smtClean="0"/>
              <a:t>Diversas versiones del </a:t>
            </a:r>
            <a:r>
              <a:rPr lang="es-ES" b="1" dirty="0" smtClean="0"/>
              <a:t>KERYGMA PRIMITIVO </a:t>
            </a:r>
            <a:r>
              <a:rPr lang="es-ES" sz="1600" b="1" dirty="0" smtClean="0"/>
              <a:t>(</a:t>
            </a:r>
            <a:r>
              <a:rPr lang="es-ES" sz="1600" dirty="0" smtClean="0"/>
              <a:t>resumen del anuncio de la buena nueva </a:t>
            </a:r>
            <a:r>
              <a:rPr lang="es-ES" sz="1600" dirty="0"/>
              <a:t>del Señor </a:t>
            </a:r>
            <a:r>
              <a:rPr lang="es-ES" sz="1600" dirty="0" smtClean="0"/>
              <a:t>Cfr. </a:t>
            </a:r>
            <a:r>
              <a:rPr lang="es-ES" sz="1600" dirty="0" err="1"/>
              <a:t>ICo</a:t>
            </a:r>
            <a:r>
              <a:rPr lang="es-ES" sz="1600" dirty="0"/>
              <a:t> 15,3-8; </a:t>
            </a:r>
            <a:r>
              <a:rPr lang="es-ES" sz="1600" dirty="0" err="1"/>
              <a:t>Rm</a:t>
            </a:r>
            <a:r>
              <a:rPr lang="es-ES" sz="1600" dirty="0"/>
              <a:t> 1,3-4; 10,9-13; etc</a:t>
            </a:r>
            <a:r>
              <a:rPr lang="es-ES" sz="1600" dirty="0" smtClean="0"/>
              <a:t>.)</a:t>
            </a:r>
            <a:endParaRPr lang="es-ES" sz="1600" dirty="0"/>
          </a:p>
        </p:txBody>
      </p:sp>
      <p:sp>
        <p:nvSpPr>
          <p:cNvPr id="12" name="11 CuadroTexto"/>
          <p:cNvSpPr txBox="1"/>
          <p:nvPr/>
        </p:nvSpPr>
        <p:spPr>
          <a:xfrm>
            <a:off x="505373" y="4010415"/>
            <a:ext cx="8243091" cy="1107996"/>
          </a:xfrm>
          <a:prstGeom prst="rect">
            <a:avLst/>
          </a:prstGeom>
          <a:noFill/>
        </p:spPr>
        <p:txBody>
          <a:bodyPr wrap="square" rtlCol="0">
            <a:spAutoFit/>
          </a:bodyPr>
          <a:lstStyle/>
          <a:p>
            <a:r>
              <a:rPr lang="es-ES" b="1" dirty="0" smtClean="0"/>
              <a:t>           DIVERSOS MODOS DE VINCULARSE AL JUDAÍSMO</a:t>
            </a:r>
            <a:r>
              <a:rPr lang="es-ES" sz="1600" b="1" dirty="0" smtClean="0"/>
              <a:t>: </a:t>
            </a:r>
            <a:r>
              <a:rPr lang="es-ES" sz="1600" dirty="0" smtClean="0"/>
              <a:t> </a:t>
            </a:r>
            <a:r>
              <a:rPr lang="es-ES" sz="1600" dirty="0" smtClean="0">
                <a:solidFill>
                  <a:srgbClr val="FF0000"/>
                </a:solidFill>
              </a:rPr>
              <a:t>*</a:t>
            </a:r>
            <a:r>
              <a:rPr lang="es-ES" sz="1600" dirty="0" smtClean="0"/>
              <a:t> los de </a:t>
            </a:r>
            <a:r>
              <a:rPr lang="es-ES" sz="1600" b="1" i="1" dirty="0"/>
              <a:t>lengua aramea </a:t>
            </a:r>
            <a:r>
              <a:rPr lang="es-ES" sz="1600" dirty="0" smtClean="0"/>
              <a:t>que</a:t>
            </a:r>
          </a:p>
          <a:p>
            <a:r>
              <a:rPr lang="es-ES" sz="1600" dirty="0" smtClean="0"/>
              <a:t>             permanecieron </a:t>
            </a:r>
            <a:r>
              <a:rPr lang="es-ES" sz="1600" dirty="0"/>
              <a:t>en Jerusalén tras la Pascua parece que </a:t>
            </a:r>
            <a:r>
              <a:rPr lang="es-ES" sz="1600" dirty="0" smtClean="0"/>
              <a:t>se mantuvieron </a:t>
            </a:r>
            <a:r>
              <a:rPr lang="es-ES" sz="1600" dirty="0"/>
              <a:t>fieles a las </a:t>
            </a:r>
            <a:endParaRPr lang="es-ES" sz="1600" dirty="0" smtClean="0"/>
          </a:p>
          <a:p>
            <a:r>
              <a:rPr lang="es-ES" sz="1600" dirty="0" smtClean="0"/>
              <a:t>             normas </a:t>
            </a:r>
            <a:r>
              <a:rPr lang="es-ES" sz="1600" dirty="0"/>
              <a:t>de pureza ritual, circuncisión y </a:t>
            </a:r>
            <a:r>
              <a:rPr lang="es-ES" sz="1600" dirty="0" smtClean="0"/>
              <a:t>sacrificios </a:t>
            </a:r>
            <a:r>
              <a:rPr lang="es-ES" sz="1600" dirty="0"/>
              <a:t>en el </a:t>
            </a:r>
            <a:r>
              <a:rPr lang="es-ES" sz="1600" dirty="0" smtClean="0"/>
              <a:t>templo,  </a:t>
            </a:r>
            <a:r>
              <a:rPr lang="es-ES" sz="1600" dirty="0" smtClean="0">
                <a:solidFill>
                  <a:srgbClr val="FF0000"/>
                </a:solidFill>
              </a:rPr>
              <a:t>*</a:t>
            </a:r>
            <a:r>
              <a:rPr lang="es-ES" sz="1600" dirty="0" smtClean="0"/>
              <a:t> otros</a:t>
            </a:r>
            <a:r>
              <a:rPr lang="es-ES" sz="1600" dirty="0"/>
              <a:t>, </a:t>
            </a:r>
            <a:r>
              <a:rPr lang="es-ES" sz="1600" dirty="0" smtClean="0"/>
              <a:t>en su mayoría </a:t>
            </a:r>
            <a:r>
              <a:rPr lang="es-ES" sz="1600" dirty="0"/>
              <a:t>de </a:t>
            </a:r>
            <a:r>
              <a:rPr lang="es-ES" sz="1600" b="1" i="1" dirty="0"/>
              <a:t>lengua griega</a:t>
            </a:r>
            <a:r>
              <a:rPr lang="es-ES" sz="1600" dirty="0"/>
              <a:t>, adoptaron </a:t>
            </a:r>
            <a:r>
              <a:rPr lang="es-ES" sz="1600" dirty="0" smtClean="0"/>
              <a:t>una </a:t>
            </a:r>
            <a:r>
              <a:rPr lang="es-ES" sz="1600" dirty="0"/>
              <a:t>actitud más distante </a:t>
            </a:r>
            <a:r>
              <a:rPr lang="es-ES" sz="1600" dirty="0" smtClean="0"/>
              <a:t>respecto al judaísmo</a:t>
            </a:r>
            <a:endParaRPr lang="es-ES" sz="1600" dirty="0"/>
          </a:p>
        </p:txBody>
      </p:sp>
      <p:sp>
        <p:nvSpPr>
          <p:cNvPr id="13" name="12 CuadroTexto"/>
          <p:cNvSpPr txBox="1"/>
          <p:nvPr/>
        </p:nvSpPr>
        <p:spPr>
          <a:xfrm rot="16200000">
            <a:off x="-820036" y="2744178"/>
            <a:ext cx="3240360" cy="646331"/>
          </a:xfrm>
          <a:prstGeom prst="rect">
            <a:avLst/>
          </a:prstGeom>
          <a:solidFill>
            <a:schemeClr val="bg1"/>
          </a:solidFill>
        </p:spPr>
        <p:txBody>
          <a:bodyPr wrap="square" rtlCol="0">
            <a:spAutoFit/>
          </a:bodyPr>
          <a:lstStyle/>
          <a:p>
            <a:pPr algn="ctr"/>
            <a:r>
              <a:rPr lang="es-ES" dirty="0" smtClean="0"/>
              <a:t>Una  </a:t>
            </a:r>
            <a:r>
              <a:rPr lang="es-ES" dirty="0"/>
              <a:t>gran </a:t>
            </a:r>
            <a:r>
              <a:rPr lang="es-ES" dirty="0" smtClean="0"/>
              <a:t>diversidad </a:t>
            </a:r>
            <a:r>
              <a:rPr lang="es-ES" dirty="0"/>
              <a:t>de grupos de seguidores de Jesús.</a:t>
            </a:r>
          </a:p>
        </p:txBody>
      </p:sp>
      <p:sp>
        <p:nvSpPr>
          <p:cNvPr id="14" name="13 CuadroTexto"/>
          <p:cNvSpPr txBox="1"/>
          <p:nvPr/>
        </p:nvSpPr>
        <p:spPr>
          <a:xfrm>
            <a:off x="505373" y="5611952"/>
            <a:ext cx="8049518" cy="369332"/>
          </a:xfrm>
          <a:prstGeom prst="rect">
            <a:avLst/>
          </a:prstGeom>
          <a:noFill/>
        </p:spPr>
        <p:txBody>
          <a:bodyPr wrap="square" rtlCol="0">
            <a:spAutoFit/>
          </a:bodyPr>
          <a:lstStyle/>
          <a:p>
            <a:r>
              <a:rPr lang="es-ES" b="1" dirty="0" smtClean="0"/>
              <a:t>DIVERSAS INTERPRETACIONES  </a:t>
            </a:r>
            <a:r>
              <a:rPr lang="es-ES" sz="1600" dirty="0" smtClean="0"/>
              <a:t>de la figura de Jesús y del sentido de su muerte</a:t>
            </a:r>
            <a:endParaRPr lang="es-ES" dirty="0"/>
          </a:p>
        </p:txBody>
      </p:sp>
      <p:sp>
        <p:nvSpPr>
          <p:cNvPr id="15" name="14 CuadroTexto"/>
          <p:cNvSpPr txBox="1"/>
          <p:nvPr/>
        </p:nvSpPr>
        <p:spPr>
          <a:xfrm rot="20994625">
            <a:off x="6660232" y="6021288"/>
            <a:ext cx="1996439" cy="523220"/>
          </a:xfrm>
          <a:prstGeom prst="rect">
            <a:avLst/>
          </a:prstGeom>
          <a:noFill/>
        </p:spPr>
        <p:txBody>
          <a:bodyPr wrap="square" rtlCol="0">
            <a:spAutoFit/>
          </a:bodyPr>
          <a:lstStyle/>
          <a:p>
            <a:pPr algn="ctr"/>
            <a:r>
              <a:rPr lang="es-ES" sz="1400" b="1" dirty="0"/>
              <a:t>Separata de </a:t>
            </a:r>
            <a:r>
              <a:rPr lang="es-ES" sz="1400" b="1" dirty="0" smtClean="0"/>
              <a:t>LUMEN LX(2011</a:t>
            </a:r>
            <a:r>
              <a:rPr lang="es-ES" sz="1400" b="1" dirty="0"/>
              <a:t>) 197-235 </a:t>
            </a:r>
          </a:p>
        </p:txBody>
      </p:sp>
    </p:spTree>
    <p:extLst>
      <p:ext uri="{BB962C8B-B14F-4D97-AF65-F5344CB8AC3E}">
        <p14:creationId xmlns:p14="http://schemas.microsoft.com/office/powerpoint/2010/main" val="6636117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956376" y="6345423"/>
            <a:ext cx="758952" cy="246888"/>
          </a:xfrm>
        </p:spPr>
        <p:txBody>
          <a:bodyPr/>
          <a:lstStyle/>
          <a:p>
            <a:fld id="{636E3AB4-97AD-4389-A1F4-096199C2DEE3}" type="slidenum">
              <a:rPr lang="es-ES" b="1" smtClean="0">
                <a:solidFill>
                  <a:schemeClr val="tx1"/>
                </a:solidFill>
              </a:rPr>
              <a:t>82</a:t>
            </a:fld>
            <a:endParaRPr lang="es-ES" b="1" dirty="0">
              <a:solidFill>
                <a:schemeClr val="tx1"/>
              </a:solidFill>
            </a:endParaRPr>
          </a:p>
        </p:txBody>
      </p:sp>
      <p:sp>
        <p:nvSpPr>
          <p:cNvPr id="5" name="4 CuadroTexto"/>
          <p:cNvSpPr txBox="1"/>
          <p:nvPr/>
        </p:nvSpPr>
        <p:spPr>
          <a:xfrm>
            <a:off x="405521" y="458096"/>
            <a:ext cx="2704389" cy="646331"/>
          </a:xfrm>
          <a:prstGeom prst="rect">
            <a:avLst/>
          </a:prstGeom>
          <a:solidFill>
            <a:schemeClr val="bg1"/>
          </a:solidFill>
        </p:spPr>
        <p:txBody>
          <a:bodyPr wrap="square" rtlCol="0">
            <a:spAutoFit/>
          </a:bodyPr>
          <a:lstStyle/>
          <a:p>
            <a:pPr algn="ctr"/>
            <a:r>
              <a:rPr lang="es-ES" b="1" dirty="0" smtClean="0"/>
              <a:t>Algunos rasgos de la  2ª generación</a:t>
            </a:r>
            <a:r>
              <a:rPr lang="es-ES" b="1" dirty="0"/>
              <a:t>: años </a:t>
            </a:r>
            <a:r>
              <a:rPr lang="es-ES" b="1" dirty="0" smtClean="0"/>
              <a:t>70-110</a:t>
            </a:r>
            <a:endParaRPr lang="es-ES" b="1" dirty="0"/>
          </a:p>
        </p:txBody>
      </p:sp>
      <p:sp>
        <p:nvSpPr>
          <p:cNvPr id="6" name="5 CuadroTexto"/>
          <p:cNvSpPr txBox="1"/>
          <p:nvPr/>
        </p:nvSpPr>
        <p:spPr>
          <a:xfrm>
            <a:off x="3109910" y="273430"/>
            <a:ext cx="5526453"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a:t>El año 70 d.C., tras casi cuatro años de guerra muy </a:t>
            </a:r>
            <a:r>
              <a:rPr lang="es-ES" sz="1600" dirty="0" smtClean="0"/>
              <a:t>des-igual</a:t>
            </a:r>
            <a:r>
              <a:rPr lang="es-ES" sz="1600" dirty="0"/>
              <a:t>, el general Tito (futuro emperador de </a:t>
            </a:r>
            <a:r>
              <a:rPr lang="es-ES" sz="1600" dirty="0" smtClean="0"/>
              <a:t>Roma del 79 al 8l) entró en Jerusalén, asoló </a:t>
            </a:r>
            <a:r>
              <a:rPr lang="es-ES" sz="1600" dirty="0"/>
              <a:t>la </a:t>
            </a:r>
            <a:r>
              <a:rPr lang="es-ES" sz="1600" dirty="0" smtClean="0"/>
              <a:t>ciudad y destruyó el templo</a:t>
            </a:r>
            <a:endParaRPr lang="es-ES" sz="1600" dirty="0"/>
          </a:p>
        </p:txBody>
      </p:sp>
      <p:sp>
        <p:nvSpPr>
          <p:cNvPr id="7" name="6 CuadroTexto"/>
          <p:cNvSpPr txBox="1"/>
          <p:nvPr/>
        </p:nvSpPr>
        <p:spPr>
          <a:xfrm>
            <a:off x="269951" y="1104427"/>
            <a:ext cx="8753064" cy="4616648"/>
          </a:xfrm>
          <a:prstGeom prst="rect">
            <a:avLst/>
          </a:prstGeom>
          <a:noFill/>
        </p:spPr>
        <p:txBody>
          <a:bodyPr wrap="square" rtlCol="0">
            <a:spAutoFit/>
          </a:bodyPr>
          <a:lstStyle/>
          <a:p>
            <a:r>
              <a:rPr lang="es-ES" b="1" i="1" dirty="0" smtClean="0">
                <a:solidFill>
                  <a:schemeClr val="accent6">
                    <a:lumMod val="75000"/>
                  </a:schemeClr>
                </a:solidFill>
              </a:rPr>
              <a:t>HECHOS  QUE DETERMINARON EL CAMBIO DE GENERACIÓN</a:t>
            </a:r>
            <a:r>
              <a:rPr lang="es-ES" dirty="0" smtClean="0"/>
              <a:t>.</a:t>
            </a:r>
          </a:p>
          <a:p>
            <a:pPr marL="285750" indent="-285750">
              <a:buFont typeface="Arial" panose="020B0604020202020204" pitchFamily="34" charset="0"/>
              <a:buChar char="•"/>
            </a:pPr>
            <a:r>
              <a:rPr lang="es-ES" sz="1600" dirty="0" smtClean="0"/>
              <a:t>Toma de Jerusalén y destrucción del templo: sólo queda la Ley de Moisés y el fariseísmo</a:t>
            </a:r>
          </a:p>
          <a:p>
            <a:pPr marL="285750" indent="-285750">
              <a:buFont typeface="Arial" panose="020B0604020202020204" pitchFamily="34" charset="0"/>
              <a:buChar char="•"/>
            </a:pPr>
            <a:r>
              <a:rPr lang="es-ES" sz="1600" dirty="0" smtClean="0"/>
              <a:t>La </a:t>
            </a:r>
            <a:r>
              <a:rPr lang="es-ES" sz="1600" dirty="0"/>
              <a:t>muerte de los primeros seguidores de </a:t>
            </a:r>
            <a:r>
              <a:rPr lang="es-ES" sz="1600" dirty="0" smtClean="0"/>
              <a:t>Jesús: los </a:t>
            </a:r>
            <a:r>
              <a:rPr lang="es-ES" sz="1600" dirty="0"/>
              <a:t>que hasta este momento </a:t>
            </a:r>
            <a:r>
              <a:rPr lang="es-ES" sz="1600" dirty="0" smtClean="0"/>
              <a:t>habían sostenido </a:t>
            </a:r>
            <a:r>
              <a:rPr lang="es-ES" sz="1600" dirty="0"/>
              <a:t>la tradición oral; eran los trasmisores de la memoria de Jesús que descansaba en su testimonio. </a:t>
            </a:r>
            <a:endParaRPr lang="es-ES" sz="1600" dirty="0" smtClean="0"/>
          </a:p>
          <a:p>
            <a:pPr marL="285750" indent="-285750">
              <a:buFont typeface="Arial" panose="020B0604020202020204" pitchFamily="34" charset="0"/>
              <a:buChar char="•"/>
            </a:pPr>
            <a:r>
              <a:rPr lang="es-ES" sz="1600" dirty="0" smtClean="0"/>
              <a:t>Se </a:t>
            </a:r>
            <a:r>
              <a:rPr lang="es-ES" sz="1600" dirty="0"/>
              <a:t>planteó de modo acuciante cómo cultivar la memoria de Jesús en </a:t>
            </a:r>
            <a:r>
              <a:rPr lang="es-ES" sz="1600" dirty="0" smtClean="0"/>
              <a:t>ausencia .de ellos</a:t>
            </a:r>
          </a:p>
          <a:p>
            <a:pPr marL="285750" indent="-285750">
              <a:buFont typeface="Arial" panose="020B0604020202020204" pitchFamily="34" charset="0"/>
              <a:buChar char="•"/>
            </a:pPr>
            <a:r>
              <a:rPr lang="es-ES" sz="1600" dirty="0" smtClean="0"/>
              <a:t>Las </a:t>
            </a:r>
            <a:r>
              <a:rPr lang="es-ES" sz="1600" dirty="0"/>
              <a:t>comunidades de seguidores de Jesús, especialmente las que nacieron en un entorno </a:t>
            </a:r>
            <a:r>
              <a:rPr lang="es-ES" sz="1600" dirty="0" err="1" smtClean="0"/>
              <a:t>grie-go</a:t>
            </a:r>
            <a:r>
              <a:rPr lang="es-ES" sz="1600" dirty="0"/>
              <a:t>, crecían </a:t>
            </a:r>
            <a:r>
              <a:rPr lang="es-ES" sz="1600" dirty="0" smtClean="0"/>
              <a:t>rápidamente</a:t>
            </a:r>
          </a:p>
          <a:p>
            <a:pPr marL="285750" indent="-285750">
              <a:buFont typeface="Arial" panose="020B0604020202020204" pitchFamily="34" charset="0"/>
              <a:buChar char="•"/>
            </a:pPr>
            <a:r>
              <a:rPr lang="es-ES" sz="1600" dirty="0" smtClean="0"/>
              <a:t>Era algo positivo </a:t>
            </a:r>
            <a:r>
              <a:rPr lang="es-ES" sz="1600" dirty="0"/>
              <a:t>para los mismos seguidores de </a:t>
            </a:r>
            <a:r>
              <a:rPr lang="es-ES" sz="1600" dirty="0" smtClean="0"/>
              <a:t>Jesús, pero trajo </a:t>
            </a:r>
            <a:r>
              <a:rPr lang="es-ES" sz="1600" dirty="0"/>
              <a:t>consigo multitud de </a:t>
            </a:r>
            <a:r>
              <a:rPr lang="es-ES" sz="1600" dirty="0" err="1" smtClean="0"/>
              <a:t>proble</a:t>
            </a:r>
            <a:r>
              <a:rPr lang="es-ES" sz="1600" dirty="0" smtClean="0"/>
              <a:t>-mas</a:t>
            </a:r>
            <a:r>
              <a:rPr lang="es-ES" sz="1600" dirty="0"/>
              <a:t>: los nuevos creyentes traían nuevas preguntas y las circunstancias culturales, sociales y políticas desde las que se entendía la nueva fe fueron ampliándose de modo que se fue haciendo cada vez más necesario el fijar las fronteras de la nueva identidad de creyente</a:t>
            </a:r>
            <a:r>
              <a:rPr lang="es-ES" sz="1600" dirty="0" smtClean="0"/>
              <a:t>.</a:t>
            </a:r>
          </a:p>
          <a:p>
            <a:pPr marL="285750" indent="-285750">
              <a:buFont typeface="Arial" panose="020B0604020202020204" pitchFamily="34" charset="0"/>
              <a:buChar char="•"/>
            </a:pPr>
            <a:r>
              <a:rPr lang="es-ES" sz="1600" dirty="0" smtClean="0"/>
              <a:t>La </a:t>
            </a:r>
            <a:r>
              <a:rPr lang="es-ES" sz="1600" dirty="0"/>
              <a:t>progresiva separación de la corriente hegemónica del </a:t>
            </a:r>
            <a:r>
              <a:rPr lang="es-ES" sz="1600" dirty="0" smtClean="0"/>
              <a:t>judaísmo</a:t>
            </a:r>
            <a:r>
              <a:rPr lang="es-ES" sz="1600" dirty="0"/>
              <a:t>: el </a:t>
            </a:r>
            <a:r>
              <a:rPr lang="es-ES" sz="1600" dirty="0" smtClean="0"/>
              <a:t>fariseísmo</a:t>
            </a:r>
          </a:p>
          <a:p>
            <a:pPr marL="285750" indent="-285750">
              <a:buFont typeface="Arial" panose="020B0604020202020204" pitchFamily="34" charset="0"/>
              <a:buChar char="•"/>
            </a:pPr>
            <a:r>
              <a:rPr lang="es-ES" sz="1600" dirty="0" smtClean="0"/>
              <a:t>Predomina </a:t>
            </a:r>
            <a:r>
              <a:rPr lang="es-ES" sz="1600" dirty="0"/>
              <a:t>la vuelta a la historia de Jesús, entre otras razones por la ya mencionada </a:t>
            </a:r>
            <a:r>
              <a:rPr lang="es-ES" sz="1600" dirty="0" err="1" smtClean="0"/>
              <a:t>desapari-ción</a:t>
            </a:r>
            <a:r>
              <a:rPr lang="es-ES" sz="1600" dirty="0" smtClean="0"/>
              <a:t> </a:t>
            </a:r>
            <a:r>
              <a:rPr lang="es-ES" sz="1600" dirty="0"/>
              <a:t>de los testigos oculares de la vida de </a:t>
            </a:r>
            <a:r>
              <a:rPr lang="es-ES" sz="1600" dirty="0" smtClean="0"/>
              <a:t>Jesús y para contrarrestar la creciente adaptación</a:t>
            </a:r>
          </a:p>
          <a:p>
            <a:pPr marL="285750" indent="-285750">
              <a:buFont typeface="Arial" panose="020B0604020202020204" pitchFamily="34" charset="0"/>
              <a:buChar char="•"/>
            </a:pPr>
            <a:r>
              <a:rPr lang="es-ES" sz="1600" dirty="0" smtClean="0"/>
              <a:t>Discrepancias en la interpretación de Jesús (</a:t>
            </a:r>
            <a:r>
              <a:rPr lang="es-ES" sz="1600" dirty="0" err="1" smtClean="0"/>
              <a:t>Jn</a:t>
            </a:r>
            <a:r>
              <a:rPr lang="es-ES" sz="1600" dirty="0" smtClean="0"/>
              <a:t> –Logos-  y Mc –crucificado-) y en la visión y adaptación al  Imperio Romano: (Apocalipsis – resistencia - y Cartas </a:t>
            </a:r>
            <a:r>
              <a:rPr lang="es-ES" sz="1600" dirty="0" err="1" smtClean="0"/>
              <a:t>deutero</a:t>
            </a:r>
            <a:r>
              <a:rPr lang="es-ES" sz="1600" dirty="0" smtClean="0"/>
              <a:t>-paulinas – </a:t>
            </a:r>
            <a:r>
              <a:rPr lang="es-ES" sz="1600" dirty="0" err="1" smtClean="0"/>
              <a:t>adapt</a:t>
            </a:r>
            <a:r>
              <a:rPr lang="es-ES" sz="1600" dirty="0" smtClean="0"/>
              <a:t>.)</a:t>
            </a:r>
          </a:p>
          <a:p>
            <a:pPr lvl="1"/>
            <a:r>
              <a:rPr lang="es-ES" b="1" dirty="0" smtClean="0"/>
              <a:t>Todos </a:t>
            </a:r>
            <a:r>
              <a:rPr lang="es-ES" b="1" dirty="0"/>
              <a:t>estos factores hicieron que esta nueva </a:t>
            </a:r>
            <a:r>
              <a:rPr lang="es-ES" b="1" dirty="0" smtClean="0"/>
              <a:t>generación </a:t>
            </a:r>
            <a:r>
              <a:rPr lang="es-ES" b="1" dirty="0"/>
              <a:t>de seguidores de Jesús pusiera más énfasis que la primera en la estabilización de lo </a:t>
            </a:r>
            <a:r>
              <a:rPr lang="es-ES" b="1" dirty="0" smtClean="0"/>
              <a:t>creado.</a:t>
            </a:r>
            <a:endParaRPr lang="es-ES" b="1" dirty="0"/>
          </a:p>
        </p:txBody>
      </p:sp>
      <p:sp>
        <p:nvSpPr>
          <p:cNvPr id="8" name="7 Flecha derecha"/>
          <p:cNvSpPr/>
          <p:nvPr/>
        </p:nvSpPr>
        <p:spPr>
          <a:xfrm>
            <a:off x="179512" y="5165332"/>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83435" y="5629968"/>
            <a:ext cx="8352928" cy="584775"/>
          </a:xfrm>
          <a:prstGeom prst="rect">
            <a:avLst/>
          </a:prstGeom>
          <a:noFill/>
        </p:spPr>
        <p:txBody>
          <a:bodyPr wrap="square" rtlCol="0">
            <a:spAutoFit/>
          </a:bodyPr>
          <a:lstStyle/>
          <a:p>
            <a:pPr marL="285750" indent="-285750">
              <a:buFont typeface="Arial" panose="020B0604020202020204" pitchFamily="34" charset="0"/>
              <a:buChar char="•"/>
            </a:pPr>
            <a:r>
              <a:rPr lang="es-ES" sz="1600" dirty="0"/>
              <a:t>se perciben con claridad las </a:t>
            </a:r>
            <a:r>
              <a:rPr lang="es-ES" sz="1600" b="1" dirty="0"/>
              <a:t>cuatro tradiciones más importantes </a:t>
            </a:r>
            <a:r>
              <a:rPr lang="es-ES" sz="1600" dirty="0"/>
              <a:t>de los orígenes del cristianismo</a:t>
            </a:r>
            <a:r>
              <a:rPr lang="es-ES" sz="1600" dirty="0" smtClean="0"/>
              <a:t>:</a:t>
            </a:r>
            <a:endParaRPr lang="es-ES" sz="1600" dirty="0"/>
          </a:p>
        </p:txBody>
      </p:sp>
      <p:sp>
        <p:nvSpPr>
          <p:cNvPr id="10" name="9 CuadroTexto"/>
          <p:cNvSpPr txBox="1"/>
          <p:nvPr/>
        </p:nvSpPr>
        <p:spPr>
          <a:xfrm>
            <a:off x="1855656" y="6007536"/>
            <a:ext cx="5208486" cy="584775"/>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a:ln w="25400">
            <a:solidFill>
              <a:srgbClr val="00B050"/>
            </a:solidFill>
          </a:ln>
        </p:spPr>
        <p:txBody>
          <a:bodyPr wrap="square" rtlCol="0">
            <a:spAutoFit/>
          </a:bodyPr>
          <a:lstStyle/>
          <a:p>
            <a:r>
              <a:rPr lang="es-ES" sz="1600" b="1" dirty="0" smtClean="0"/>
              <a:t>1 - el judeocristianismo                2 - el </a:t>
            </a:r>
            <a:r>
              <a:rPr lang="es-ES" sz="1600" b="1" dirty="0" err="1" smtClean="0"/>
              <a:t>paganocristianismo</a:t>
            </a:r>
            <a:r>
              <a:rPr lang="es-ES" sz="1600" b="1" dirty="0" smtClean="0"/>
              <a:t> </a:t>
            </a:r>
          </a:p>
          <a:p>
            <a:r>
              <a:rPr lang="es-ES" sz="1600" b="1" dirty="0" smtClean="0"/>
              <a:t>3 - las </a:t>
            </a:r>
            <a:r>
              <a:rPr lang="es-ES" sz="1600" b="1" dirty="0"/>
              <a:t>tradiciones de síntesis </a:t>
            </a:r>
            <a:r>
              <a:rPr lang="es-ES" sz="1600" b="1" dirty="0" smtClean="0"/>
              <a:t> y  4 - el </a:t>
            </a:r>
            <a:r>
              <a:rPr lang="es-ES" sz="1600" b="1" dirty="0"/>
              <a:t>cristianismo </a:t>
            </a:r>
            <a:r>
              <a:rPr lang="es-ES" sz="1600" b="1" dirty="0" err="1" smtClean="0"/>
              <a:t>joánico</a:t>
            </a:r>
            <a:endParaRPr lang="es-ES" sz="1600" dirty="0"/>
          </a:p>
        </p:txBody>
      </p:sp>
      <p:sp>
        <p:nvSpPr>
          <p:cNvPr id="11" name="10 CuadroTexto"/>
          <p:cNvSpPr txBox="1"/>
          <p:nvPr/>
        </p:nvSpPr>
        <p:spPr>
          <a:xfrm rot="20994625">
            <a:off x="7113407" y="5799131"/>
            <a:ext cx="1996439" cy="738664"/>
          </a:xfrm>
          <a:prstGeom prst="rect">
            <a:avLst/>
          </a:prstGeom>
          <a:noFill/>
        </p:spPr>
        <p:txBody>
          <a:bodyPr wrap="square" rtlCol="0">
            <a:spAutoFit/>
          </a:bodyPr>
          <a:lstStyle/>
          <a:p>
            <a:pPr algn="ctr"/>
            <a:r>
              <a:rPr lang="es-ES" sz="1400" b="1" dirty="0"/>
              <a:t>Separata de </a:t>
            </a:r>
            <a:endParaRPr lang="es-ES" sz="1400" b="1" dirty="0" smtClean="0"/>
          </a:p>
          <a:p>
            <a:pPr algn="ctr"/>
            <a:r>
              <a:rPr lang="es-ES" sz="1400" b="1" dirty="0" smtClean="0"/>
              <a:t>LUMEN LX(2011)</a:t>
            </a:r>
          </a:p>
          <a:p>
            <a:pPr algn="ctr"/>
            <a:r>
              <a:rPr lang="es-ES" sz="1400" b="1" dirty="0" smtClean="0"/>
              <a:t> </a:t>
            </a:r>
            <a:r>
              <a:rPr lang="es-ES" sz="1400" b="1" dirty="0"/>
              <a:t>197-235 </a:t>
            </a:r>
          </a:p>
        </p:txBody>
      </p:sp>
    </p:spTree>
    <p:extLst>
      <p:ext uri="{BB962C8B-B14F-4D97-AF65-F5344CB8AC3E}">
        <p14:creationId xmlns:p14="http://schemas.microsoft.com/office/powerpoint/2010/main" val="11955789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496206" y="846201"/>
            <a:ext cx="2550940" cy="369332"/>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CONFLICTOS EXTERNOS</a:t>
            </a:r>
            <a:endParaRPr lang="es-ES" dirty="0"/>
          </a:p>
        </p:txBody>
      </p:sp>
      <p:sp>
        <p:nvSpPr>
          <p:cNvPr id="4" name="3 Marcador de número de diapositiva"/>
          <p:cNvSpPr>
            <a:spLocks noGrp="1"/>
          </p:cNvSpPr>
          <p:nvPr>
            <p:ph type="sldNum" sz="quarter" idx="12"/>
          </p:nvPr>
        </p:nvSpPr>
        <p:spPr>
          <a:xfrm>
            <a:off x="8131399" y="5912926"/>
            <a:ext cx="758952" cy="246888"/>
          </a:xfrm>
        </p:spPr>
        <p:txBody>
          <a:bodyPr/>
          <a:lstStyle/>
          <a:p>
            <a:fld id="{636E3AB4-97AD-4389-A1F4-096199C2DEE3}" type="slidenum">
              <a:rPr lang="es-ES" b="1" smtClean="0">
                <a:solidFill>
                  <a:schemeClr val="tx1"/>
                </a:solidFill>
              </a:rPr>
              <a:t>83</a:t>
            </a:fld>
            <a:endParaRPr lang="es-ES" b="1" dirty="0">
              <a:solidFill>
                <a:schemeClr val="tx1"/>
              </a:solidFill>
            </a:endParaRPr>
          </a:p>
        </p:txBody>
      </p:sp>
      <p:sp>
        <p:nvSpPr>
          <p:cNvPr id="5" name="4 CuadroTexto"/>
          <p:cNvSpPr txBox="1"/>
          <p:nvPr/>
        </p:nvSpPr>
        <p:spPr>
          <a:xfrm>
            <a:off x="3244527" y="556901"/>
            <a:ext cx="3044382" cy="646331"/>
          </a:xfrm>
          <a:prstGeom prst="rect">
            <a:avLst/>
          </a:prstGeom>
          <a:solidFill>
            <a:schemeClr val="bg1"/>
          </a:solidFill>
        </p:spPr>
        <p:txBody>
          <a:bodyPr wrap="square" rtlCol="0">
            <a:spAutoFit/>
          </a:bodyPr>
          <a:lstStyle/>
          <a:p>
            <a:pPr algn="ctr"/>
            <a:r>
              <a:rPr lang="es-ES" b="1" dirty="0" smtClean="0"/>
              <a:t>Algunos rasgos de la  3ª generación</a:t>
            </a:r>
            <a:r>
              <a:rPr lang="es-ES" b="1" dirty="0"/>
              <a:t>: años </a:t>
            </a:r>
            <a:r>
              <a:rPr lang="es-ES" b="1" dirty="0" smtClean="0"/>
              <a:t> 110 - 150</a:t>
            </a:r>
            <a:endParaRPr lang="es-ES" b="1" dirty="0"/>
          </a:p>
        </p:txBody>
      </p:sp>
      <p:sp>
        <p:nvSpPr>
          <p:cNvPr id="6" name="5 CuadroTexto"/>
          <p:cNvSpPr txBox="1"/>
          <p:nvPr/>
        </p:nvSpPr>
        <p:spPr>
          <a:xfrm>
            <a:off x="3047146" y="2601829"/>
            <a:ext cx="5598894"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sz="1400" dirty="0"/>
              <a:t>Estos años van a estar marcados por </a:t>
            </a:r>
            <a:r>
              <a:rPr lang="es-ES" sz="1400" dirty="0" smtClean="0"/>
              <a:t>una </a:t>
            </a:r>
            <a:r>
              <a:rPr lang="es-ES" sz="1400" dirty="0"/>
              <a:t>nueva </a:t>
            </a:r>
            <a:r>
              <a:rPr lang="es-ES" sz="1400" dirty="0" err="1" smtClean="0"/>
              <a:t>estrategia:la</a:t>
            </a:r>
            <a:r>
              <a:rPr lang="es-ES" sz="1400" dirty="0" smtClean="0"/>
              <a:t> </a:t>
            </a:r>
            <a:r>
              <a:rPr lang="es-ES" sz="1400" b="1" i="1" dirty="0" smtClean="0"/>
              <a:t>protección</a:t>
            </a:r>
            <a:endParaRPr lang="es-ES" sz="1400" dirty="0"/>
          </a:p>
        </p:txBody>
      </p:sp>
      <p:sp>
        <p:nvSpPr>
          <p:cNvPr id="7" name="6 CuadroTexto"/>
          <p:cNvSpPr txBox="1"/>
          <p:nvPr/>
        </p:nvSpPr>
        <p:spPr>
          <a:xfrm>
            <a:off x="395536" y="1215533"/>
            <a:ext cx="8640960" cy="584775"/>
          </a:xfrm>
          <a:prstGeom prst="rect">
            <a:avLst/>
          </a:prstGeom>
          <a:noFill/>
        </p:spPr>
        <p:txBody>
          <a:bodyPr wrap="square" rtlCol="0">
            <a:spAutoFit/>
          </a:bodyPr>
          <a:lstStyle/>
          <a:p>
            <a:r>
              <a:rPr lang="es-ES" sz="1600" dirty="0" smtClean="0"/>
              <a:t>Por </a:t>
            </a:r>
            <a:r>
              <a:rPr lang="es-ES" sz="1600" b="1" dirty="0" smtClean="0">
                <a:solidFill>
                  <a:srgbClr val="C00000"/>
                </a:solidFill>
              </a:rPr>
              <a:t>el aumento del número de creyentes</a:t>
            </a:r>
            <a:r>
              <a:rPr lang="es-ES" sz="1600" dirty="0" smtClean="0"/>
              <a:t>, los </a:t>
            </a:r>
            <a:r>
              <a:rPr lang="es-ES" sz="1600" dirty="0"/>
              <a:t>grupos </a:t>
            </a:r>
            <a:r>
              <a:rPr lang="es-ES" sz="1600" dirty="0" smtClean="0"/>
              <a:t>cristianos comenzaron </a:t>
            </a:r>
            <a:r>
              <a:rPr lang="es-ES" sz="1600" dirty="0"/>
              <a:t>a ser </a:t>
            </a:r>
            <a:r>
              <a:rPr lang="es-ES" sz="1600" dirty="0" smtClean="0"/>
              <a:t>visibles </a:t>
            </a:r>
            <a:r>
              <a:rPr lang="es-ES" sz="1600" dirty="0"/>
              <a:t>en el imperio, se les empezó a conocer, a poner </a:t>
            </a:r>
            <a:r>
              <a:rPr lang="es-ES" sz="1600" dirty="0" smtClean="0"/>
              <a:t>nombre y </a:t>
            </a:r>
            <a:r>
              <a:rPr lang="es-ES" sz="1600" dirty="0"/>
              <a:t>a </a:t>
            </a:r>
            <a:r>
              <a:rPr lang="es-ES" sz="1600" dirty="0" smtClean="0"/>
              <a:t>hostigar con  mayor claridad</a:t>
            </a:r>
            <a:r>
              <a:rPr lang="es-ES" sz="1600" dirty="0"/>
              <a:t>.</a:t>
            </a:r>
          </a:p>
        </p:txBody>
      </p:sp>
      <p:sp>
        <p:nvSpPr>
          <p:cNvPr id="8" name="7 CuadroTexto"/>
          <p:cNvSpPr txBox="1"/>
          <p:nvPr/>
        </p:nvSpPr>
        <p:spPr>
          <a:xfrm>
            <a:off x="1433613" y="1769375"/>
            <a:ext cx="7488832" cy="830997"/>
          </a:xfrm>
          <a:prstGeom prst="rect">
            <a:avLst/>
          </a:prstGeom>
          <a:noFill/>
        </p:spPr>
        <p:txBody>
          <a:bodyPr wrap="square" rtlCol="0">
            <a:spAutoFit/>
          </a:bodyPr>
          <a:lstStyle/>
          <a:p>
            <a:r>
              <a:rPr lang="es-ES" sz="1600" dirty="0" smtClean="0"/>
              <a:t>El judaísmo era una “religión lícita·” para los romanos</a:t>
            </a:r>
          </a:p>
          <a:p>
            <a:r>
              <a:rPr lang="es-ES" sz="1600" dirty="0" smtClean="0"/>
              <a:t>Los cristianos al separarse del judaísmo y al multiplicarse y hacerse notar son percibidos más como una “superstición”</a:t>
            </a:r>
            <a:r>
              <a:rPr lang="es-ES" sz="1600" dirty="0"/>
              <a:t> </a:t>
            </a:r>
            <a:r>
              <a:rPr lang="es-ES" sz="1600" dirty="0" smtClean="0"/>
              <a:t>que podría estar </a:t>
            </a:r>
            <a:r>
              <a:rPr lang="es-ES" sz="1600" dirty="0"/>
              <a:t>penada y </a:t>
            </a:r>
            <a:r>
              <a:rPr lang="es-ES" sz="1600" dirty="0" smtClean="0"/>
              <a:t>perseguida</a:t>
            </a:r>
            <a:endParaRPr lang="es-ES" sz="1600" dirty="0"/>
          </a:p>
        </p:txBody>
      </p:sp>
      <p:sp>
        <p:nvSpPr>
          <p:cNvPr id="11" name="10 CuadroTexto"/>
          <p:cNvSpPr txBox="1"/>
          <p:nvPr/>
        </p:nvSpPr>
        <p:spPr>
          <a:xfrm>
            <a:off x="413264" y="2612861"/>
            <a:ext cx="2592288" cy="369332"/>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CONFLICTOS INTERNOS</a:t>
            </a:r>
            <a:endParaRPr lang="es-ES" dirty="0"/>
          </a:p>
        </p:txBody>
      </p:sp>
      <p:sp>
        <p:nvSpPr>
          <p:cNvPr id="12" name="11 CuadroTexto"/>
          <p:cNvSpPr txBox="1"/>
          <p:nvPr/>
        </p:nvSpPr>
        <p:spPr>
          <a:xfrm>
            <a:off x="438896" y="2948237"/>
            <a:ext cx="3552422" cy="369332"/>
          </a:xfrm>
          <a:prstGeom prst="rect">
            <a:avLst/>
          </a:prstGeom>
          <a:noFill/>
        </p:spPr>
        <p:txBody>
          <a:bodyPr wrap="square" rtlCol="0">
            <a:spAutoFit/>
          </a:bodyPr>
          <a:lstStyle/>
          <a:p>
            <a:r>
              <a:rPr lang="es-ES" sz="1600" b="1" dirty="0" smtClean="0">
                <a:solidFill>
                  <a:srgbClr val="C00000"/>
                </a:solidFill>
              </a:rPr>
              <a:t>Al aumentar el número de creyentes</a:t>
            </a:r>
            <a:r>
              <a:rPr lang="es-ES" b="1" dirty="0" smtClean="0">
                <a:solidFill>
                  <a:srgbClr val="C00000"/>
                </a:solidFill>
              </a:rPr>
              <a:t>…</a:t>
            </a:r>
            <a:endParaRPr lang="es-ES" b="1" dirty="0">
              <a:solidFill>
                <a:srgbClr val="C00000"/>
              </a:solidFill>
            </a:endParaRPr>
          </a:p>
        </p:txBody>
      </p:sp>
      <p:sp>
        <p:nvSpPr>
          <p:cNvPr id="13" name="12 CuadroTexto"/>
          <p:cNvSpPr txBox="1"/>
          <p:nvPr/>
        </p:nvSpPr>
        <p:spPr>
          <a:xfrm>
            <a:off x="454437" y="3286822"/>
            <a:ext cx="5053667" cy="3077766"/>
          </a:xfrm>
          <a:prstGeom prst="rect">
            <a:avLst/>
          </a:prstGeom>
          <a:noFill/>
        </p:spPr>
        <p:txBody>
          <a:bodyPr wrap="square" rtlCol="0">
            <a:spAutoFit/>
          </a:bodyPr>
          <a:lstStyle/>
          <a:p>
            <a:pPr marL="285750" indent="-285750">
              <a:buFont typeface="Arial" panose="020B0604020202020204" pitchFamily="34" charset="0"/>
              <a:buChar char="•"/>
            </a:pPr>
            <a:r>
              <a:rPr lang="es-ES" sz="1600" dirty="0"/>
              <a:t>provenientes de estratos sociales diversos</a:t>
            </a:r>
            <a:r>
              <a:rPr lang="es-ES" sz="1600" dirty="0" smtClean="0"/>
              <a:t>,</a:t>
            </a:r>
          </a:p>
          <a:p>
            <a:pPr marL="285750" indent="-285750">
              <a:buFont typeface="Arial" panose="020B0604020202020204" pitchFamily="34" charset="0"/>
              <a:buChar char="•"/>
            </a:pPr>
            <a:r>
              <a:rPr lang="es-ES" sz="1600" dirty="0" smtClean="0"/>
              <a:t>de </a:t>
            </a:r>
            <a:r>
              <a:rPr lang="es-ES" sz="1600" dirty="0"/>
              <a:t>orígenes culturales diferentes </a:t>
            </a:r>
            <a:r>
              <a:rPr lang="es-ES" sz="1600" dirty="0" smtClean="0"/>
              <a:t>y</a:t>
            </a:r>
          </a:p>
          <a:p>
            <a:pPr marL="285750" indent="-285750">
              <a:buFont typeface="Arial" panose="020B0604020202020204" pitchFamily="34" charset="0"/>
              <a:buChar char="•"/>
            </a:pPr>
            <a:r>
              <a:rPr lang="es-ES" sz="1600" dirty="0" smtClean="0"/>
              <a:t>con intereses </a:t>
            </a:r>
            <a:r>
              <a:rPr lang="es-ES" sz="1600" dirty="0"/>
              <a:t>igualmente distintos, </a:t>
            </a:r>
            <a:endParaRPr lang="es-ES" sz="1600" dirty="0" smtClean="0"/>
          </a:p>
          <a:p>
            <a:r>
              <a:rPr lang="es-ES" sz="1600" b="1" dirty="0" smtClean="0"/>
              <a:t>saltó </a:t>
            </a:r>
            <a:r>
              <a:rPr lang="es-ES" sz="1600" b="1" dirty="0"/>
              <a:t>el peligro de </a:t>
            </a:r>
            <a:r>
              <a:rPr lang="es-ES" sz="1600" b="1" dirty="0" smtClean="0"/>
              <a:t>desviación </a:t>
            </a:r>
            <a:r>
              <a:rPr lang="es-ES" sz="1600" b="1" dirty="0"/>
              <a:t>doctrinal y moral</a:t>
            </a:r>
            <a:r>
              <a:rPr lang="es-ES" sz="1600" dirty="0"/>
              <a:t>. </a:t>
            </a:r>
            <a:endParaRPr lang="es-ES" sz="1600" dirty="0" smtClean="0"/>
          </a:p>
          <a:p>
            <a:pPr marL="285750" indent="-285750">
              <a:buFont typeface="Arial" panose="020B0604020202020204" pitchFamily="34" charset="0"/>
              <a:buChar char="•"/>
            </a:pPr>
            <a:r>
              <a:rPr lang="es-ES" sz="1600" dirty="0" smtClean="0"/>
              <a:t>traían </a:t>
            </a:r>
            <a:r>
              <a:rPr lang="es-ES" sz="1600" dirty="0"/>
              <a:t>nuevas preguntas, </a:t>
            </a:r>
            <a:r>
              <a:rPr lang="es-ES" sz="1600" dirty="0" smtClean="0"/>
              <a:t>y, </a:t>
            </a:r>
            <a:r>
              <a:rPr lang="es-ES" sz="1600" dirty="0"/>
              <a:t>además, ofrecían </a:t>
            </a:r>
            <a:endParaRPr lang="es-ES" sz="1600" dirty="0" smtClean="0"/>
          </a:p>
          <a:p>
            <a:r>
              <a:rPr lang="es-ES" sz="1600" dirty="0" smtClean="0"/>
              <a:t>      nuevas  respuestas, </a:t>
            </a:r>
          </a:p>
          <a:p>
            <a:pPr marL="285750" indent="-285750">
              <a:buFont typeface="Arial" panose="020B0604020202020204" pitchFamily="34" charset="0"/>
              <a:buChar char="•"/>
            </a:pPr>
            <a:r>
              <a:rPr lang="es-ES" sz="1600" dirty="0" smtClean="0"/>
              <a:t>haciendo cada vez </a:t>
            </a:r>
            <a:r>
              <a:rPr lang="es-ES" sz="1600" dirty="0"/>
              <a:t>más difícil delimitar la </a:t>
            </a:r>
            <a:r>
              <a:rPr lang="es-ES" sz="1600" dirty="0" err="1" smtClean="0"/>
              <a:t>iden</a:t>
            </a:r>
            <a:r>
              <a:rPr lang="es-ES" sz="1600" dirty="0" smtClean="0"/>
              <a:t>-</a:t>
            </a:r>
          </a:p>
          <a:p>
            <a:r>
              <a:rPr lang="es-ES" sz="1600" dirty="0"/>
              <a:t> </a:t>
            </a:r>
            <a:r>
              <a:rPr lang="es-ES" sz="1600" dirty="0" smtClean="0"/>
              <a:t>     </a:t>
            </a:r>
            <a:r>
              <a:rPr lang="es-ES" sz="1600" dirty="0" err="1" smtClean="0"/>
              <a:t>tidad</a:t>
            </a:r>
            <a:r>
              <a:rPr lang="es-ES" sz="1600" dirty="0" smtClean="0"/>
              <a:t> </a:t>
            </a:r>
            <a:r>
              <a:rPr lang="es-ES" sz="1600" dirty="0"/>
              <a:t>y establecer fronteras </a:t>
            </a:r>
            <a:r>
              <a:rPr lang="es-ES" sz="1600" dirty="0" smtClean="0"/>
              <a:t>claras.</a:t>
            </a:r>
          </a:p>
          <a:p>
            <a:r>
              <a:rPr lang="es-ES" sz="1600" b="1" dirty="0"/>
              <a:t>y</a:t>
            </a:r>
            <a:r>
              <a:rPr lang="es-ES" sz="1600" b="1" dirty="0" smtClean="0"/>
              <a:t> fue </a:t>
            </a:r>
            <a:r>
              <a:rPr lang="es-ES" sz="1600" b="1" dirty="0"/>
              <a:t>un interesante pero </a:t>
            </a:r>
            <a:r>
              <a:rPr lang="es-ES" sz="1600" b="1" dirty="0" smtClean="0"/>
              <a:t>difícil </a:t>
            </a:r>
            <a:r>
              <a:rPr lang="es-ES" sz="1600" b="1" dirty="0"/>
              <a:t>ejercicio de equilibrio </a:t>
            </a:r>
            <a:endParaRPr lang="es-ES" sz="1600" b="1" dirty="0" smtClean="0"/>
          </a:p>
          <a:p>
            <a:pPr marL="285750" indent="-285750">
              <a:buFont typeface="Arial" panose="020B0604020202020204" pitchFamily="34" charset="0"/>
              <a:buChar char="•"/>
            </a:pPr>
            <a:r>
              <a:rPr lang="es-ES" sz="1600" dirty="0" smtClean="0"/>
              <a:t>entre </a:t>
            </a:r>
            <a:r>
              <a:rPr lang="es-ES" sz="1600" dirty="0"/>
              <a:t>la </a:t>
            </a:r>
            <a:r>
              <a:rPr lang="es-ES" sz="1600" dirty="0" smtClean="0"/>
              <a:t>uniformidad </a:t>
            </a:r>
            <a:r>
              <a:rPr lang="es-ES" sz="1600" dirty="0"/>
              <a:t>y la unidad, </a:t>
            </a:r>
            <a:endParaRPr lang="es-ES" sz="1600" dirty="0" smtClean="0"/>
          </a:p>
          <a:p>
            <a:pPr marL="285750" indent="-285750">
              <a:buFont typeface="Arial" panose="020B0604020202020204" pitchFamily="34" charset="0"/>
              <a:buChar char="•"/>
            </a:pPr>
            <a:r>
              <a:rPr lang="es-ES" sz="1600" dirty="0" smtClean="0"/>
              <a:t>entre </a:t>
            </a:r>
            <a:r>
              <a:rPr lang="es-ES" sz="1600" dirty="0"/>
              <a:t>la fidelidad a Jesús y la relevancia social, </a:t>
            </a:r>
            <a:endParaRPr lang="es-ES" sz="1600" dirty="0" smtClean="0"/>
          </a:p>
          <a:p>
            <a:pPr marL="285750" indent="-285750">
              <a:buFont typeface="Arial" panose="020B0604020202020204" pitchFamily="34" charset="0"/>
              <a:buChar char="•"/>
            </a:pPr>
            <a:r>
              <a:rPr lang="es-ES" sz="1600" dirty="0" smtClean="0"/>
              <a:t>entre </a:t>
            </a:r>
            <a:r>
              <a:rPr lang="es-ES" sz="1600" dirty="0"/>
              <a:t>la cohesión y la integración</a:t>
            </a:r>
            <a:r>
              <a:rPr lang="es-ES" dirty="0"/>
              <a:t>... </a:t>
            </a:r>
          </a:p>
        </p:txBody>
      </p:sp>
      <p:sp>
        <p:nvSpPr>
          <p:cNvPr id="14" name="13 CuadroTexto"/>
          <p:cNvSpPr txBox="1"/>
          <p:nvPr/>
        </p:nvSpPr>
        <p:spPr>
          <a:xfrm>
            <a:off x="5368181" y="2982193"/>
            <a:ext cx="3312368" cy="615553"/>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00000"/>
                </a:solidFill>
              </a:rPr>
              <a:t>A ESTOS RETOS </a:t>
            </a:r>
            <a:r>
              <a:rPr lang="es-ES" sz="1600" dirty="0" smtClean="0"/>
              <a:t>los dirigentes de las comunidades </a:t>
            </a:r>
            <a:r>
              <a:rPr lang="es-ES" sz="1600" b="1" dirty="0" smtClean="0">
                <a:solidFill>
                  <a:srgbClr val="C00000"/>
                </a:solidFill>
              </a:rPr>
              <a:t>RESPONDIERON</a:t>
            </a:r>
            <a:endParaRPr lang="es-ES" sz="1600" b="1" dirty="0">
              <a:solidFill>
                <a:srgbClr val="C00000"/>
              </a:solidFill>
            </a:endParaRPr>
          </a:p>
        </p:txBody>
      </p:sp>
      <p:sp>
        <p:nvSpPr>
          <p:cNvPr id="15" name="14 CuadroTexto"/>
          <p:cNvSpPr txBox="1"/>
          <p:nvPr/>
        </p:nvSpPr>
        <p:spPr>
          <a:xfrm>
            <a:off x="5198507" y="3605269"/>
            <a:ext cx="3312368" cy="2554545"/>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sz="1600" b="1" dirty="0" smtClean="0">
                <a:solidFill>
                  <a:srgbClr val="C00000"/>
                </a:solidFill>
              </a:rPr>
              <a:t>1</a:t>
            </a:r>
            <a:r>
              <a:rPr lang="es-ES" sz="1600" dirty="0" smtClean="0"/>
              <a:t> - estableciendo mecanismos para consolidar </a:t>
            </a:r>
            <a:r>
              <a:rPr lang="es-ES" sz="1600" dirty="0"/>
              <a:t>su propia autoridad y el orden de las </a:t>
            </a:r>
            <a:r>
              <a:rPr lang="es-ES" sz="1600" dirty="0" smtClean="0"/>
              <a:t>asambleas</a:t>
            </a:r>
            <a:r>
              <a:rPr lang="es-ES" sz="1600" dirty="0"/>
              <a:t>, </a:t>
            </a:r>
            <a:r>
              <a:rPr lang="es-ES" sz="1600" dirty="0" smtClean="0"/>
              <a:t>reforzando </a:t>
            </a:r>
            <a:r>
              <a:rPr lang="es-ES" sz="1600" dirty="0"/>
              <a:t>el modelo patriarcal mediante los códigos </a:t>
            </a:r>
            <a:r>
              <a:rPr lang="es-ES" sz="1600" dirty="0" smtClean="0"/>
              <a:t>domésticos, que llegarán a ser los modelos para la Iglesia</a:t>
            </a:r>
          </a:p>
          <a:p>
            <a:r>
              <a:rPr lang="es-ES" sz="1600" b="1" dirty="0">
                <a:solidFill>
                  <a:srgbClr val="C00000"/>
                </a:solidFill>
              </a:rPr>
              <a:t>2</a:t>
            </a:r>
            <a:r>
              <a:rPr lang="es-ES" sz="1600" dirty="0"/>
              <a:t> </a:t>
            </a:r>
            <a:r>
              <a:rPr lang="es-ES" sz="1600" dirty="0" smtClean="0"/>
              <a:t>– </a:t>
            </a:r>
            <a:r>
              <a:rPr lang="es-ES" sz="1600" dirty="0" smtClean="0"/>
              <a:t>empezando </a:t>
            </a:r>
            <a:r>
              <a:rPr lang="es-ES" sz="1600" dirty="0" smtClean="0"/>
              <a:t>a definir el </a:t>
            </a:r>
            <a:r>
              <a:rPr lang="es-ES" sz="1600" dirty="0" err="1" smtClean="0"/>
              <a:t>conjun</a:t>
            </a:r>
            <a:r>
              <a:rPr lang="es-ES" sz="1600" dirty="0" smtClean="0"/>
              <a:t>-to </a:t>
            </a:r>
            <a:r>
              <a:rPr lang="es-ES" sz="1600" dirty="0"/>
              <a:t>de creencias que establecían las </a:t>
            </a:r>
            <a:r>
              <a:rPr lang="es-ES" sz="1600" dirty="0" smtClean="0"/>
              <a:t>fronteras, que no había que </a:t>
            </a:r>
            <a:r>
              <a:rPr lang="es-ES" sz="1600" dirty="0" smtClean="0"/>
              <a:t>pasar</a:t>
            </a:r>
            <a:r>
              <a:rPr lang="es-ES" sz="1600" dirty="0" smtClean="0"/>
              <a:t>, </a:t>
            </a:r>
            <a:r>
              <a:rPr lang="es-ES" sz="1600" dirty="0"/>
              <a:t>entre la </a:t>
            </a:r>
            <a:r>
              <a:rPr lang="es-ES" sz="1600" dirty="0" smtClean="0"/>
              <a:t>pertenencia </a:t>
            </a:r>
            <a:r>
              <a:rPr lang="es-ES" sz="1600" dirty="0"/>
              <a:t>y la </a:t>
            </a:r>
            <a:r>
              <a:rPr lang="es-ES" sz="1600" dirty="0" smtClean="0"/>
              <a:t>exclusión</a:t>
            </a:r>
            <a:endParaRPr lang="es-ES" sz="1600" dirty="0"/>
          </a:p>
        </p:txBody>
      </p:sp>
      <p:sp>
        <p:nvSpPr>
          <p:cNvPr id="16" name="15 CuadroTexto"/>
          <p:cNvSpPr txBox="1"/>
          <p:nvPr/>
        </p:nvSpPr>
        <p:spPr>
          <a:xfrm>
            <a:off x="324883" y="6229235"/>
            <a:ext cx="8848356" cy="369332"/>
          </a:xfrm>
          <a:prstGeom prst="rect">
            <a:avLst/>
          </a:prstGeom>
          <a:noFill/>
        </p:spPr>
        <p:txBody>
          <a:bodyPr wrap="square" rtlCol="0">
            <a:spAutoFit/>
          </a:bodyPr>
          <a:lstStyle/>
          <a:p>
            <a:r>
              <a:rPr lang="es-ES" sz="1600" dirty="0"/>
              <a:t>Los </a:t>
            </a:r>
            <a:r>
              <a:rPr lang="es-ES" sz="1600" dirty="0" smtClean="0"/>
              <a:t>elementos </a:t>
            </a:r>
            <a:r>
              <a:rPr lang="es-ES" sz="1600" dirty="0"/>
              <a:t>que mantienen </a:t>
            </a:r>
            <a:r>
              <a:rPr lang="es-ES" sz="1600" dirty="0" smtClean="0"/>
              <a:t>la cohesión </a:t>
            </a:r>
            <a:r>
              <a:rPr lang="es-ES" sz="1600" dirty="0"/>
              <a:t>van a aflorar </a:t>
            </a:r>
            <a:r>
              <a:rPr lang="es-ES" sz="1600" dirty="0" smtClean="0"/>
              <a:t>con más </a:t>
            </a:r>
            <a:r>
              <a:rPr lang="es-ES" sz="1600" dirty="0"/>
              <a:t>claridad en la cuarta generación</a:t>
            </a:r>
            <a:r>
              <a:rPr lang="es-ES" dirty="0"/>
              <a:t>. </a:t>
            </a:r>
          </a:p>
        </p:txBody>
      </p:sp>
      <p:sp>
        <p:nvSpPr>
          <p:cNvPr id="17" name="16 CuadroTexto"/>
          <p:cNvSpPr txBox="1"/>
          <p:nvPr/>
        </p:nvSpPr>
        <p:spPr>
          <a:xfrm>
            <a:off x="6430903" y="680012"/>
            <a:ext cx="2215137" cy="523220"/>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400" b="1" dirty="0"/>
              <a:t>Separata de </a:t>
            </a:r>
            <a:r>
              <a:rPr lang="es-ES" sz="1400" b="1" dirty="0" smtClean="0"/>
              <a:t>LUMEN  LX (2011)  </a:t>
            </a:r>
            <a:r>
              <a:rPr lang="es-ES" sz="1400" b="1" dirty="0"/>
              <a:t>197-235 </a:t>
            </a:r>
          </a:p>
        </p:txBody>
      </p:sp>
    </p:spTree>
    <p:extLst>
      <p:ext uri="{BB962C8B-B14F-4D97-AF65-F5344CB8AC3E}">
        <p14:creationId xmlns:p14="http://schemas.microsoft.com/office/powerpoint/2010/main" val="10814758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597880" y="6093296"/>
            <a:ext cx="758952" cy="246888"/>
          </a:xfrm>
        </p:spPr>
        <p:txBody>
          <a:bodyPr/>
          <a:lstStyle/>
          <a:p>
            <a:fld id="{636E3AB4-97AD-4389-A1F4-096199C2DEE3}" type="slidenum">
              <a:rPr lang="es-ES" b="1" smtClean="0">
                <a:solidFill>
                  <a:schemeClr val="tx1"/>
                </a:solidFill>
              </a:rPr>
              <a:t>84</a:t>
            </a:fld>
            <a:endParaRPr lang="es-ES" b="1" dirty="0">
              <a:solidFill>
                <a:schemeClr val="tx1"/>
              </a:solidFill>
            </a:endParaRPr>
          </a:p>
        </p:txBody>
      </p:sp>
      <p:sp>
        <p:nvSpPr>
          <p:cNvPr id="5" name="4 CuadroTexto"/>
          <p:cNvSpPr txBox="1"/>
          <p:nvPr/>
        </p:nvSpPr>
        <p:spPr>
          <a:xfrm>
            <a:off x="395536" y="548680"/>
            <a:ext cx="3208445" cy="646331"/>
          </a:xfrm>
          <a:prstGeom prst="rect">
            <a:avLst/>
          </a:prstGeom>
          <a:solidFill>
            <a:schemeClr val="bg1"/>
          </a:solidFill>
        </p:spPr>
        <p:txBody>
          <a:bodyPr wrap="square" rtlCol="0">
            <a:spAutoFit/>
          </a:bodyPr>
          <a:lstStyle/>
          <a:p>
            <a:pPr algn="ctr"/>
            <a:r>
              <a:rPr lang="es-ES" b="1" dirty="0" smtClean="0"/>
              <a:t>Algunos rasgos de la  4ª generación</a:t>
            </a:r>
            <a:r>
              <a:rPr lang="es-ES" b="1" dirty="0"/>
              <a:t>: años </a:t>
            </a:r>
            <a:r>
              <a:rPr lang="es-ES" b="1" dirty="0" smtClean="0"/>
              <a:t> 150 - 190</a:t>
            </a:r>
            <a:endParaRPr lang="es-ES" b="1" dirty="0"/>
          </a:p>
        </p:txBody>
      </p:sp>
      <p:sp>
        <p:nvSpPr>
          <p:cNvPr id="6" name="5 Rectángulo"/>
          <p:cNvSpPr/>
          <p:nvPr/>
        </p:nvSpPr>
        <p:spPr>
          <a:xfrm>
            <a:off x="3672719" y="610236"/>
            <a:ext cx="4787713" cy="584775"/>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s-ES" sz="1600" b="1" dirty="0" smtClean="0"/>
              <a:t>Al </a:t>
            </a:r>
            <a:r>
              <a:rPr lang="es-ES" sz="1600" b="1" dirty="0"/>
              <a:t>final de este periodo, </a:t>
            </a:r>
            <a:r>
              <a:rPr lang="es-ES" sz="1600" b="1" dirty="0" smtClean="0"/>
              <a:t>es cuando </a:t>
            </a:r>
            <a:r>
              <a:rPr lang="es-ES" sz="1600" b="1" dirty="0"/>
              <a:t>podemos hablar </a:t>
            </a:r>
            <a:endParaRPr lang="es-ES" sz="1600" b="1" dirty="0" smtClean="0"/>
          </a:p>
          <a:p>
            <a:r>
              <a:rPr lang="es-ES" sz="1600" b="1" dirty="0" smtClean="0"/>
              <a:t>con </a:t>
            </a:r>
            <a:r>
              <a:rPr lang="es-ES" sz="1600" b="1" dirty="0"/>
              <a:t>propiedad de cristianismo </a:t>
            </a:r>
            <a:r>
              <a:rPr lang="es-ES" sz="1600" b="1" dirty="0" smtClean="0"/>
              <a:t> o </a:t>
            </a:r>
            <a:r>
              <a:rPr lang="es-ES" sz="1600" b="1" dirty="0"/>
              <a:t>de </a:t>
            </a:r>
            <a:r>
              <a:rPr lang="es-ES" sz="1600" b="1" dirty="0" smtClean="0"/>
              <a:t>religión cristiana</a:t>
            </a:r>
            <a:endParaRPr lang="es-ES" sz="1600" b="1" dirty="0"/>
          </a:p>
        </p:txBody>
      </p:sp>
      <p:sp>
        <p:nvSpPr>
          <p:cNvPr id="8" name="7 CuadroTexto"/>
          <p:cNvSpPr txBox="1"/>
          <p:nvPr/>
        </p:nvSpPr>
        <p:spPr>
          <a:xfrm>
            <a:off x="395536" y="1276799"/>
            <a:ext cx="8341148" cy="3539430"/>
          </a:xfrm>
          <a:prstGeom prst="rect">
            <a:avLst/>
          </a:prstGeom>
          <a:noFill/>
        </p:spPr>
        <p:txBody>
          <a:bodyPr wrap="square" rtlCol="0">
            <a:spAutoFit/>
          </a:bodyPr>
          <a:lstStyle/>
          <a:p>
            <a:pPr marL="285750" indent="-285750">
              <a:buFont typeface="Arial" panose="020B0604020202020204" pitchFamily="34" charset="0"/>
              <a:buChar char="•"/>
            </a:pPr>
            <a:r>
              <a:rPr lang="es-ES" sz="1600" dirty="0"/>
              <a:t>aparecen los elementos que caracterizan a una </a:t>
            </a:r>
            <a:r>
              <a:rPr lang="es-ES" sz="1600" dirty="0" smtClean="0"/>
              <a:t>religión </a:t>
            </a:r>
            <a:r>
              <a:rPr lang="es-ES" sz="1600" dirty="0"/>
              <a:t>(como «sistema religioso</a:t>
            </a:r>
            <a:r>
              <a:rPr lang="es-ES" sz="1600" dirty="0" smtClean="0"/>
              <a:t>»)</a:t>
            </a:r>
          </a:p>
          <a:p>
            <a:pPr marL="742950" lvl="1" indent="-285750">
              <a:buFont typeface="Arial" panose="020B0604020202020204" pitchFamily="34" charset="0"/>
              <a:buChar char="•"/>
            </a:pPr>
            <a:r>
              <a:rPr lang="es-ES" sz="1600" dirty="0" smtClean="0"/>
              <a:t>tener </a:t>
            </a:r>
            <a:r>
              <a:rPr lang="es-ES" sz="1600" dirty="0"/>
              <a:t>escrituras sagradas propias, </a:t>
            </a:r>
            <a:endParaRPr lang="es-ES" sz="1600" dirty="0" smtClean="0"/>
          </a:p>
          <a:p>
            <a:pPr marL="742950" lvl="1" indent="-285750">
              <a:buFont typeface="Arial" panose="020B0604020202020204" pitchFamily="34" charset="0"/>
              <a:buChar char="•"/>
            </a:pPr>
            <a:r>
              <a:rPr lang="es-ES" sz="1600" dirty="0" smtClean="0"/>
              <a:t>un </a:t>
            </a:r>
            <a:r>
              <a:rPr lang="es-ES" sz="1600" dirty="0"/>
              <a:t>conjunto definido de creencias, </a:t>
            </a:r>
            <a:endParaRPr lang="es-ES" sz="1600" dirty="0" smtClean="0"/>
          </a:p>
          <a:p>
            <a:pPr marL="742950" lvl="1" indent="-285750">
              <a:buFont typeface="Arial" panose="020B0604020202020204" pitchFamily="34" charset="0"/>
              <a:buChar char="•"/>
            </a:pPr>
            <a:r>
              <a:rPr lang="es-ES" sz="1600" dirty="0" smtClean="0"/>
              <a:t>una </a:t>
            </a:r>
            <a:r>
              <a:rPr lang="es-ES" sz="1600" dirty="0"/>
              <a:t>liturgia propia (con sus ritos y ceremonias) </a:t>
            </a:r>
            <a:endParaRPr lang="es-ES" sz="1600" dirty="0" smtClean="0"/>
          </a:p>
          <a:p>
            <a:pPr marL="742950" lvl="1" indent="-285750">
              <a:buFont typeface="Arial" panose="020B0604020202020204" pitchFamily="34" charset="0"/>
              <a:buChar char="•"/>
            </a:pPr>
            <a:r>
              <a:rPr lang="es-ES" sz="1600" dirty="0" smtClean="0"/>
              <a:t>y </a:t>
            </a:r>
            <a:r>
              <a:rPr lang="es-ES" sz="1600" dirty="0"/>
              <a:t>una cultura material (que en caso de los cristianos se percibe en el uso del códex, edificios propios y restos funerarios)". </a:t>
            </a:r>
            <a:endParaRPr lang="es-ES" sz="1600" dirty="0" smtClean="0"/>
          </a:p>
          <a:p>
            <a:pPr marL="285750" indent="-285750">
              <a:buFont typeface="Arial" panose="020B0604020202020204" pitchFamily="34" charset="0"/>
              <a:buChar char="•"/>
            </a:pPr>
            <a:r>
              <a:rPr lang="es-ES" sz="1600" dirty="0" smtClean="0"/>
              <a:t>este </a:t>
            </a:r>
            <a:r>
              <a:rPr lang="es-ES" sz="1600" dirty="0"/>
              <a:t>es el proceso de cristalización de la tendencia </a:t>
            </a:r>
            <a:r>
              <a:rPr lang="es-ES" sz="1600" dirty="0" smtClean="0"/>
              <a:t>centrípeta </a:t>
            </a:r>
            <a:r>
              <a:rPr lang="es-ES" sz="1600" dirty="0"/>
              <a:t>de gran parte de las tradiciones cristianas; </a:t>
            </a:r>
            <a:endParaRPr lang="es-ES" sz="1600" dirty="0" smtClean="0"/>
          </a:p>
          <a:p>
            <a:pPr marL="285750" indent="-285750">
              <a:buFont typeface="Arial" panose="020B0604020202020204" pitchFamily="34" charset="0"/>
              <a:buChar char="•"/>
            </a:pPr>
            <a:r>
              <a:rPr lang="es-ES" sz="1600" dirty="0" smtClean="0"/>
              <a:t>a pesar </a:t>
            </a:r>
            <a:r>
              <a:rPr lang="es-ES" sz="1600" dirty="0"/>
              <a:t>de las </a:t>
            </a:r>
            <a:r>
              <a:rPr lang="es-ES" sz="1600" dirty="0" smtClean="0"/>
              <a:t>diferencias</a:t>
            </a:r>
            <a:r>
              <a:rPr lang="es-ES" sz="1600" dirty="0"/>
              <a:t>, y probablemente gracias a ellas y en coherencia con ellas, los elementos comunes se subrayaron sin ahogar las diferencias. </a:t>
            </a:r>
            <a:endParaRPr lang="es-ES" sz="1600" dirty="0" smtClean="0"/>
          </a:p>
          <a:p>
            <a:pPr marL="285750" indent="-285750">
              <a:buFont typeface="Arial" panose="020B0604020202020204" pitchFamily="34" charset="0"/>
              <a:buChar char="•"/>
            </a:pPr>
            <a:r>
              <a:rPr lang="es-ES" sz="1600" dirty="0" smtClean="0"/>
              <a:t>es </a:t>
            </a:r>
            <a:r>
              <a:rPr lang="es-ES" sz="1600" dirty="0"/>
              <a:t>ahora, a finales del siglo </a:t>
            </a:r>
            <a:r>
              <a:rPr lang="es-ES" sz="1600" dirty="0" smtClean="0"/>
              <a:t>II, </a:t>
            </a:r>
            <a:r>
              <a:rPr lang="es-ES" sz="1600" dirty="0"/>
              <a:t>cuando los libros que constituirán el canon son ampliamente aceptados como Escritura Sagrada; esto es lo </a:t>
            </a:r>
            <a:r>
              <a:rPr lang="es-ES" sz="1600" dirty="0" smtClean="0"/>
              <a:t>que se ha venido </a:t>
            </a:r>
            <a:r>
              <a:rPr lang="es-ES" sz="1600" dirty="0"/>
              <a:t>en </a:t>
            </a:r>
            <a:r>
              <a:rPr lang="es-ES" sz="1600" dirty="0" smtClean="0"/>
              <a:t>llamar el </a:t>
            </a:r>
            <a:r>
              <a:rPr lang="es-ES" sz="1600" dirty="0"/>
              <a:t>«reconocimiento de </a:t>
            </a:r>
            <a:r>
              <a:rPr lang="es-ES" sz="1600" dirty="0" smtClean="0"/>
              <a:t>la pluralidad» El N.T. es muy plural.</a:t>
            </a:r>
          </a:p>
          <a:p>
            <a:pPr marL="285750" indent="-285750">
              <a:buFont typeface="Arial" panose="020B0604020202020204" pitchFamily="34" charset="0"/>
              <a:buChar char="•"/>
            </a:pPr>
            <a:r>
              <a:rPr lang="es-ES" sz="1600" dirty="0" smtClean="0"/>
              <a:t>elementos </a:t>
            </a:r>
            <a:r>
              <a:rPr lang="es-ES" sz="1600" dirty="0"/>
              <a:t>de </a:t>
            </a:r>
            <a:r>
              <a:rPr lang="es-ES" sz="1600" dirty="0" smtClean="0"/>
              <a:t>contraste. la visión y relación </a:t>
            </a:r>
            <a:r>
              <a:rPr lang="es-ES" sz="1600" dirty="0"/>
              <a:t>con el mundo y la concepción de Dios</a:t>
            </a:r>
          </a:p>
        </p:txBody>
      </p:sp>
      <p:sp>
        <p:nvSpPr>
          <p:cNvPr id="9" name="8 CuadroTexto"/>
          <p:cNvSpPr txBox="1"/>
          <p:nvPr/>
        </p:nvSpPr>
        <p:spPr>
          <a:xfrm>
            <a:off x="827584" y="4816229"/>
            <a:ext cx="7500612" cy="1200329"/>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dirty="0" smtClean="0"/>
              <a:t>   “Las </a:t>
            </a:r>
            <a:r>
              <a:rPr lang="es-ES" dirty="0"/>
              <a:t>corrientes que han triunfado con el tiempo, las que han tenido </a:t>
            </a:r>
            <a:r>
              <a:rPr lang="es-ES" dirty="0" smtClean="0"/>
              <a:t>con-</a:t>
            </a:r>
            <a:r>
              <a:rPr lang="es-ES" dirty="0" err="1" smtClean="0"/>
              <a:t>tinuidad</a:t>
            </a:r>
            <a:r>
              <a:rPr lang="es-ES" dirty="0" smtClean="0"/>
              <a:t> </a:t>
            </a:r>
            <a:r>
              <a:rPr lang="es-ES" dirty="0"/>
              <a:t>histórica, aunque en los inicios fuesen minoritarias y marginales, fueron las </a:t>
            </a:r>
            <a:r>
              <a:rPr lang="es-ES" b="1" dirty="0">
                <a:solidFill>
                  <a:schemeClr val="accent6">
                    <a:lumMod val="75000"/>
                  </a:schemeClr>
                </a:solidFill>
              </a:rPr>
              <a:t>no sectarias</a:t>
            </a:r>
            <a:r>
              <a:rPr lang="es-ES" dirty="0"/>
              <a:t>, las que </a:t>
            </a:r>
            <a:r>
              <a:rPr lang="es-ES" dirty="0" smtClean="0"/>
              <a:t>miraban </a:t>
            </a:r>
            <a:r>
              <a:rPr lang="es-ES" dirty="0"/>
              <a:t>al mundo como un lugar de </a:t>
            </a:r>
            <a:r>
              <a:rPr lang="es-ES" dirty="0" err="1" smtClean="0"/>
              <a:t>posi</a:t>
            </a:r>
            <a:r>
              <a:rPr lang="es-ES" dirty="0" smtClean="0"/>
              <a:t>- </a:t>
            </a:r>
            <a:r>
              <a:rPr lang="es-ES" dirty="0" err="1" smtClean="0"/>
              <a:t>bilidad</a:t>
            </a:r>
            <a:r>
              <a:rPr lang="es-ES" dirty="0" smtClean="0"/>
              <a:t> </a:t>
            </a:r>
            <a:r>
              <a:rPr lang="es-ES" dirty="0"/>
              <a:t>y </a:t>
            </a:r>
            <a:r>
              <a:rPr lang="es-ES" dirty="0" smtClean="0"/>
              <a:t>desafío</a:t>
            </a:r>
            <a:r>
              <a:rPr lang="es-ES" dirty="0"/>
              <a:t>, pero no como un </a:t>
            </a:r>
            <a:r>
              <a:rPr lang="es-ES" dirty="0" smtClean="0"/>
              <a:t>lugar de </a:t>
            </a:r>
            <a:r>
              <a:rPr lang="es-ES" dirty="0"/>
              <a:t>corrupción y </a:t>
            </a:r>
            <a:r>
              <a:rPr lang="es-ES" dirty="0" smtClean="0"/>
              <a:t>condenación”.</a:t>
            </a:r>
            <a:endParaRPr lang="es-ES" dirty="0"/>
          </a:p>
        </p:txBody>
      </p:sp>
      <p:sp>
        <p:nvSpPr>
          <p:cNvPr id="10" name="9 CuadroTexto"/>
          <p:cNvSpPr txBox="1"/>
          <p:nvPr/>
        </p:nvSpPr>
        <p:spPr>
          <a:xfrm rot="20994625">
            <a:off x="6256923" y="1646900"/>
            <a:ext cx="2210295" cy="523220"/>
          </a:xfrm>
          <a:prstGeom prst="rect">
            <a:avLst/>
          </a:prstGeom>
          <a:noFill/>
        </p:spPr>
        <p:txBody>
          <a:bodyPr wrap="square" rtlCol="0">
            <a:spAutoFit/>
          </a:bodyPr>
          <a:lstStyle/>
          <a:p>
            <a:pPr algn="ctr"/>
            <a:r>
              <a:rPr lang="es-ES" sz="1400" b="1" dirty="0" smtClean="0"/>
              <a:t>Cfr. Separata </a:t>
            </a:r>
            <a:r>
              <a:rPr lang="es-ES" sz="1400" b="1" dirty="0"/>
              <a:t>de </a:t>
            </a:r>
            <a:r>
              <a:rPr lang="es-ES" sz="1400" b="1" dirty="0" smtClean="0"/>
              <a:t> LUMEN  LX(2011)  </a:t>
            </a:r>
            <a:r>
              <a:rPr lang="es-ES" sz="1400" b="1" dirty="0"/>
              <a:t>197-235 </a:t>
            </a:r>
          </a:p>
        </p:txBody>
      </p:sp>
    </p:spTree>
    <p:extLst>
      <p:ext uri="{BB962C8B-B14F-4D97-AF65-F5344CB8AC3E}">
        <p14:creationId xmlns:p14="http://schemas.microsoft.com/office/powerpoint/2010/main" val="4346735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Flecha doblada hacia arriba"/>
          <p:cNvSpPr/>
          <p:nvPr/>
        </p:nvSpPr>
        <p:spPr>
          <a:xfrm rot="5400000">
            <a:off x="2938905" y="3929786"/>
            <a:ext cx="603107" cy="4019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Flecha doblada hacia arriba"/>
          <p:cNvSpPr/>
          <p:nvPr/>
        </p:nvSpPr>
        <p:spPr>
          <a:xfrm rot="5400000">
            <a:off x="3566813" y="1417599"/>
            <a:ext cx="464042" cy="4019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760846" y="6200204"/>
            <a:ext cx="758952" cy="246888"/>
          </a:xfrm>
        </p:spPr>
        <p:txBody>
          <a:bodyPr/>
          <a:lstStyle/>
          <a:p>
            <a:fld id="{636E3AB4-97AD-4389-A1F4-096199C2DEE3}" type="slidenum">
              <a:rPr lang="es-ES" b="1" smtClean="0">
                <a:solidFill>
                  <a:schemeClr val="tx1"/>
                </a:solidFill>
              </a:rPr>
              <a:t>85</a:t>
            </a:fld>
            <a:endParaRPr lang="es-ES" b="1" dirty="0">
              <a:solidFill>
                <a:schemeClr val="tx1"/>
              </a:solidFill>
            </a:endParaRPr>
          </a:p>
        </p:txBody>
      </p:sp>
      <p:sp>
        <p:nvSpPr>
          <p:cNvPr id="5" name="4 CuadroTexto"/>
          <p:cNvSpPr txBox="1"/>
          <p:nvPr/>
        </p:nvSpPr>
        <p:spPr>
          <a:xfrm>
            <a:off x="321518" y="129865"/>
            <a:ext cx="6552728" cy="461665"/>
          </a:xfrm>
          <a:prstGeom prst="rect">
            <a:avLst/>
          </a:prstGeom>
          <a:noFill/>
        </p:spPr>
        <p:txBody>
          <a:bodyPr wrap="square" rtlCol="0">
            <a:spAutoFit/>
          </a:bodyPr>
          <a:lstStyle/>
          <a:p>
            <a:r>
              <a:rPr lang="es-ES" sz="2400" b="1" dirty="0" smtClean="0">
                <a:solidFill>
                  <a:schemeClr val="accent6">
                    <a:lumMod val="75000"/>
                  </a:schemeClr>
                </a:solidFill>
              </a:rPr>
              <a:t>ALGUNOS PRIMEROS CONFLICTOS - 1</a:t>
            </a:r>
            <a:endParaRPr lang="es-ES" sz="2400" b="1" dirty="0">
              <a:solidFill>
                <a:schemeClr val="accent6">
                  <a:lumMod val="75000"/>
                </a:schemeClr>
              </a:solidFill>
            </a:endParaRPr>
          </a:p>
        </p:txBody>
      </p:sp>
      <p:sp>
        <p:nvSpPr>
          <p:cNvPr id="2" name="1 CuadroTexto"/>
          <p:cNvSpPr txBox="1"/>
          <p:nvPr/>
        </p:nvSpPr>
        <p:spPr>
          <a:xfrm>
            <a:off x="229157" y="482390"/>
            <a:ext cx="8815750" cy="307777"/>
          </a:xfrm>
          <a:prstGeom prst="rect">
            <a:avLst/>
          </a:prstGeom>
          <a:noFill/>
        </p:spPr>
        <p:txBody>
          <a:bodyPr wrap="square" rtlCol="0">
            <a:spAutoFit/>
          </a:bodyPr>
          <a:lstStyle/>
          <a:p>
            <a:r>
              <a:rPr lang="es-ES" sz="1400" dirty="0" smtClean="0"/>
              <a:t>En el cristianismo de los orígenes abundaban los </a:t>
            </a:r>
            <a:r>
              <a:rPr lang="es-ES" sz="1400" b="1" dirty="0" smtClean="0">
                <a:solidFill>
                  <a:schemeClr val="tx2"/>
                </a:solidFill>
              </a:rPr>
              <a:t>conflictos, problemas, dificultades</a:t>
            </a:r>
            <a:r>
              <a:rPr lang="es-ES" sz="1400" dirty="0" smtClean="0"/>
              <a:t>… Veamos algunos ejemplos:</a:t>
            </a:r>
            <a:endParaRPr lang="es-ES" sz="1400" dirty="0"/>
          </a:p>
        </p:txBody>
      </p:sp>
      <p:sp>
        <p:nvSpPr>
          <p:cNvPr id="3" name="2 CuadroTexto"/>
          <p:cNvSpPr txBox="1"/>
          <p:nvPr/>
        </p:nvSpPr>
        <p:spPr>
          <a:xfrm>
            <a:off x="1323173" y="1269286"/>
            <a:ext cx="1800200" cy="338554"/>
          </a:xfrm>
          <a:prstGeom prst="rect">
            <a:avLst/>
          </a:prstGeom>
          <a:noFill/>
        </p:spPr>
        <p:txBody>
          <a:bodyPr wrap="square" rtlCol="0">
            <a:spAutoFit/>
          </a:bodyPr>
          <a:lstStyle/>
          <a:p>
            <a:r>
              <a:rPr lang="es-ES" sz="1600" dirty="0" smtClean="0"/>
              <a:t>Judeo-cristianos</a:t>
            </a:r>
            <a:endParaRPr lang="es-ES" sz="1600" dirty="0"/>
          </a:p>
        </p:txBody>
      </p:sp>
      <p:sp>
        <p:nvSpPr>
          <p:cNvPr id="7" name="6 CuadroTexto"/>
          <p:cNvSpPr txBox="1"/>
          <p:nvPr/>
        </p:nvSpPr>
        <p:spPr>
          <a:xfrm>
            <a:off x="4193806" y="1269286"/>
            <a:ext cx="2376264" cy="338554"/>
          </a:xfrm>
          <a:prstGeom prst="rect">
            <a:avLst/>
          </a:prstGeom>
          <a:noFill/>
        </p:spPr>
        <p:txBody>
          <a:bodyPr wrap="square" rtlCol="0">
            <a:spAutoFit/>
          </a:bodyPr>
          <a:lstStyle/>
          <a:p>
            <a:r>
              <a:rPr lang="es-ES" sz="1600" dirty="0" smtClean="0"/>
              <a:t>Cristianos helenistas</a:t>
            </a:r>
            <a:endParaRPr lang="es-ES" sz="1600" dirty="0"/>
          </a:p>
        </p:txBody>
      </p:sp>
      <p:sp>
        <p:nvSpPr>
          <p:cNvPr id="8" name="7 CuadroTexto"/>
          <p:cNvSpPr txBox="1"/>
          <p:nvPr/>
        </p:nvSpPr>
        <p:spPr>
          <a:xfrm>
            <a:off x="590734" y="890699"/>
            <a:ext cx="7495584" cy="369332"/>
          </a:xfrm>
          <a:prstGeom prst="rect">
            <a:avLst/>
          </a:prstGeom>
          <a:solidFill>
            <a:schemeClr val="accent1"/>
          </a:solidFill>
        </p:spPr>
        <p:txBody>
          <a:bodyPr wrap="square" rtlCol="0">
            <a:spAutoFit/>
          </a:bodyPr>
          <a:lstStyle/>
          <a:p>
            <a:r>
              <a:rPr lang="es-ES" b="1" dirty="0" smtClean="0">
                <a:solidFill>
                  <a:schemeClr val="accent6">
                    <a:lumMod val="75000"/>
                  </a:schemeClr>
                </a:solidFill>
              </a:rPr>
              <a:t>DIVERSA  e  INJUSTA  ATENCIÓN  A  LAS  VIUDAS  HELENISTAS  en Jerusalén</a:t>
            </a:r>
            <a:endParaRPr lang="es-ES" b="1" dirty="0">
              <a:solidFill>
                <a:schemeClr val="accent6">
                  <a:lumMod val="75000"/>
                </a:schemeClr>
              </a:solidFill>
            </a:endParaRPr>
          </a:p>
        </p:txBody>
      </p:sp>
      <p:sp>
        <p:nvSpPr>
          <p:cNvPr id="9" name="8 CuadroTexto"/>
          <p:cNvSpPr txBox="1"/>
          <p:nvPr/>
        </p:nvSpPr>
        <p:spPr>
          <a:xfrm>
            <a:off x="556679" y="1977172"/>
            <a:ext cx="7794155" cy="369332"/>
          </a:xfrm>
          <a:prstGeom prst="rect">
            <a:avLst/>
          </a:prstGeom>
          <a:solidFill>
            <a:srgbClr val="F1BAF4"/>
          </a:solidFill>
        </p:spPr>
        <p:txBody>
          <a:bodyPr wrap="square" rtlCol="0">
            <a:spAutoFit/>
          </a:bodyPr>
          <a:lstStyle/>
          <a:p>
            <a:r>
              <a:rPr lang="es-ES" b="1" dirty="0" smtClean="0">
                <a:solidFill>
                  <a:schemeClr val="accent6">
                    <a:lumMod val="75000"/>
                  </a:schemeClr>
                </a:solidFill>
              </a:rPr>
              <a:t>SE CUESTIONA  SI  EVANGELIZAR  A LOS PAGANOS  ante la praxis de Antioquía</a:t>
            </a:r>
            <a:endParaRPr lang="es-ES" b="1" dirty="0">
              <a:solidFill>
                <a:schemeClr val="accent6">
                  <a:lumMod val="75000"/>
                </a:schemeClr>
              </a:solidFill>
            </a:endParaRPr>
          </a:p>
        </p:txBody>
      </p:sp>
      <p:sp>
        <p:nvSpPr>
          <p:cNvPr id="10" name="9 CuadroTexto"/>
          <p:cNvSpPr txBox="1"/>
          <p:nvPr/>
        </p:nvSpPr>
        <p:spPr>
          <a:xfrm>
            <a:off x="770156" y="2354107"/>
            <a:ext cx="2808312" cy="338554"/>
          </a:xfrm>
          <a:prstGeom prst="rect">
            <a:avLst/>
          </a:prstGeom>
          <a:noFill/>
        </p:spPr>
        <p:txBody>
          <a:bodyPr wrap="square" rtlCol="0">
            <a:spAutoFit/>
          </a:bodyPr>
          <a:lstStyle/>
          <a:p>
            <a:r>
              <a:rPr lang="es-ES" sz="1600" dirty="0" smtClean="0"/>
              <a:t>Jesús sólo para los judíos</a:t>
            </a:r>
            <a:endParaRPr lang="es-ES" sz="1600" dirty="0"/>
          </a:p>
        </p:txBody>
      </p:sp>
      <p:sp>
        <p:nvSpPr>
          <p:cNvPr id="11" name="10 CuadroTexto"/>
          <p:cNvSpPr txBox="1"/>
          <p:nvPr/>
        </p:nvSpPr>
        <p:spPr>
          <a:xfrm>
            <a:off x="4319187" y="2416851"/>
            <a:ext cx="3312368" cy="338554"/>
          </a:xfrm>
          <a:prstGeom prst="rect">
            <a:avLst/>
          </a:prstGeom>
          <a:noFill/>
        </p:spPr>
        <p:txBody>
          <a:bodyPr wrap="square" rtlCol="0">
            <a:spAutoFit/>
          </a:bodyPr>
          <a:lstStyle/>
          <a:p>
            <a:r>
              <a:rPr lang="es-ES" sz="1600" dirty="0" smtClean="0"/>
              <a:t>Invitación de JESÚS para todos</a:t>
            </a:r>
            <a:endParaRPr lang="es-ES" sz="1600" dirty="0"/>
          </a:p>
        </p:txBody>
      </p:sp>
      <p:sp>
        <p:nvSpPr>
          <p:cNvPr id="12" name="11 CuadroTexto"/>
          <p:cNvSpPr txBox="1"/>
          <p:nvPr/>
        </p:nvSpPr>
        <p:spPr>
          <a:xfrm>
            <a:off x="554490" y="3308569"/>
            <a:ext cx="7776864" cy="369332"/>
          </a:xfrm>
          <a:prstGeom prst="rect">
            <a:avLst/>
          </a:prstGeom>
          <a:solidFill>
            <a:srgbClr val="A0E8B1"/>
          </a:solidFill>
        </p:spPr>
        <p:txBody>
          <a:bodyPr wrap="square" rtlCol="0">
            <a:spAutoFit/>
          </a:bodyPr>
          <a:lstStyle/>
          <a:p>
            <a:r>
              <a:rPr lang="es-ES" b="1" dirty="0" smtClean="0">
                <a:solidFill>
                  <a:schemeClr val="accent6">
                    <a:lumMod val="75000"/>
                  </a:schemeClr>
                </a:solidFill>
              </a:rPr>
              <a:t>¿LA FE EN JESÚS INCLUYE  LAS  NORMAS  TRADICIONALES  DEL  JUDAÍSMO?</a:t>
            </a:r>
            <a:endParaRPr lang="es-ES" b="1" dirty="0">
              <a:solidFill>
                <a:schemeClr val="accent6">
                  <a:lumMod val="75000"/>
                </a:schemeClr>
              </a:solidFill>
            </a:endParaRPr>
          </a:p>
        </p:txBody>
      </p:sp>
      <p:sp>
        <p:nvSpPr>
          <p:cNvPr id="13" name="12 CuadroTexto"/>
          <p:cNvSpPr txBox="1"/>
          <p:nvPr/>
        </p:nvSpPr>
        <p:spPr>
          <a:xfrm>
            <a:off x="553493" y="3651622"/>
            <a:ext cx="2326785" cy="1323439"/>
          </a:xfrm>
          <a:prstGeom prst="rect">
            <a:avLst/>
          </a:prstGeom>
          <a:noFill/>
        </p:spPr>
        <p:txBody>
          <a:bodyPr wrap="square" rtlCol="0">
            <a:spAutoFit/>
          </a:bodyPr>
          <a:lstStyle/>
          <a:p>
            <a:r>
              <a:rPr lang="es-ES" sz="1600" dirty="0" smtClean="0"/>
              <a:t>Anunciar a Jesús y obligar a cumplir las normas del judaísmo a todos (circuncisión, normas de pureza…)</a:t>
            </a:r>
            <a:endParaRPr lang="es-ES" sz="1600" dirty="0"/>
          </a:p>
        </p:txBody>
      </p:sp>
      <p:sp>
        <p:nvSpPr>
          <p:cNvPr id="15" name="14 CuadroTexto"/>
          <p:cNvSpPr txBox="1"/>
          <p:nvPr/>
        </p:nvSpPr>
        <p:spPr>
          <a:xfrm>
            <a:off x="3709286" y="3692046"/>
            <a:ext cx="4051560" cy="584775"/>
          </a:xfrm>
          <a:prstGeom prst="rect">
            <a:avLst/>
          </a:prstGeom>
          <a:noFill/>
        </p:spPr>
        <p:txBody>
          <a:bodyPr wrap="square" rtlCol="0">
            <a:spAutoFit/>
          </a:bodyPr>
          <a:lstStyle/>
          <a:p>
            <a:r>
              <a:rPr lang="es-ES" sz="1600" dirty="0" smtClean="0"/>
              <a:t>Prescindir de las normas del judaísmo y centrarse en Jesús</a:t>
            </a:r>
            <a:endParaRPr lang="es-ES" sz="1600" dirty="0"/>
          </a:p>
        </p:txBody>
      </p:sp>
      <p:sp>
        <p:nvSpPr>
          <p:cNvPr id="16" name="15 CuadroTexto"/>
          <p:cNvSpPr txBox="1"/>
          <p:nvPr/>
        </p:nvSpPr>
        <p:spPr>
          <a:xfrm>
            <a:off x="4144355" y="1638618"/>
            <a:ext cx="3812021" cy="338554"/>
          </a:xfrm>
          <a:prstGeom prst="rect">
            <a:avLst/>
          </a:prstGeom>
          <a:noFill/>
        </p:spPr>
        <p:txBody>
          <a:bodyPr wrap="square" rtlCol="0">
            <a:spAutoFit/>
          </a:bodyPr>
          <a:lstStyle/>
          <a:p>
            <a:r>
              <a:rPr lang="es-ES" sz="1600" dirty="0" smtClean="0"/>
              <a:t>Reúnen asamblea y nombran diáconos</a:t>
            </a:r>
            <a:endParaRPr lang="es-ES" sz="1600" dirty="0"/>
          </a:p>
        </p:txBody>
      </p:sp>
      <p:sp>
        <p:nvSpPr>
          <p:cNvPr id="17" name="16 CuadroTexto"/>
          <p:cNvSpPr txBox="1"/>
          <p:nvPr/>
        </p:nvSpPr>
        <p:spPr>
          <a:xfrm>
            <a:off x="4149743" y="2719484"/>
            <a:ext cx="4617695" cy="584775"/>
          </a:xfrm>
          <a:prstGeom prst="rect">
            <a:avLst/>
          </a:prstGeom>
          <a:noFill/>
        </p:spPr>
        <p:txBody>
          <a:bodyPr wrap="square" rtlCol="0">
            <a:spAutoFit/>
          </a:bodyPr>
          <a:lstStyle/>
          <a:p>
            <a:r>
              <a:rPr lang="es-ES" sz="1600" dirty="0" smtClean="0"/>
              <a:t>Representantes de la Iglesia madre visitan la comunidad de Antioquía y hablan</a:t>
            </a:r>
            <a:endParaRPr lang="es-ES" sz="1600" dirty="0"/>
          </a:p>
        </p:txBody>
      </p:sp>
      <p:sp>
        <p:nvSpPr>
          <p:cNvPr id="18" name="17 Flecha izquierda y derecha"/>
          <p:cNvSpPr/>
          <p:nvPr/>
        </p:nvSpPr>
        <p:spPr>
          <a:xfrm>
            <a:off x="3167844" y="1346535"/>
            <a:ext cx="101613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doblada hacia arriba"/>
          <p:cNvSpPr/>
          <p:nvPr/>
        </p:nvSpPr>
        <p:spPr>
          <a:xfrm rot="5400000">
            <a:off x="3660419" y="2554453"/>
            <a:ext cx="464042" cy="4019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izquierda y derecha"/>
          <p:cNvSpPr/>
          <p:nvPr/>
        </p:nvSpPr>
        <p:spPr>
          <a:xfrm>
            <a:off x="3266477" y="2431051"/>
            <a:ext cx="101613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Flecha izquierda y derecha"/>
          <p:cNvSpPr/>
          <p:nvPr/>
        </p:nvSpPr>
        <p:spPr>
          <a:xfrm>
            <a:off x="2581749" y="3789040"/>
            <a:ext cx="101613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CuadroTexto"/>
          <p:cNvSpPr txBox="1"/>
          <p:nvPr/>
        </p:nvSpPr>
        <p:spPr>
          <a:xfrm>
            <a:off x="3597882" y="4160943"/>
            <a:ext cx="5186466" cy="584775"/>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Asamblea de Jerusalén (¿Concilio?), ambas par-</a:t>
            </a:r>
          </a:p>
          <a:p>
            <a:r>
              <a:rPr lang="es-ES" sz="1600" dirty="0"/>
              <a:t> </a:t>
            </a:r>
            <a:r>
              <a:rPr lang="es-ES" sz="1600" dirty="0" smtClean="0"/>
              <a:t>    </a:t>
            </a:r>
            <a:r>
              <a:rPr lang="es-ES" sz="1600" dirty="0" err="1" smtClean="0"/>
              <a:t>tes</a:t>
            </a:r>
            <a:r>
              <a:rPr lang="es-ES" sz="1600" dirty="0" smtClean="0"/>
              <a:t> ceden parcialmente y llegan a un acuerdo</a:t>
            </a:r>
            <a:endParaRPr lang="es-ES" sz="1600" dirty="0"/>
          </a:p>
        </p:txBody>
      </p:sp>
      <p:sp>
        <p:nvSpPr>
          <p:cNvPr id="26" name="25 CuadroTexto"/>
          <p:cNvSpPr txBox="1"/>
          <p:nvPr/>
        </p:nvSpPr>
        <p:spPr>
          <a:xfrm>
            <a:off x="3597882" y="4745718"/>
            <a:ext cx="5197539" cy="584775"/>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Gesto solidario: Colecta de ayuda a la Comunidad de </a:t>
            </a:r>
            <a:r>
              <a:rPr lang="es-ES" sz="1600" dirty="0"/>
              <a:t>J</a:t>
            </a:r>
            <a:r>
              <a:rPr lang="es-ES" sz="1600" dirty="0" smtClean="0"/>
              <a:t>erusalén</a:t>
            </a:r>
            <a:endParaRPr lang="es-ES" sz="1600" dirty="0"/>
          </a:p>
        </p:txBody>
      </p:sp>
      <p:sp>
        <p:nvSpPr>
          <p:cNvPr id="6" name="5 CuadroTexto"/>
          <p:cNvSpPr txBox="1"/>
          <p:nvPr/>
        </p:nvSpPr>
        <p:spPr>
          <a:xfrm>
            <a:off x="390083" y="5330493"/>
            <a:ext cx="8070349" cy="861774"/>
          </a:xfrm>
          <a:prstGeom prst="rect">
            <a:avLst/>
          </a:prstGeom>
          <a:gradFill>
            <a:gsLst>
              <a:gs pos="0">
                <a:srgbClr val="FFCDF3"/>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CC3399"/>
                </a:solidFill>
              </a:rPr>
              <a:t>CONFLICTO CON LA SINAGOGA JUDÍA</a:t>
            </a:r>
            <a:r>
              <a:rPr lang="es-ES" dirty="0" smtClean="0"/>
              <a:t>: </a:t>
            </a:r>
          </a:p>
          <a:p>
            <a:r>
              <a:rPr lang="es-ES" sz="1600" dirty="0" smtClean="0"/>
              <a:t>Cristianismo </a:t>
            </a:r>
          </a:p>
          <a:p>
            <a:r>
              <a:rPr lang="es-ES" sz="1600" dirty="0" smtClean="0"/>
              <a:t>plural                       </a:t>
            </a:r>
          </a:p>
        </p:txBody>
      </p:sp>
      <p:sp>
        <p:nvSpPr>
          <p:cNvPr id="28" name="27 Flecha izquierda y derecha"/>
          <p:cNvSpPr/>
          <p:nvPr/>
        </p:nvSpPr>
        <p:spPr>
          <a:xfrm>
            <a:off x="1640170" y="5669775"/>
            <a:ext cx="542770" cy="1963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Flecha doblada hacia arriba"/>
          <p:cNvSpPr/>
          <p:nvPr/>
        </p:nvSpPr>
        <p:spPr>
          <a:xfrm rot="5400000">
            <a:off x="1858706" y="5735342"/>
            <a:ext cx="378071" cy="4019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CuadroTexto"/>
          <p:cNvSpPr txBox="1"/>
          <p:nvPr/>
        </p:nvSpPr>
        <p:spPr>
          <a:xfrm>
            <a:off x="3845995" y="5664514"/>
            <a:ext cx="3579392" cy="830997"/>
          </a:xfrm>
          <a:prstGeom prst="rect">
            <a:avLst/>
          </a:prstGeom>
          <a:noFill/>
        </p:spPr>
        <p:txBody>
          <a:bodyPr wrap="square" rtlCol="0">
            <a:spAutoFit/>
          </a:bodyPr>
          <a:lstStyle/>
          <a:p>
            <a:r>
              <a:rPr lang="es-ES" sz="1600" dirty="0" smtClean="0"/>
              <a:t>Distinta forma de valorar el mono- teísmo, Israel como pueblo escogido,</a:t>
            </a:r>
          </a:p>
          <a:p>
            <a:r>
              <a:rPr lang="es-ES" sz="1600" dirty="0" smtClean="0"/>
              <a:t>la alianza, la Torá, el </a:t>
            </a:r>
            <a:r>
              <a:rPr lang="es-ES" sz="1600" dirty="0" err="1" smtClean="0"/>
              <a:t>Mesias</a:t>
            </a:r>
            <a:r>
              <a:rPr lang="es-ES" sz="1600" dirty="0" smtClean="0"/>
              <a:t>…</a:t>
            </a:r>
            <a:endParaRPr lang="es-ES" sz="1600" dirty="0"/>
          </a:p>
        </p:txBody>
      </p:sp>
      <p:sp>
        <p:nvSpPr>
          <p:cNvPr id="32" name="31 Flecha derecha"/>
          <p:cNvSpPr/>
          <p:nvPr/>
        </p:nvSpPr>
        <p:spPr>
          <a:xfrm>
            <a:off x="7151491" y="5857411"/>
            <a:ext cx="273896" cy="378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CuadroTexto"/>
          <p:cNvSpPr txBox="1"/>
          <p:nvPr/>
        </p:nvSpPr>
        <p:spPr>
          <a:xfrm>
            <a:off x="7455540" y="5659096"/>
            <a:ext cx="1224136" cy="523220"/>
          </a:xfrm>
          <a:prstGeom prst="rect">
            <a:avLst/>
          </a:prstGeom>
          <a:solidFill>
            <a:srgbClr val="F1BAF4"/>
          </a:solidFill>
          <a:ln w="25400">
            <a:solidFill>
              <a:srgbClr val="CC3399"/>
            </a:solidFill>
          </a:ln>
        </p:spPr>
        <p:txBody>
          <a:bodyPr wrap="square" rtlCol="0">
            <a:spAutoFit/>
          </a:bodyPr>
          <a:lstStyle/>
          <a:p>
            <a:r>
              <a:rPr lang="es-ES" sz="1400" dirty="0" smtClean="0"/>
              <a:t>Persecución Separación</a:t>
            </a:r>
            <a:endParaRPr lang="es-ES" sz="1400" dirty="0"/>
          </a:p>
        </p:txBody>
      </p:sp>
      <p:sp>
        <p:nvSpPr>
          <p:cNvPr id="34" name="33 CuadroTexto"/>
          <p:cNvSpPr txBox="1"/>
          <p:nvPr/>
        </p:nvSpPr>
        <p:spPr>
          <a:xfrm>
            <a:off x="2223273" y="5582152"/>
            <a:ext cx="1953405" cy="338554"/>
          </a:xfrm>
          <a:prstGeom prst="rect">
            <a:avLst/>
          </a:prstGeom>
          <a:noFill/>
        </p:spPr>
        <p:txBody>
          <a:bodyPr wrap="square" rtlCol="0">
            <a:spAutoFit/>
          </a:bodyPr>
          <a:lstStyle/>
          <a:p>
            <a:r>
              <a:rPr lang="es-ES" sz="1600" dirty="0" smtClean="0"/>
              <a:t>Judaísmo plural</a:t>
            </a:r>
            <a:endParaRPr lang="es-ES" sz="1600" dirty="0"/>
          </a:p>
        </p:txBody>
      </p:sp>
      <p:sp>
        <p:nvSpPr>
          <p:cNvPr id="35" name="34 CuadroTexto"/>
          <p:cNvSpPr txBox="1"/>
          <p:nvPr/>
        </p:nvSpPr>
        <p:spPr>
          <a:xfrm>
            <a:off x="2322316" y="5866150"/>
            <a:ext cx="1735915" cy="369332"/>
          </a:xfrm>
          <a:prstGeom prst="rect">
            <a:avLst/>
          </a:prstGeom>
          <a:noFill/>
        </p:spPr>
        <p:txBody>
          <a:bodyPr wrap="square" rtlCol="0">
            <a:spAutoFit/>
          </a:bodyPr>
          <a:lstStyle/>
          <a:p>
            <a:r>
              <a:rPr lang="es-ES" b="1" dirty="0" smtClean="0"/>
              <a:t>Conflicto plural</a:t>
            </a:r>
            <a:endParaRPr lang="es-ES" b="1" dirty="0"/>
          </a:p>
        </p:txBody>
      </p:sp>
      <p:sp>
        <p:nvSpPr>
          <p:cNvPr id="14" name="13 CuadroTexto"/>
          <p:cNvSpPr txBox="1"/>
          <p:nvPr/>
        </p:nvSpPr>
        <p:spPr>
          <a:xfrm>
            <a:off x="674148" y="2959497"/>
            <a:ext cx="3410634" cy="307777"/>
          </a:xfrm>
          <a:prstGeom prst="rect">
            <a:avLst/>
          </a:prstGeom>
          <a:noFill/>
        </p:spPr>
        <p:txBody>
          <a:bodyPr wrap="square" rtlCol="0">
            <a:spAutoFit/>
          </a:bodyPr>
          <a:lstStyle/>
          <a:p>
            <a:r>
              <a:rPr lang="es-ES" sz="1400" dirty="0" smtClean="0"/>
              <a:t>Bernabé como una especie de mediador</a:t>
            </a:r>
            <a:endParaRPr lang="es-ES" sz="1400" dirty="0"/>
          </a:p>
        </p:txBody>
      </p:sp>
    </p:spTree>
    <p:extLst>
      <p:ext uri="{BB962C8B-B14F-4D97-AF65-F5344CB8AC3E}">
        <p14:creationId xmlns:p14="http://schemas.microsoft.com/office/powerpoint/2010/main" val="17655779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Flecha abajo"/>
          <p:cNvSpPr/>
          <p:nvPr/>
        </p:nvSpPr>
        <p:spPr>
          <a:xfrm>
            <a:off x="3835166" y="1404724"/>
            <a:ext cx="177524" cy="432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a:xfrm>
            <a:off x="7884368" y="6064772"/>
            <a:ext cx="758952" cy="246888"/>
          </a:xfrm>
        </p:spPr>
        <p:txBody>
          <a:bodyPr/>
          <a:lstStyle/>
          <a:p>
            <a:fld id="{636E3AB4-97AD-4389-A1F4-096199C2DEE3}" type="slidenum">
              <a:rPr lang="es-ES" b="1" smtClean="0">
                <a:solidFill>
                  <a:schemeClr val="tx1"/>
                </a:solidFill>
              </a:rPr>
              <a:t>86</a:t>
            </a:fld>
            <a:endParaRPr lang="es-ES" b="1" dirty="0">
              <a:solidFill>
                <a:schemeClr val="tx1"/>
              </a:solidFill>
            </a:endParaRPr>
          </a:p>
        </p:txBody>
      </p:sp>
      <p:sp>
        <p:nvSpPr>
          <p:cNvPr id="5" name="4 CuadroTexto"/>
          <p:cNvSpPr txBox="1"/>
          <p:nvPr/>
        </p:nvSpPr>
        <p:spPr>
          <a:xfrm>
            <a:off x="410256" y="343891"/>
            <a:ext cx="5402132" cy="461665"/>
          </a:xfrm>
          <a:prstGeom prst="rect">
            <a:avLst/>
          </a:prstGeom>
          <a:noFill/>
        </p:spPr>
        <p:txBody>
          <a:bodyPr wrap="square" rtlCol="0">
            <a:spAutoFit/>
          </a:bodyPr>
          <a:lstStyle/>
          <a:p>
            <a:r>
              <a:rPr lang="es-ES" sz="2400" b="1" dirty="0" smtClean="0">
                <a:solidFill>
                  <a:schemeClr val="accent6">
                    <a:lumMod val="75000"/>
                  </a:schemeClr>
                </a:solidFill>
              </a:rPr>
              <a:t>ALGUNOS PRIMEROS CONFLICTOS - 2</a:t>
            </a:r>
            <a:endParaRPr lang="es-ES" sz="2400" b="1" dirty="0">
              <a:solidFill>
                <a:schemeClr val="accent6">
                  <a:lumMod val="75000"/>
                </a:schemeClr>
              </a:solidFill>
            </a:endParaRPr>
          </a:p>
        </p:txBody>
      </p:sp>
      <p:sp>
        <p:nvSpPr>
          <p:cNvPr id="6" name="5 CuadroTexto"/>
          <p:cNvSpPr txBox="1"/>
          <p:nvPr/>
        </p:nvSpPr>
        <p:spPr>
          <a:xfrm>
            <a:off x="5683912" y="475497"/>
            <a:ext cx="3217884" cy="7386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400" dirty="0" smtClean="0"/>
              <a:t>       En el cristianismo de los orígenes abundaban los conflictos, problemas, dificultades. Veamos algunos ejemplos:</a:t>
            </a:r>
            <a:endParaRPr lang="es-ES" sz="1400" dirty="0"/>
          </a:p>
        </p:txBody>
      </p:sp>
      <p:sp>
        <p:nvSpPr>
          <p:cNvPr id="7" name="6 CuadroTexto"/>
          <p:cNvSpPr txBox="1"/>
          <p:nvPr/>
        </p:nvSpPr>
        <p:spPr>
          <a:xfrm>
            <a:off x="427329" y="873434"/>
            <a:ext cx="5256584" cy="369332"/>
          </a:xfrm>
          <a:prstGeom prst="rect">
            <a:avLst/>
          </a:prstGeom>
          <a:solidFill>
            <a:srgbClr val="A0E8B1"/>
          </a:solidFill>
        </p:spPr>
        <p:txBody>
          <a:bodyPr wrap="square" rtlCol="0">
            <a:spAutoFit/>
          </a:bodyPr>
          <a:lstStyle/>
          <a:p>
            <a:r>
              <a:rPr lang="es-ES" dirty="0" smtClean="0"/>
              <a:t>DISTINTAS FORMAS DE VER EL LUGAR DE LA MUJER</a:t>
            </a:r>
            <a:endParaRPr lang="es-ES" dirty="0"/>
          </a:p>
        </p:txBody>
      </p:sp>
      <p:sp>
        <p:nvSpPr>
          <p:cNvPr id="8" name="7 CuadroTexto"/>
          <p:cNvSpPr txBox="1"/>
          <p:nvPr/>
        </p:nvSpPr>
        <p:spPr>
          <a:xfrm>
            <a:off x="317786" y="1264400"/>
            <a:ext cx="3024336" cy="369332"/>
          </a:xfrm>
          <a:prstGeom prst="rect">
            <a:avLst/>
          </a:prstGeom>
          <a:noFill/>
        </p:spPr>
        <p:txBody>
          <a:bodyPr wrap="square" rtlCol="0">
            <a:spAutoFit/>
          </a:bodyPr>
          <a:lstStyle/>
          <a:p>
            <a:r>
              <a:rPr lang="es-ES" dirty="0" smtClean="0"/>
              <a:t>IGUALDAD: </a:t>
            </a:r>
            <a:r>
              <a:rPr lang="es-ES" sz="1600" dirty="0" smtClean="0"/>
              <a:t>postura de Jesús</a:t>
            </a:r>
            <a:endParaRPr lang="es-ES" dirty="0"/>
          </a:p>
        </p:txBody>
      </p:sp>
      <p:sp>
        <p:nvSpPr>
          <p:cNvPr id="9" name="8 CuadroTexto"/>
          <p:cNvSpPr txBox="1"/>
          <p:nvPr/>
        </p:nvSpPr>
        <p:spPr>
          <a:xfrm>
            <a:off x="4629919" y="1242766"/>
            <a:ext cx="3917032" cy="615553"/>
          </a:xfrm>
          <a:prstGeom prst="rect">
            <a:avLst/>
          </a:prstGeom>
          <a:noFill/>
        </p:spPr>
        <p:txBody>
          <a:bodyPr wrap="square" rtlCol="0">
            <a:spAutoFit/>
          </a:bodyPr>
          <a:lstStyle/>
          <a:p>
            <a:r>
              <a:rPr lang="es-ES" dirty="0" smtClean="0"/>
              <a:t>SUMISIÓN de la mujer: </a:t>
            </a:r>
            <a:r>
              <a:rPr lang="es-ES" sz="1600" dirty="0" smtClean="0"/>
              <a:t>postura típica de la sociedad helenística</a:t>
            </a:r>
            <a:endParaRPr lang="es-ES" sz="1600" dirty="0"/>
          </a:p>
        </p:txBody>
      </p:sp>
      <p:sp>
        <p:nvSpPr>
          <p:cNvPr id="10" name="9 Flecha izquierda y derecha"/>
          <p:cNvSpPr/>
          <p:nvPr/>
        </p:nvSpPr>
        <p:spPr>
          <a:xfrm>
            <a:off x="3407499" y="1312391"/>
            <a:ext cx="101613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oblada hacia arriba"/>
          <p:cNvSpPr/>
          <p:nvPr/>
        </p:nvSpPr>
        <p:spPr>
          <a:xfrm rot="5400000">
            <a:off x="3566576" y="2340610"/>
            <a:ext cx="1023819" cy="4019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1131948" y="1836734"/>
            <a:ext cx="2300246" cy="646331"/>
          </a:xfrm>
          <a:prstGeom prst="rect">
            <a:avLst/>
          </a:prstGeom>
          <a:noFill/>
        </p:spPr>
        <p:txBody>
          <a:bodyPr wrap="square" rtlCol="0">
            <a:spAutoFit/>
          </a:bodyPr>
          <a:lstStyle/>
          <a:p>
            <a:r>
              <a:rPr lang="es-ES" dirty="0" smtClean="0"/>
              <a:t>Seguir la propuesta radical de Jesús</a:t>
            </a:r>
            <a:endParaRPr lang="es-ES" dirty="0"/>
          </a:p>
        </p:txBody>
      </p:sp>
      <p:sp>
        <p:nvSpPr>
          <p:cNvPr id="13" name="12 CuadroTexto"/>
          <p:cNvSpPr txBox="1"/>
          <p:nvPr/>
        </p:nvSpPr>
        <p:spPr>
          <a:xfrm>
            <a:off x="4617320" y="1836734"/>
            <a:ext cx="4284476" cy="646331"/>
          </a:xfrm>
          <a:prstGeom prst="rect">
            <a:avLst/>
          </a:prstGeom>
          <a:noFill/>
        </p:spPr>
        <p:txBody>
          <a:bodyPr wrap="square" rtlCol="0">
            <a:spAutoFit/>
          </a:bodyPr>
          <a:lstStyle/>
          <a:p>
            <a:r>
              <a:rPr lang="es-ES" dirty="0" smtClean="0"/>
              <a:t>Suavizarla, para facilitar la evangeliza- </a:t>
            </a:r>
            <a:r>
              <a:rPr lang="es-ES" dirty="0" err="1" smtClean="0"/>
              <a:t>ción</a:t>
            </a:r>
            <a:r>
              <a:rPr lang="es-ES" dirty="0" smtClean="0"/>
              <a:t> y evitar conflictos internos</a:t>
            </a:r>
            <a:endParaRPr lang="es-ES" dirty="0"/>
          </a:p>
        </p:txBody>
      </p:sp>
      <p:sp>
        <p:nvSpPr>
          <p:cNvPr id="14" name="13 Flecha izquierda y derecha"/>
          <p:cNvSpPr/>
          <p:nvPr/>
        </p:nvSpPr>
        <p:spPr>
          <a:xfrm>
            <a:off x="3415862" y="1937321"/>
            <a:ext cx="1016132" cy="1846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4423631" y="2488415"/>
            <a:ext cx="4180817" cy="1138773"/>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Se va imponiendo poco a poco esta postura. </a:t>
            </a:r>
            <a:r>
              <a:rPr lang="es-ES" sz="1600" dirty="0" smtClean="0"/>
              <a:t>Cada vez se hacen más presentes</a:t>
            </a:r>
          </a:p>
          <a:p>
            <a:r>
              <a:rPr lang="es-ES" sz="1600" dirty="0" smtClean="0"/>
              <a:t> los códigos domésticos patriarcales y machistas, hasta configurar a la comunidad</a:t>
            </a:r>
            <a:endParaRPr lang="es-ES" dirty="0"/>
          </a:p>
        </p:txBody>
      </p:sp>
      <p:sp>
        <p:nvSpPr>
          <p:cNvPr id="3" name="2 Rectángulo"/>
          <p:cNvSpPr/>
          <p:nvPr/>
        </p:nvSpPr>
        <p:spPr>
          <a:xfrm>
            <a:off x="5262107" y="3910378"/>
            <a:ext cx="3342341" cy="1323439"/>
          </a:xfrm>
          <a:prstGeom prst="rect">
            <a:avLst/>
          </a:prstGeom>
        </p:spPr>
        <p:txBody>
          <a:bodyPr wrap="square">
            <a:spAutoFit/>
          </a:bodyPr>
          <a:lstStyle/>
          <a:p>
            <a:pPr marL="285750" indent="-285750">
              <a:buFont typeface="Arial" panose="020B0604020202020204" pitchFamily="34" charset="0"/>
              <a:buChar char="•"/>
            </a:pPr>
            <a:r>
              <a:rPr lang="es-ES" sz="1600" dirty="0" smtClean="0"/>
              <a:t>Pablo desarrolla una misión </a:t>
            </a:r>
            <a:r>
              <a:rPr lang="es-ES" sz="1600" dirty="0"/>
              <a:t>independiente. </a:t>
            </a:r>
            <a:endParaRPr lang="es-ES" sz="1600" dirty="0" smtClean="0"/>
          </a:p>
          <a:p>
            <a:pPr marL="285750" indent="-285750">
              <a:buFont typeface="Arial" panose="020B0604020202020204" pitchFamily="34" charset="0"/>
              <a:buChar char="•"/>
            </a:pPr>
            <a:r>
              <a:rPr lang="es-ES" sz="1600" dirty="0" smtClean="0"/>
              <a:t>Las </a:t>
            </a:r>
            <a:r>
              <a:rPr lang="es-ES" sz="1600" dirty="0"/>
              <a:t>diferencias llevaron a distanciamientos personales </a:t>
            </a:r>
            <a:r>
              <a:rPr lang="es-ES" sz="1600" dirty="0" smtClean="0"/>
              <a:t> y </a:t>
            </a:r>
          </a:p>
          <a:p>
            <a:r>
              <a:rPr lang="es-ES" sz="1600" dirty="0"/>
              <a:t> </a:t>
            </a:r>
            <a:r>
              <a:rPr lang="es-ES" sz="1600" dirty="0" smtClean="0"/>
              <a:t>     a </a:t>
            </a:r>
            <a:r>
              <a:rPr lang="es-ES" sz="1600" dirty="0"/>
              <a:t>rupturas entre los misioneros. </a:t>
            </a:r>
          </a:p>
        </p:txBody>
      </p:sp>
      <p:sp>
        <p:nvSpPr>
          <p:cNvPr id="20" name="19 CuadroTexto"/>
          <p:cNvSpPr txBox="1"/>
          <p:nvPr/>
        </p:nvSpPr>
        <p:spPr>
          <a:xfrm>
            <a:off x="455668" y="3578496"/>
            <a:ext cx="3814320" cy="369332"/>
          </a:xfrm>
          <a:prstGeom prst="rect">
            <a:avLst/>
          </a:prstGeom>
          <a:solidFill>
            <a:srgbClr val="A0E8B1"/>
          </a:solidFill>
        </p:spPr>
        <p:txBody>
          <a:bodyPr wrap="square" rtlCol="0">
            <a:spAutoFit/>
          </a:bodyPr>
          <a:lstStyle/>
          <a:p>
            <a:r>
              <a:rPr lang="es-ES" dirty="0" smtClean="0"/>
              <a:t>CONFLICTOS ENTRE PEDRO Y PABLO</a:t>
            </a:r>
            <a:endParaRPr lang="es-ES" dirty="0"/>
          </a:p>
        </p:txBody>
      </p:sp>
      <p:sp>
        <p:nvSpPr>
          <p:cNvPr id="21" name="20 CuadroTexto"/>
          <p:cNvSpPr txBox="1"/>
          <p:nvPr/>
        </p:nvSpPr>
        <p:spPr>
          <a:xfrm>
            <a:off x="256749" y="3886019"/>
            <a:ext cx="5005357" cy="1569660"/>
          </a:xfrm>
          <a:prstGeom prst="rect">
            <a:avLst/>
          </a:prstGeom>
          <a:noFill/>
        </p:spPr>
        <p:txBody>
          <a:bodyPr wrap="square" rtlCol="0">
            <a:spAutoFit/>
          </a:bodyPr>
          <a:lstStyle/>
          <a:p>
            <a:r>
              <a:rPr lang="es-ES" sz="1600" dirty="0"/>
              <a:t>Conflicto personal entre Pablo y Pedro, </a:t>
            </a:r>
            <a:r>
              <a:rPr lang="es-ES" sz="1600" dirty="0" smtClean="0"/>
              <a:t>porque éste lo veía como no coherente </a:t>
            </a:r>
            <a:r>
              <a:rPr lang="es-ES" sz="1600" dirty="0"/>
              <a:t>con lo </a:t>
            </a:r>
            <a:r>
              <a:rPr lang="es-ES" sz="1600" dirty="0" smtClean="0"/>
              <a:t>acordado y quería quedar bien con todos. También conflicto con los seguidores de Pedro. El fondo estaba la libertad ante las normas judías y el respeto a las </a:t>
            </a:r>
            <a:r>
              <a:rPr lang="es-ES" sz="1600" i="1" dirty="0" smtClean="0"/>
              <a:t>minorías (los fuertes y los débiles</a:t>
            </a:r>
            <a:r>
              <a:rPr lang="es-ES" sz="1600" dirty="0" smtClean="0"/>
              <a:t>).</a:t>
            </a:r>
            <a:endParaRPr lang="es-ES" sz="1600" dirty="0"/>
          </a:p>
        </p:txBody>
      </p:sp>
      <p:sp>
        <p:nvSpPr>
          <p:cNvPr id="22" name="21 Flecha abajo"/>
          <p:cNvSpPr/>
          <p:nvPr/>
        </p:nvSpPr>
        <p:spPr>
          <a:xfrm rot="16200000">
            <a:off x="4827244" y="4152148"/>
            <a:ext cx="360040" cy="5096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05157" y="5455679"/>
            <a:ext cx="8299291" cy="646331"/>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ALGUNOS CONFLICTOS ENTRE LOS LÍDERES DE LA COMUNIDAD Y LOS CRISTIANOS RICOS que cedían sus casas para la iglesia doméstica </a:t>
            </a:r>
            <a:endParaRPr lang="es-ES" dirty="0"/>
          </a:p>
        </p:txBody>
      </p:sp>
      <p:sp>
        <p:nvSpPr>
          <p:cNvPr id="18" name="17 CuadroTexto"/>
          <p:cNvSpPr txBox="1"/>
          <p:nvPr/>
        </p:nvSpPr>
        <p:spPr>
          <a:xfrm>
            <a:off x="317786" y="6102010"/>
            <a:ext cx="8474342" cy="338554"/>
          </a:xfrm>
          <a:prstGeom prst="rect">
            <a:avLst/>
          </a:prstGeom>
          <a:noFill/>
        </p:spPr>
        <p:txBody>
          <a:bodyPr wrap="square" rtlCol="0">
            <a:spAutoFit/>
          </a:bodyPr>
          <a:lstStyle/>
          <a:p>
            <a:r>
              <a:rPr lang="es-ES" sz="1600" dirty="0" smtClean="0"/>
              <a:t>Algunos casos se resolvieron encomendando a estos el liderazgo de la comunidad</a:t>
            </a:r>
            <a:endParaRPr lang="es-ES" sz="1600" dirty="0"/>
          </a:p>
        </p:txBody>
      </p:sp>
    </p:spTree>
    <p:extLst>
      <p:ext uri="{BB962C8B-B14F-4D97-AF65-F5344CB8AC3E}">
        <p14:creationId xmlns:p14="http://schemas.microsoft.com/office/powerpoint/2010/main" val="19731453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452320" y="6413973"/>
            <a:ext cx="758952" cy="246888"/>
          </a:xfrm>
        </p:spPr>
        <p:txBody>
          <a:bodyPr/>
          <a:lstStyle/>
          <a:p>
            <a:fld id="{636E3AB4-97AD-4389-A1F4-096199C2DEE3}" type="slidenum">
              <a:rPr lang="es-ES" b="1" smtClean="0">
                <a:solidFill>
                  <a:schemeClr val="tx1"/>
                </a:solidFill>
              </a:rPr>
              <a:t>87</a:t>
            </a:fld>
            <a:endParaRPr lang="es-ES" b="1" dirty="0">
              <a:solidFill>
                <a:schemeClr val="tx1"/>
              </a:solidFill>
            </a:endParaRPr>
          </a:p>
        </p:txBody>
      </p:sp>
      <p:sp>
        <p:nvSpPr>
          <p:cNvPr id="5" name="4 CuadroTexto"/>
          <p:cNvSpPr txBox="1"/>
          <p:nvPr/>
        </p:nvSpPr>
        <p:spPr>
          <a:xfrm>
            <a:off x="508400" y="202921"/>
            <a:ext cx="6304306" cy="461665"/>
          </a:xfrm>
          <a:prstGeom prst="rect">
            <a:avLst/>
          </a:prstGeom>
          <a:noFill/>
        </p:spPr>
        <p:txBody>
          <a:bodyPr wrap="square" rtlCol="0">
            <a:spAutoFit/>
          </a:bodyPr>
          <a:lstStyle/>
          <a:p>
            <a:r>
              <a:rPr lang="es-ES" sz="2400" b="1" dirty="0" smtClean="0">
                <a:solidFill>
                  <a:schemeClr val="accent6">
                    <a:lumMod val="75000"/>
                  </a:schemeClr>
                </a:solidFill>
              </a:rPr>
              <a:t>ALGUNOS PRIMEROS CONFLICTOS - 3</a:t>
            </a:r>
            <a:endParaRPr lang="es-ES" sz="2400" b="1" dirty="0">
              <a:solidFill>
                <a:schemeClr val="accent6">
                  <a:lumMod val="75000"/>
                </a:schemeClr>
              </a:solidFill>
            </a:endParaRPr>
          </a:p>
        </p:txBody>
      </p:sp>
      <p:sp>
        <p:nvSpPr>
          <p:cNvPr id="7" name="6 CuadroTexto"/>
          <p:cNvSpPr txBox="1"/>
          <p:nvPr/>
        </p:nvSpPr>
        <p:spPr>
          <a:xfrm>
            <a:off x="301085" y="4500432"/>
            <a:ext cx="8280920" cy="369332"/>
          </a:xfrm>
          <a:prstGeom prst="rect">
            <a:avLst/>
          </a:prstGeom>
          <a:solidFill>
            <a:srgbClr val="A0E8B1"/>
          </a:solidFill>
        </p:spPr>
        <p:txBody>
          <a:bodyPr wrap="square" rtlCol="0">
            <a:spAutoFit/>
          </a:bodyPr>
          <a:lstStyle/>
          <a:p>
            <a:r>
              <a:rPr lang="es-ES" dirty="0" smtClean="0"/>
              <a:t>ALGUNOS  PROBLEMAS DEBATIDOS  EN LAS COMUNIDADES ANIMADAS POR PABLO</a:t>
            </a:r>
            <a:endParaRPr lang="es-ES" dirty="0"/>
          </a:p>
        </p:txBody>
      </p:sp>
      <p:sp>
        <p:nvSpPr>
          <p:cNvPr id="8" name="7 CuadroTexto"/>
          <p:cNvSpPr txBox="1"/>
          <p:nvPr/>
        </p:nvSpPr>
        <p:spPr>
          <a:xfrm>
            <a:off x="2399393" y="4933932"/>
            <a:ext cx="6696744" cy="338554"/>
          </a:xfrm>
          <a:prstGeom prst="rect">
            <a:avLst/>
          </a:prstGeom>
          <a:noFill/>
        </p:spPr>
        <p:txBody>
          <a:bodyPr wrap="square" rtlCol="0">
            <a:spAutoFit/>
          </a:bodyPr>
          <a:lstStyle/>
          <a:p>
            <a:r>
              <a:rPr lang="es-ES" sz="1600" dirty="0" smtClean="0"/>
              <a:t>*¿Se puede o no se puede comer la carne sacrificada a los ídolos?</a:t>
            </a:r>
            <a:endParaRPr lang="es-ES" sz="1600" dirty="0"/>
          </a:p>
        </p:txBody>
      </p:sp>
      <p:sp>
        <p:nvSpPr>
          <p:cNvPr id="9" name="8 CuadroTexto"/>
          <p:cNvSpPr txBox="1"/>
          <p:nvPr/>
        </p:nvSpPr>
        <p:spPr>
          <a:xfrm>
            <a:off x="2399393" y="5231323"/>
            <a:ext cx="6619820" cy="584775"/>
          </a:xfrm>
          <a:prstGeom prst="rect">
            <a:avLst/>
          </a:prstGeom>
          <a:noFill/>
        </p:spPr>
        <p:txBody>
          <a:bodyPr wrap="square" rtlCol="0">
            <a:spAutoFit/>
          </a:bodyPr>
          <a:lstStyle/>
          <a:p>
            <a:r>
              <a:rPr lang="es-ES" sz="1600" dirty="0" smtClean="0"/>
              <a:t>*¿Encajan con la fe en Jesús ciertos comportamientos sexuales vinculados a los sacrificios y rituales paganos (“</a:t>
            </a:r>
            <a:r>
              <a:rPr lang="es-ES" sz="1600" dirty="0" err="1" smtClean="0"/>
              <a:t>porneia</a:t>
            </a:r>
            <a:r>
              <a:rPr lang="es-ES" sz="1600" dirty="0" smtClean="0"/>
              <a:t>”)? </a:t>
            </a:r>
            <a:endParaRPr lang="es-ES" sz="1600" dirty="0"/>
          </a:p>
        </p:txBody>
      </p:sp>
      <p:sp>
        <p:nvSpPr>
          <p:cNvPr id="10" name="9 CuadroTexto"/>
          <p:cNvSpPr txBox="1"/>
          <p:nvPr/>
        </p:nvSpPr>
        <p:spPr>
          <a:xfrm>
            <a:off x="553824" y="6093295"/>
            <a:ext cx="8142134" cy="584775"/>
          </a:xfrm>
          <a:prstGeom prst="rect">
            <a:avLst/>
          </a:prstGeom>
          <a:noFill/>
        </p:spPr>
        <p:txBody>
          <a:bodyPr wrap="square" rtlCol="0">
            <a:spAutoFit/>
          </a:bodyPr>
          <a:lstStyle/>
          <a:p>
            <a:r>
              <a:rPr lang="es-ES" sz="1600" dirty="0" smtClean="0"/>
              <a:t>*Las comidas comunitarias que acompañan a la eucaristía y en las que unos se sacian y otros pasan hambres, ¿son compatibles con la comunidad cristiana?</a:t>
            </a:r>
            <a:endParaRPr lang="es-ES" sz="1600" dirty="0"/>
          </a:p>
        </p:txBody>
      </p:sp>
      <p:sp>
        <p:nvSpPr>
          <p:cNvPr id="11" name="10 CuadroTexto"/>
          <p:cNvSpPr txBox="1"/>
          <p:nvPr/>
        </p:nvSpPr>
        <p:spPr>
          <a:xfrm>
            <a:off x="2346950" y="5805264"/>
            <a:ext cx="6700823" cy="338554"/>
          </a:xfrm>
          <a:prstGeom prst="rect">
            <a:avLst/>
          </a:prstGeom>
          <a:noFill/>
        </p:spPr>
        <p:txBody>
          <a:bodyPr wrap="square" rtlCol="0">
            <a:spAutoFit/>
          </a:bodyPr>
          <a:lstStyle/>
          <a:p>
            <a:r>
              <a:rPr lang="es-ES" sz="1600" dirty="0" smtClean="0"/>
              <a:t>*¿Cómo afrontar el caso de los que afirman que “todo es lícito”?</a:t>
            </a:r>
            <a:endParaRPr lang="es-ES" sz="1600" dirty="0"/>
          </a:p>
        </p:txBody>
      </p:sp>
      <p:sp>
        <p:nvSpPr>
          <p:cNvPr id="12" name="11 CuadroTexto"/>
          <p:cNvSpPr txBox="1"/>
          <p:nvPr/>
        </p:nvSpPr>
        <p:spPr>
          <a:xfrm>
            <a:off x="508400" y="651157"/>
            <a:ext cx="7416824" cy="369332"/>
          </a:xfrm>
          <a:prstGeom prst="rect">
            <a:avLst/>
          </a:prstGeom>
          <a:solidFill>
            <a:srgbClr val="F1BAF4"/>
          </a:solidFill>
        </p:spPr>
        <p:txBody>
          <a:bodyPr wrap="square" rtlCol="0">
            <a:spAutoFit/>
          </a:bodyPr>
          <a:lstStyle/>
          <a:p>
            <a:r>
              <a:rPr lang="es-ES" dirty="0" smtClean="0"/>
              <a:t>CHOQUE ENTRE EL CULTO A JESÚS Y LA SOCIEDAD DEL IMPERIO ROMANO</a:t>
            </a:r>
            <a:endParaRPr lang="es-ES" dirty="0"/>
          </a:p>
        </p:txBody>
      </p:sp>
      <p:sp>
        <p:nvSpPr>
          <p:cNvPr id="13" name="12 CuadroTexto"/>
          <p:cNvSpPr txBox="1"/>
          <p:nvPr/>
        </p:nvSpPr>
        <p:spPr>
          <a:xfrm>
            <a:off x="215516" y="1058826"/>
            <a:ext cx="3146367" cy="1661993"/>
          </a:xfrm>
          <a:prstGeom prst="rect">
            <a:avLst/>
          </a:prstGeom>
          <a:noFill/>
        </p:spPr>
        <p:txBody>
          <a:bodyPr wrap="square" rtlCol="0">
            <a:spAutoFit/>
          </a:bodyPr>
          <a:lstStyle/>
          <a:p>
            <a:r>
              <a:rPr lang="es-ES" sz="1600" dirty="0" smtClean="0"/>
              <a:t>             Algunos rasgos de la religión cristiana hacían que fuera vista como </a:t>
            </a:r>
          </a:p>
          <a:p>
            <a:r>
              <a:rPr lang="es-ES" b="1" i="1" dirty="0" smtClean="0">
                <a:solidFill>
                  <a:schemeClr val="accent6">
                    <a:lumMod val="75000"/>
                  </a:schemeClr>
                </a:solidFill>
              </a:rPr>
              <a:t>     un CULTO DESPRECIABLE, PELIGROSO Y QUE SE PODÍA PROHIBIR Y REPRIMIR</a:t>
            </a:r>
            <a:endParaRPr lang="es-ES" b="1" i="1" dirty="0">
              <a:solidFill>
                <a:schemeClr val="accent6">
                  <a:lumMod val="75000"/>
                </a:schemeClr>
              </a:solidFill>
            </a:endParaRPr>
          </a:p>
        </p:txBody>
      </p:sp>
      <p:sp>
        <p:nvSpPr>
          <p:cNvPr id="14" name="13 CuadroTexto"/>
          <p:cNvSpPr txBox="1"/>
          <p:nvPr/>
        </p:nvSpPr>
        <p:spPr>
          <a:xfrm>
            <a:off x="3283503" y="1020489"/>
            <a:ext cx="5771917" cy="2339102"/>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El </a:t>
            </a:r>
            <a:r>
              <a:rPr lang="es-ES" sz="1600" dirty="0" smtClean="0">
                <a:solidFill>
                  <a:schemeClr val="accent6">
                    <a:lumMod val="75000"/>
                  </a:schemeClr>
                </a:solidFill>
              </a:rPr>
              <a:t>ÚNICO SEÑOR, según los cristianos,  </a:t>
            </a:r>
            <a:r>
              <a:rPr lang="es-ES" sz="1600" dirty="0" smtClean="0"/>
              <a:t>era un ajusticia-</a:t>
            </a:r>
          </a:p>
          <a:p>
            <a:pPr marL="285750" indent="-285750">
              <a:buFont typeface="Arial" panose="020B0604020202020204" pitchFamily="34" charset="0"/>
              <a:buChar char="•"/>
            </a:pPr>
            <a:r>
              <a:rPr lang="es-ES" sz="1600" dirty="0" smtClean="0"/>
              <a:t>do por el Imperio &gt;&gt; niega el culto al emperador (base </a:t>
            </a:r>
          </a:p>
          <a:p>
            <a:r>
              <a:rPr lang="es-ES" sz="1600" dirty="0"/>
              <a:t> </a:t>
            </a:r>
            <a:r>
              <a:rPr lang="es-ES" sz="1600" dirty="0" smtClean="0"/>
              <a:t>     de las persecuciones)</a:t>
            </a:r>
          </a:p>
          <a:p>
            <a:pPr marL="285750" indent="-285750">
              <a:buFont typeface="Arial" panose="020B0604020202020204" pitchFamily="34" charset="0"/>
              <a:buChar char="•"/>
            </a:pPr>
            <a:r>
              <a:rPr lang="es-ES" sz="1600" dirty="0" smtClean="0"/>
              <a:t>Exigía </a:t>
            </a:r>
            <a:r>
              <a:rPr lang="es-ES" sz="1600" dirty="0" smtClean="0">
                <a:solidFill>
                  <a:schemeClr val="accent6">
                    <a:lumMod val="75000"/>
                  </a:schemeClr>
                </a:solidFill>
              </a:rPr>
              <a:t>exclusividad de culto </a:t>
            </a:r>
            <a:r>
              <a:rPr lang="es-ES" sz="1600" dirty="0" smtClean="0"/>
              <a:t>&lt;&gt; </a:t>
            </a:r>
            <a:r>
              <a:rPr lang="es-ES" sz="1600" dirty="0" err="1" smtClean="0"/>
              <a:t>politeismo</a:t>
            </a:r>
            <a:endParaRPr lang="es-ES" sz="1600" dirty="0" smtClean="0"/>
          </a:p>
          <a:p>
            <a:pPr marL="285750" indent="-285750">
              <a:buFont typeface="Arial" panose="020B0604020202020204" pitchFamily="34" charset="0"/>
              <a:buChar char="•"/>
            </a:pPr>
            <a:r>
              <a:rPr lang="es-ES" sz="1600" dirty="0" smtClean="0"/>
              <a:t>Suponía una </a:t>
            </a:r>
            <a:r>
              <a:rPr lang="es-ES" sz="1600" dirty="0" smtClean="0">
                <a:solidFill>
                  <a:schemeClr val="accent6">
                    <a:lumMod val="75000"/>
                  </a:schemeClr>
                </a:solidFill>
              </a:rPr>
              <a:t>alteración permanente de</a:t>
            </a:r>
            <a:r>
              <a:rPr lang="es-ES" sz="1600" dirty="0" smtClean="0"/>
              <a:t> </a:t>
            </a:r>
            <a:r>
              <a:rPr lang="es-ES" sz="1600" dirty="0" smtClean="0">
                <a:solidFill>
                  <a:schemeClr val="accent6">
                    <a:lumMod val="75000"/>
                  </a:schemeClr>
                </a:solidFill>
              </a:rPr>
              <a:t>los roles </a:t>
            </a:r>
            <a:r>
              <a:rPr lang="es-ES" sz="1600" dirty="0" smtClean="0"/>
              <a:t>sociales</a:t>
            </a:r>
          </a:p>
          <a:p>
            <a:r>
              <a:rPr lang="es-ES" sz="1600" dirty="0"/>
              <a:t> </a:t>
            </a:r>
            <a:r>
              <a:rPr lang="es-ES" sz="1600" dirty="0" smtClean="0"/>
              <a:t>     y de género  (igualdad &lt;&gt; desigualdad)</a:t>
            </a:r>
          </a:p>
          <a:p>
            <a:pPr marL="285750" indent="-285750">
              <a:buFont typeface="Arial" panose="020B0604020202020204" pitchFamily="34" charset="0"/>
              <a:buChar char="•"/>
            </a:pPr>
            <a:r>
              <a:rPr lang="es-ES" sz="1600" dirty="0" smtClean="0"/>
              <a:t>Esperaba una </a:t>
            </a:r>
            <a:r>
              <a:rPr lang="es-ES" sz="1600" dirty="0" smtClean="0">
                <a:solidFill>
                  <a:schemeClr val="accent6">
                    <a:lumMod val="75000"/>
                  </a:schemeClr>
                </a:solidFill>
              </a:rPr>
              <a:t>intervención inminente de Dios </a:t>
            </a:r>
            <a:r>
              <a:rPr lang="es-ES" sz="1600" dirty="0" smtClean="0"/>
              <a:t>en la </a:t>
            </a:r>
            <a:r>
              <a:rPr lang="es-ES" sz="1600" dirty="0" err="1" smtClean="0"/>
              <a:t>histo</a:t>
            </a:r>
            <a:r>
              <a:rPr lang="es-ES" sz="1600" dirty="0" smtClean="0"/>
              <a:t>-</a:t>
            </a:r>
          </a:p>
          <a:p>
            <a:r>
              <a:rPr lang="es-ES" sz="1600" dirty="0"/>
              <a:t> </a:t>
            </a:r>
            <a:r>
              <a:rPr lang="es-ES" sz="1600" dirty="0" smtClean="0"/>
              <a:t>     </a:t>
            </a:r>
            <a:r>
              <a:rPr lang="es-ES" sz="1600" dirty="0" err="1" smtClean="0"/>
              <a:t>ria</a:t>
            </a:r>
            <a:r>
              <a:rPr lang="es-ES" sz="1600" dirty="0" smtClean="0"/>
              <a:t>, que alteraría el status  quo social</a:t>
            </a:r>
          </a:p>
          <a:p>
            <a:pPr marL="285750" indent="-285750">
              <a:buFont typeface="Arial" panose="020B0604020202020204" pitchFamily="34" charset="0"/>
              <a:buChar char="•"/>
            </a:pPr>
            <a:r>
              <a:rPr lang="es-ES" sz="1600" dirty="0" smtClean="0"/>
              <a:t>Eran vistos como religiosamente intransigentes</a:t>
            </a:r>
            <a:endParaRPr lang="es-ES" sz="1600" dirty="0"/>
          </a:p>
        </p:txBody>
      </p:sp>
      <p:sp>
        <p:nvSpPr>
          <p:cNvPr id="2" name="1 Flecha doblada hacia arriba"/>
          <p:cNvSpPr/>
          <p:nvPr/>
        </p:nvSpPr>
        <p:spPr>
          <a:xfrm rot="5400000">
            <a:off x="319229" y="3457897"/>
            <a:ext cx="432050" cy="31251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Flecha izquierda y derecha"/>
          <p:cNvSpPr/>
          <p:nvPr/>
        </p:nvSpPr>
        <p:spPr>
          <a:xfrm>
            <a:off x="2631271" y="2420888"/>
            <a:ext cx="625353" cy="2083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619207" y="3336373"/>
            <a:ext cx="8436213" cy="584775"/>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La persecución oficial (por instituciones del imperio) es considerada como una excepción</a:t>
            </a:r>
          </a:p>
          <a:p>
            <a:r>
              <a:rPr lang="es-ES" sz="1600" dirty="0"/>
              <a:t> </a:t>
            </a:r>
            <a:r>
              <a:rPr lang="es-ES" sz="1600" dirty="0" smtClean="0"/>
              <a:t>     en el contexto de la política religiosa general romana que era tolerante.</a:t>
            </a:r>
            <a:endParaRPr lang="es-ES" sz="1600" dirty="0"/>
          </a:p>
        </p:txBody>
      </p:sp>
      <p:sp>
        <p:nvSpPr>
          <p:cNvPr id="16" name="15 CuadroTexto"/>
          <p:cNvSpPr txBox="1"/>
          <p:nvPr/>
        </p:nvSpPr>
        <p:spPr>
          <a:xfrm>
            <a:off x="364466" y="3921148"/>
            <a:ext cx="8480442" cy="584775"/>
          </a:xfrm>
          <a:prstGeom prst="rect">
            <a:avLst/>
          </a:prstGeom>
          <a:noFill/>
        </p:spPr>
        <p:txBody>
          <a:bodyPr wrap="square" rtlCol="0">
            <a:spAutoFit/>
          </a:bodyPr>
          <a:lstStyle/>
          <a:p>
            <a:pPr marL="285750" indent="-285750">
              <a:buFont typeface="Arial" panose="020B0604020202020204" pitchFamily="34" charset="0"/>
              <a:buChar char="•"/>
            </a:pPr>
            <a:r>
              <a:rPr lang="es-ES" sz="1600" dirty="0" smtClean="0"/>
              <a:t>La actitud de la mayoría de la población frente a los cristianos parece que era  moderada </a:t>
            </a:r>
          </a:p>
          <a:p>
            <a:r>
              <a:rPr lang="es-ES" sz="1600" dirty="0"/>
              <a:t> </a:t>
            </a:r>
            <a:r>
              <a:rPr lang="es-ES" sz="1600" dirty="0" smtClean="0"/>
              <a:t>    o de indiferencia en una sociedad que era plural, </a:t>
            </a:r>
            <a:r>
              <a:rPr lang="es-ES" sz="1600" dirty="0" err="1" smtClean="0"/>
              <a:t>multi</a:t>
            </a:r>
            <a:r>
              <a:rPr lang="es-ES" sz="1600" dirty="0" smtClean="0"/>
              <a:t>-religiosa y </a:t>
            </a:r>
            <a:r>
              <a:rPr lang="es-ES" sz="1600" dirty="0" err="1" smtClean="0"/>
              <a:t>multi</a:t>
            </a:r>
            <a:r>
              <a:rPr lang="es-ES" sz="1600" dirty="0" smtClean="0"/>
              <a:t>-étnica</a:t>
            </a:r>
            <a:endParaRPr lang="es-ES" sz="1600" dirty="0"/>
          </a:p>
        </p:txBody>
      </p:sp>
      <p:sp>
        <p:nvSpPr>
          <p:cNvPr id="17" name="16 CuadroTexto"/>
          <p:cNvSpPr txBox="1"/>
          <p:nvPr/>
        </p:nvSpPr>
        <p:spPr>
          <a:xfrm>
            <a:off x="301085" y="2717690"/>
            <a:ext cx="3012096" cy="615553"/>
          </a:xfrm>
          <a:prstGeom prst="rect">
            <a:avLst/>
          </a:prstGeom>
          <a:noFill/>
        </p:spPr>
        <p:txBody>
          <a:bodyPr wrap="square" rtlCol="0">
            <a:spAutoFit/>
          </a:bodyPr>
          <a:lstStyle/>
          <a:p>
            <a:r>
              <a:rPr lang="es-ES" sz="1600" dirty="0" smtClean="0"/>
              <a:t>Los estudios socio-históricos</a:t>
            </a:r>
          </a:p>
          <a:p>
            <a:r>
              <a:rPr lang="es-ES" sz="1600" dirty="0" smtClean="0"/>
              <a:t>nos dicen que </a:t>
            </a:r>
            <a:r>
              <a:rPr lang="es-ES" dirty="0" smtClean="0"/>
              <a:t>…</a:t>
            </a:r>
            <a:endParaRPr lang="es-ES" dirty="0"/>
          </a:p>
        </p:txBody>
      </p:sp>
      <p:sp>
        <p:nvSpPr>
          <p:cNvPr id="18" name="17 CuadroTexto"/>
          <p:cNvSpPr txBox="1"/>
          <p:nvPr/>
        </p:nvSpPr>
        <p:spPr>
          <a:xfrm>
            <a:off x="301085" y="4842808"/>
            <a:ext cx="2048527" cy="369332"/>
          </a:xfrm>
          <a:prstGeom prst="rect">
            <a:avLst/>
          </a:prstGeom>
          <a:solidFill>
            <a:srgbClr val="A0E8B1"/>
          </a:solidFill>
        </p:spPr>
        <p:txBody>
          <a:bodyPr wrap="square" rtlCol="0">
            <a:spAutoFit/>
          </a:bodyPr>
          <a:lstStyle/>
          <a:p>
            <a:r>
              <a:rPr lang="es-ES" dirty="0" smtClean="0"/>
              <a:t>QUE PROVOCABAN</a:t>
            </a:r>
            <a:endParaRPr lang="es-ES" dirty="0"/>
          </a:p>
        </p:txBody>
      </p:sp>
      <p:sp>
        <p:nvSpPr>
          <p:cNvPr id="19" name="18 CuadroTexto"/>
          <p:cNvSpPr txBox="1"/>
          <p:nvPr/>
        </p:nvSpPr>
        <p:spPr>
          <a:xfrm>
            <a:off x="301085" y="5212140"/>
            <a:ext cx="1988754" cy="369332"/>
          </a:xfrm>
          <a:prstGeom prst="rect">
            <a:avLst/>
          </a:prstGeom>
          <a:solidFill>
            <a:srgbClr val="A0E8B1"/>
          </a:solidFill>
        </p:spPr>
        <p:txBody>
          <a:bodyPr wrap="square" rtlCol="0">
            <a:spAutoFit/>
          </a:bodyPr>
          <a:lstStyle/>
          <a:p>
            <a:r>
              <a:rPr lang="es-ES" dirty="0" smtClean="0"/>
              <a:t>CONFLICTOS</a:t>
            </a:r>
            <a:endParaRPr lang="es-ES" dirty="0"/>
          </a:p>
        </p:txBody>
      </p:sp>
    </p:spTree>
    <p:extLst>
      <p:ext uri="{BB962C8B-B14F-4D97-AF65-F5344CB8AC3E}">
        <p14:creationId xmlns:p14="http://schemas.microsoft.com/office/powerpoint/2010/main" val="31099400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809492" y="6165304"/>
            <a:ext cx="758952" cy="246888"/>
          </a:xfrm>
        </p:spPr>
        <p:txBody>
          <a:bodyPr/>
          <a:lstStyle/>
          <a:p>
            <a:fld id="{636E3AB4-97AD-4389-A1F4-096199C2DEE3}" type="slidenum">
              <a:rPr lang="es-ES" b="1" smtClean="0">
                <a:solidFill>
                  <a:schemeClr val="tx1"/>
                </a:solidFill>
              </a:rPr>
              <a:t>88</a:t>
            </a:fld>
            <a:endParaRPr lang="es-ES" b="1" dirty="0">
              <a:solidFill>
                <a:schemeClr val="tx1"/>
              </a:solidFill>
            </a:endParaRPr>
          </a:p>
        </p:txBody>
      </p:sp>
      <p:sp>
        <p:nvSpPr>
          <p:cNvPr id="6" name="5 CuadroTexto"/>
          <p:cNvSpPr txBox="1"/>
          <p:nvPr/>
        </p:nvSpPr>
        <p:spPr>
          <a:xfrm>
            <a:off x="8568444" y="55596"/>
            <a:ext cx="504056"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23</a:t>
            </a:r>
            <a:endParaRPr lang="es-ES" b="1" dirty="0"/>
          </a:p>
        </p:txBody>
      </p:sp>
      <p:sp>
        <p:nvSpPr>
          <p:cNvPr id="2" name="1 CuadroTexto"/>
          <p:cNvSpPr txBox="1"/>
          <p:nvPr/>
        </p:nvSpPr>
        <p:spPr>
          <a:xfrm>
            <a:off x="1259632" y="488232"/>
            <a:ext cx="7128792" cy="1200329"/>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a:t>
            </a:r>
            <a:r>
              <a:rPr lang="es-ES" b="1" dirty="0" smtClean="0">
                <a:solidFill>
                  <a:srgbClr val="FF0000"/>
                </a:solidFill>
              </a:rPr>
              <a:t>1</a:t>
            </a:r>
            <a:r>
              <a:rPr lang="es-ES" dirty="0" smtClean="0"/>
              <a:t>  La casa era la </a:t>
            </a:r>
            <a:r>
              <a:rPr lang="es-ES" b="1" dirty="0" smtClean="0">
                <a:solidFill>
                  <a:schemeClr val="accent6">
                    <a:lumMod val="75000"/>
                  </a:schemeClr>
                </a:solidFill>
              </a:rPr>
              <a:t>estructura fundamental </a:t>
            </a:r>
            <a:r>
              <a:rPr lang="es-ES" dirty="0" smtClean="0"/>
              <a:t>de la sociedad en la que nació y se desarrolló el cristianismo. Incluso la realidad </a:t>
            </a:r>
            <a:r>
              <a:rPr lang="es-ES" dirty="0" err="1" smtClean="0"/>
              <a:t>polí</a:t>
            </a:r>
            <a:r>
              <a:rPr lang="es-ES" dirty="0" smtClean="0"/>
              <a:t>- tica era un reflejo de la casa. La actitud que tuvieron los cristianos con la casa sería semejante a la que tuvieron con la sociedad en general.</a:t>
            </a:r>
            <a:endParaRPr lang="es-ES" dirty="0"/>
          </a:p>
        </p:txBody>
      </p:sp>
      <p:sp>
        <p:nvSpPr>
          <p:cNvPr id="7" name="6 CuadroTexto"/>
          <p:cNvSpPr txBox="1"/>
          <p:nvPr/>
        </p:nvSpPr>
        <p:spPr>
          <a:xfrm>
            <a:off x="2293253" y="1902823"/>
            <a:ext cx="2016224" cy="369332"/>
          </a:xfrm>
          <a:prstGeom prst="rect">
            <a:avLst/>
          </a:prstGeom>
          <a:noFill/>
        </p:spPr>
        <p:txBody>
          <a:bodyPr wrap="square" rtlCol="0">
            <a:spAutoFit/>
          </a:bodyPr>
          <a:lstStyle/>
          <a:p>
            <a:r>
              <a:rPr lang="es-ES" dirty="0" smtClean="0"/>
              <a:t>Lugar = </a:t>
            </a:r>
            <a:r>
              <a:rPr lang="es-ES" dirty="0" err="1" smtClean="0"/>
              <a:t>oikÍa</a:t>
            </a:r>
            <a:endParaRPr lang="es-ES" dirty="0"/>
          </a:p>
        </p:txBody>
      </p:sp>
      <p:sp>
        <p:nvSpPr>
          <p:cNvPr id="8" name="7 CuadroTexto"/>
          <p:cNvSpPr txBox="1"/>
          <p:nvPr/>
        </p:nvSpPr>
        <p:spPr>
          <a:xfrm>
            <a:off x="2159732" y="2288725"/>
            <a:ext cx="2664296" cy="646331"/>
          </a:xfrm>
          <a:prstGeom prst="rect">
            <a:avLst/>
          </a:prstGeom>
          <a:noFill/>
        </p:spPr>
        <p:txBody>
          <a:bodyPr wrap="square" rtlCol="0">
            <a:spAutoFit/>
          </a:bodyPr>
          <a:lstStyle/>
          <a:p>
            <a:r>
              <a:rPr lang="es-ES" dirty="0"/>
              <a:t>g</a:t>
            </a:r>
            <a:r>
              <a:rPr lang="es-ES" dirty="0" smtClean="0"/>
              <a:t>rupo humano </a:t>
            </a:r>
          </a:p>
          <a:p>
            <a:r>
              <a:rPr lang="es-ES" dirty="0"/>
              <a:t> </a:t>
            </a:r>
            <a:r>
              <a:rPr lang="es-ES" dirty="0" smtClean="0"/>
              <a:t>           = </a:t>
            </a:r>
            <a:r>
              <a:rPr lang="es-ES" dirty="0" err="1" smtClean="0"/>
              <a:t>oikos</a:t>
            </a:r>
            <a:endParaRPr lang="es-ES" dirty="0"/>
          </a:p>
        </p:txBody>
      </p:sp>
      <p:sp>
        <p:nvSpPr>
          <p:cNvPr id="9" name="8 CuadroTexto"/>
          <p:cNvSpPr txBox="1"/>
          <p:nvPr/>
        </p:nvSpPr>
        <p:spPr>
          <a:xfrm>
            <a:off x="3945818" y="1688561"/>
            <a:ext cx="4464496" cy="1200329"/>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A - </a:t>
            </a:r>
            <a:r>
              <a:rPr lang="es-ES" b="1" dirty="0" err="1" smtClean="0"/>
              <a:t>Domus</a:t>
            </a:r>
            <a:r>
              <a:rPr lang="es-ES" b="1" dirty="0" smtClean="0"/>
              <a:t>  </a:t>
            </a:r>
            <a:r>
              <a:rPr lang="es-ES" b="1" dirty="0" err="1" smtClean="0"/>
              <a:t>ecclesia</a:t>
            </a:r>
            <a:r>
              <a:rPr lang="es-ES" b="1" dirty="0" smtClean="0"/>
              <a:t> </a:t>
            </a:r>
            <a:r>
              <a:rPr lang="es-ES" dirty="0" smtClean="0"/>
              <a:t>= iglesia en la casa = espacio físico y humano de una nueva forma de comunidad = casa particular habitada a la que se acudía a las reuniones</a:t>
            </a:r>
            <a:endParaRPr lang="es-ES" dirty="0"/>
          </a:p>
        </p:txBody>
      </p:sp>
      <p:sp>
        <p:nvSpPr>
          <p:cNvPr id="10" name="9 CuadroTexto"/>
          <p:cNvSpPr txBox="1"/>
          <p:nvPr/>
        </p:nvSpPr>
        <p:spPr>
          <a:xfrm>
            <a:off x="3095834" y="4154674"/>
            <a:ext cx="5834255" cy="2462213"/>
          </a:xfrm>
          <a:prstGeom prst="rect">
            <a:avLst/>
          </a:prstGeom>
          <a:noFill/>
        </p:spPr>
        <p:txBody>
          <a:bodyPr wrap="square" rtlCol="0">
            <a:spAutoFit/>
          </a:bodyPr>
          <a:lstStyle/>
          <a:p>
            <a:r>
              <a:rPr lang="es-ES" b="1" dirty="0" smtClean="0">
                <a:solidFill>
                  <a:schemeClr val="accent6">
                    <a:lumMod val="75000"/>
                  </a:schemeClr>
                </a:solidFill>
              </a:rPr>
              <a:t>Ejemplos</a:t>
            </a:r>
            <a:r>
              <a:rPr lang="es-ES" dirty="0" smtClean="0"/>
              <a:t> de </a:t>
            </a:r>
            <a:r>
              <a:rPr lang="es-ES" dirty="0" err="1" smtClean="0"/>
              <a:t>domus</a:t>
            </a:r>
            <a:r>
              <a:rPr lang="es-ES" dirty="0" smtClean="0"/>
              <a:t> </a:t>
            </a:r>
            <a:r>
              <a:rPr lang="es-ES" dirty="0" err="1" smtClean="0"/>
              <a:t>ecclesiae</a:t>
            </a:r>
            <a:r>
              <a:rPr lang="es-ES" dirty="0" smtClean="0"/>
              <a:t> rescatados parcialmente por la arqueología</a:t>
            </a:r>
          </a:p>
          <a:p>
            <a:pPr marL="285750" indent="-285750">
              <a:buFont typeface="Arial" panose="020B0604020202020204" pitchFamily="34" charset="0"/>
              <a:buChar char="•"/>
            </a:pPr>
            <a:r>
              <a:rPr lang="es-ES" dirty="0" smtClean="0"/>
              <a:t>Casa de Dura </a:t>
            </a:r>
            <a:r>
              <a:rPr lang="es-ES" dirty="0" err="1" smtClean="0"/>
              <a:t>Europos</a:t>
            </a:r>
            <a:r>
              <a:rPr lang="es-ES" dirty="0" smtClean="0"/>
              <a:t> (Siria)</a:t>
            </a:r>
          </a:p>
          <a:p>
            <a:pPr marL="285750" indent="-285750">
              <a:buFont typeface="Arial" panose="020B0604020202020204" pitchFamily="34" charset="0"/>
              <a:buChar char="•"/>
            </a:pPr>
            <a:r>
              <a:rPr lang="es-ES" dirty="0" smtClean="0"/>
              <a:t>Casa de Teófilo en Antioquía</a:t>
            </a:r>
          </a:p>
          <a:p>
            <a:pPr marL="285750" indent="-285750">
              <a:buFont typeface="Arial" panose="020B0604020202020204" pitchFamily="34" charset="0"/>
              <a:buChar char="•"/>
            </a:pPr>
            <a:r>
              <a:rPr lang="es-ES" dirty="0" smtClean="0"/>
              <a:t>Casa de Pedro en Cafarnaúm</a:t>
            </a:r>
          </a:p>
          <a:p>
            <a:pPr marL="285750" indent="-285750">
              <a:buFont typeface="Arial" panose="020B0604020202020204" pitchFamily="34" charset="0"/>
              <a:buChar char="•"/>
            </a:pPr>
            <a:r>
              <a:rPr lang="es-ES" dirty="0" smtClean="0"/>
              <a:t>Casa de María (madre de Juan Marcos) en Jerusalén</a:t>
            </a:r>
          </a:p>
          <a:p>
            <a:pPr>
              <a:spcBef>
                <a:spcPts val="600"/>
              </a:spcBef>
            </a:pPr>
            <a:r>
              <a:rPr lang="es-ES" dirty="0" smtClean="0"/>
              <a:t>Parece que estos edificios antes fueron </a:t>
            </a:r>
            <a:r>
              <a:rPr lang="es-ES" dirty="0" err="1" smtClean="0"/>
              <a:t>domus</a:t>
            </a:r>
            <a:r>
              <a:rPr lang="es-ES" dirty="0" smtClean="0"/>
              <a:t> </a:t>
            </a:r>
            <a:r>
              <a:rPr lang="es-ES" dirty="0" err="1" smtClean="0"/>
              <a:t>ecclesia</a:t>
            </a:r>
            <a:r>
              <a:rPr lang="es-ES" dirty="0" smtClean="0"/>
              <a:t> </a:t>
            </a:r>
          </a:p>
          <a:p>
            <a:r>
              <a:rPr lang="es-ES" dirty="0" smtClean="0"/>
              <a:t>y fueron luego adaptadas para </a:t>
            </a:r>
            <a:r>
              <a:rPr lang="es-ES" dirty="0" err="1" smtClean="0"/>
              <a:t>domus</a:t>
            </a:r>
            <a:r>
              <a:rPr lang="es-ES" dirty="0" smtClean="0"/>
              <a:t> </a:t>
            </a:r>
            <a:r>
              <a:rPr lang="es-ES" dirty="0" err="1" smtClean="0"/>
              <a:t>ecclesiae</a:t>
            </a:r>
            <a:endParaRPr lang="es-ES" dirty="0"/>
          </a:p>
        </p:txBody>
      </p:sp>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25" y="3803161"/>
            <a:ext cx="2474926" cy="273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618725" y="2865709"/>
            <a:ext cx="7841707" cy="1200329"/>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t>B - </a:t>
            </a:r>
            <a:r>
              <a:rPr lang="es-ES" b="1" dirty="0" err="1" smtClean="0"/>
              <a:t>Domus</a:t>
            </a:r>
            <a:r>
              <a:rPr lang="es-ES" b="1" dirty="0" smtClean="0"/>
              <a:t>   </a:t>
            </a:r>
            <a:r>
              <a:rPr lang="es-ES" b="1" dirty="0" err="1" smtClean="0"/>
              <a:t>ecclesiae</a:t>
            </a:r>
            <a:r>
              <a:rPr lang="es-ES" b="1" dirty="0" smtClean="0"/>
              <a:t> </a:t>
            </a:r>
            <a:r>
              <a:rPr lang="es-ES" dirty="0" smtClean="0"/>
              <a:t>= casa de la iglesia = casas reformadas en las que normalmente no se habitaba sino que se destinaban a las reuniones y cele-</a:t>
            </a:r>
            <a:r>
              <a:rPr lang="es-ES" dirty="0" err="1" smtClean="0"/>
              <a:t>braciones</a:t>
            </a:r>
            <a:r>
              <a:rPr lang="es-ES" dirty="0" smtClean="0"/>
              <a:t> de la comunidad. Parece que en algunas había habitaciones para los itinerantes.</a:t>
            </a:r>
            <a:endParaRPr lang="es-ES" dirty="0"/>
          </a:p>
        </p:txBody>
      </p:sp>
      <p:sp>
        <p:nvSpPr>
          <p:cNvPr id="11" name="10 CuadroTexto"/>
          <p:cNvSpPr txBox="1"/>
          <p:nvPr/>
        </p:nvSpPr>
        <p:spPr>
          <a:xfrm>
            <a:off x="3160068" y="3881372"/>
            <a:ext cx="5228356" cy="36933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FF0000"/>
                </a:solidFill>
              </a:rPr>
              <a:t>3</a:t>
            </a:r>
            <a:r>
              <a:rPr lang="es-ES" dirty="0" smtClean="0"/>
              <a:t>  Información limitada apoyada en la arqueología</a:t>
            </a:r>
            <a:endParaRPr lang="es-ES" dirty="0"/>
          </a:p>
        </p:txBody>
      </p:sp>
      <p:sp>
        <p:nvSpPr>
          <p:cNvPr id="14" name="13 CuadroTexto"/>
          <p:cNvSpPr txBox="1"/>
          <p:nvPr/>
        </p:nvSpPr>
        <p:spPr>
          <a:xfrm>
            <a:off x="1596657" y="5541808"/>
            <a:ext cx="1296144" cy="307777"/>
          </a:xfrm>
          <a:prstGeom prst="rect">
            <a:avLst/>
          </a:prstGeom>
          <a:noFill/>
        </p:spPr>
        <p:txBody>
          <a:bodyPr wrap="square" rtlCol="0">
            <a:spAutoFit/>
          </a:bodyPr>
          <a:lstStyle/>
          <a:p>
            <a:r>
              <a:rPr lang="es-ES" sz="1400" b="1" dirty="0" smtClean="0"/>
              <a:t>Dura </a:t>
            </a:r>
            <a:r>
              <a:rPr lang="es-ES" sz="1400" b="1" dirty="0" err="1" smtClean="0"/>
              <a:t>Europos</a:t>
            </a:r>
            <a:endParaRPr lang="es-ES" sz="1400" b="1" dirty="0"/>
          </a:p>
        </p:txBody>
      </p:sp>
      <p:sp>
        <p:nvSpPr>
          <p:cNvPr id="5" name="4 CuadroTexto"/>
          <p:cNvSpPr txBox="1"/>
          <p:nvPr/>
        </p:nvSpPr>
        <p:spPr>
          <a:xfrm>
            <a:off x="823155" y="278082"/>
            <a:ext cx="1794213" cy="523220"/>
          </a:xfrm>
          <a:prstGeom prst="rect">
            <a:avLst/>
          </a:prstGeom>
          <a:solidFill>
            <a:schemeClr val="bg1"/>
          </a:solidFill>
        </p:spPr>
        <p:txBody>
          <a:bodyPr wrap="square" rtlCol="0">
            <a:spAutoFit/>
          </a:bodyPr>
          <a:lstStyle/>
          <a:p>
            <a:r>
              <a:rPr lang="es-ES" sz="2800" b="1" dirty="0" smtClean="0">
                <a:solidFill>
                  <a:schemeClr val="accent6">
                    <a:lumMod val="75000"/>
                  </a:schemeClr>
                </a:solidFill>
                <a:latin typeface="Arial" panose="020B0604020202020204" pitchFamily="34" charset="0"/>
                <a:cs typeface="Arial" panose="020B0604020202020204" pitchFamily="34" charset="0"/>
              </a:rPr>
              <a:t>LA CASA</a:t>
            </a:r>
            <a:endParaRPr lang="es-ES" sz="2800" b="1" dirty="0">
              <a:solidFill>
                <a:schemeClr val="accent6">
                  <a:lumMod val="75000"/>
                </a:schemeClr>
              </a:solidFill>
              <a:latin typeface="Arial" panose="020B0604020202020204" pitchFamily="34" charset="0"/>
              <a:cs typeface="Arial" panose="020B0604020202020204" pitchFamily="34" charset="0"/>
            </a:endParaRPr>
          </a:p>
        </p:txBody>
      </p:sp>
      <p:sp>
        <p:nvSpPr>
          <p:cNvPr id="15" name="14 Flecha derecha"/>
          <p:cNvSpPr/>
          <p:nvPr/>
        </p:nvSpPr>
        <p:spPr>
          <a:xfrm rot="20837344">
            <a:off x="1558732" y="2068301"/>
            <a:ext cx="647111" cy="157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derecha"/>
          <p:cNvSpPr/>
          <p:nvPr/>
        </p:nvSpPr>
        <p:spPr>
          <a:xfrm rot="586000">
            <a:off x="1500874" y="2357521"/>
            <a:ext cx="659941" cy="1701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2" descr="https://upload.wikimedia.org/wikipedia/commons/thumb/6/6d/Doura_Europos_domus_ecclesiae_front.jpg/320px-Doura_Europos_domus_ecclesiae_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475" y="4579050"/>
            <a:ext cx="1627957" cy="92551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18725" y="2087489"/>
            <a:ext cx="1101537"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solidFill>
                  <a:srgbClr val="FF0000"/>
                </a:solidFill>
              </a:rPr>
              <a:t>2</a:t>
            </a:r>
            <a:r>
              <a:rPr lang="es-ES" b="1" dirty="0" smtClean="0"/>
              <a:t>  CASA</a:t>
            </a:r>
            <a:r>
              <a:rPr lang="es-ES" dirty="0" smtClean="0"/>
              <a:t> </a:t>
            </a:r>
          </a:p>
          <a:p>
            <a:r>
              <a:rPr lang="es-ES" dirty="0" smtClean="0"/>
              <a:t>(</a:t>
            </a:r>
            <a:r>
              <a:rPr lang="es-ES" dirty="0" err="1" smtClean="0"/>
              <a:t>domus</a:t>
            </a:r>
            <a:r>
              <a:rPr lang="es-ES" dirty="0" smtClean="0"/>
              <a:t>) </a:t>
            </a:r>
            <a:endParaRPr lang="es-ES" dirty="0"/>
          </a:p>
        </p:txBody>
      </p:sp>
    </p:spTree>
    <p:extLst>
      <p:ext uri="{BB962C8B-B14F-4D97-AF65-F5344CB8AC3E}">
        <p14:creationId xmlns:p14="http://schemas.microsoft.com/office/powerpoint/2010/main" val="4868951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66840"/>
            <a:ext cx="82677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834893" y="6067799"/>
            <a:ext cx="758952" cy="246888"/>
          </a:xfrm>
        </p:spPr>
        <p:txBody>
          <a:bodyPr/>
          <a:lstStyle/>
          <a:p>
            <a:fld id="{636E3AB4-97AD-4389-A1F4-096199C2DEE3}" type="slidenum">
              <a:rPr lang="es-ES" b="1" smtClean="0">
                <a:solidFill>
                  <a:schemeClr val="tx1"/>
                </a:solidFill>
              </a:rPr>
              <a:t>89</a:t>
            </a:fld>
            <a:endParaRPr lang="es-ES" b="1" dirty="0">
              <a:solidFill>
                <a:schemeClr val="tx1"/>
              </a:solidFill>
            </a:endParaRPr>
          </a:p>
        </p:txBody>
      </p:sp>
      <p:sp>
        <p:nvSpPr>
          <p:cNvPr id="5" name="4 CuadroTexto"/>
          <p:cNvSpPr txBox="1"/>
          <p:nvPr/>
        </p:nvSpPr>
        <p:spPr>
          <a:xfrm>
            <a:off x="675191" y="4453449"/>
            <a:ext cx="4082715" cy="1754326"/>
          </a:xfrm>
          <a:prstGeom prst="rect">
            <a:avLst/>
          </a:prstGeom>
          <a:noFill/>
        </p:spPr>
        <p:txBody>
          <a:bodyPr wrap="square" rtlCol="0">
            <a:spAutoFit/>
          </a:bodyPr>
          <a:lstStyle/>
          <a:p>
            <a:r>
              <a:rPr lang="es-ES" b="1" dirty="0" smtClean="0">
                <a:solidFill>
                  <a:srgbClr val="FF0000"/>
                </a:solidFill>
              </a:rPr>
              <a:t>7</a:t>
            </a:r>
            <a:r>
              <a:rPr lang="es-ES" dirty="0" smtClean="0"/>
              <a:t>  En el mundo grecorromano había</a:t>
            </a:r>
          </a:p>
          <a:p>
            <a:pPr marL="285750" indent="-285750">
              <a:buFont typeface="Arial" panose="020B0604020202020204" pitchFamily="34" charset="0"/>
              <a:buChar char="•"/>
            </a:pPr>
            <a:r>
              <a:rPr lang="es-ES" dirty="0" smtClean="0"/>
              <a:t>Cultos oficiales (</a:t>
            </a:r>
            <a:r>
              <a:rPr lang="es-ES" dirty="0" err="1" smtClean="0"/>
              <a:t>Jupiter</a:t>
            </a:r>
            <a:r>
              <a:rPr lang="es-ES" dirty="0" smtClean="0"/>
              <a:t>, en templos)</a:t>
            </a:r>
          </a:p>
          <a:p>
            <a:pPr marL="285750" indent="-285750">
              <a:buFont typeface="Arial" panose="020B0604020202020204" pitchFamily="34" charset="0"/>
              <a:buChar char="•"/>
            </a:pPr>
            <a:r>
              <a:rPr lang="es-ES" dirty="0" smtClean="0"/>
              <a:t>Culto de asociaciones religiosas</a:t>
            </a:r>
          </a:p>
          <a:p>
            <a:pPr marL="285750" indent="-285750">
              <a:buFont typeface="Arial" panose="020B0604020202020204" pitchFamily="34" charset="0"/>
              <a:buChar char="•"/>
            </a:pPr>
            <a:r>
              <a:rPr lang="es-ES" dirty="0" smtClean="0"/>
              <a:t>Cultos domésticos (Lares, Dionisio) realizados en la casa</a:t>
            </a:r>
          </a:p>
          <a:p>
            <a:r>
              <a:rPr lang="es-ES" dirty="0" smtClean="0"/>
              <a:t>Esto influyó sobre el cristianismo.</a:t>
            </a:r>
            <a:endParaRPr lang="es-ES" dirty="0"/>
          </a:p>
        </p:txBody>
      </p:sp>
      <p:sp>
        <p:nvSpPr>
          <p:cNvPr id="6" name="5 CuadroTexto"/>
          <p:cNvSpPr txBox="1"/>
          <p:nvPr/>
        </p:nvSpPr>
        <p:spPr>
          <a:xfrm>
            <a:off x="971600" y="260648"/>
            <a:ext cx="7992888" cy="923330"/>
          </a:xfrm>
          <a:prstGeom prst="rect">
            <a:avLst/>
          </a:prstGeom>
          <a:noFill/>
        </p:spPr>
        <p:txBody>
          <a:bodyPr wrap="square" rtlCol="0">
            <a:spAutoFit/>
          </a:bodyPr>
          <a:lstStyle/>
          <a:p>
            <a:r>
              <a:rPr lang="es-ES" dirty="0" smtClean="0"/>
              <a:t>DOMUS ECCLESIA = </a:t>
            </a:r>
            <a:r>
              <a:rPr lang="es-ES" b="1" dirty="0" smtClean="0">
                <a:solidFill>
                  <a:schemeClr val="accent6">
                    <a:lumMod val="75000"/>
                  </a:schemeClr>
                </a:solidFill>
              </a:rPr>
              <a:t>IGLESIA DOMÉSTICA</a:t>
            </a:r>
            <a:r>
              <a:rPr lang="es-ES" dirty="0" smtClean="0"/>
              <a:t>: El primer lugar para las reuniones propias de las comunidades cristianas fue la casa / vivienda y el núcleo primero </a:t>
            </a:r>
          </a:p>
          <a:p>
            <a:r>
              <a:rPr lang="es-ES" dirty="0"/>
              <a:t> </a:t>
            </a:r>
            <a:r>
              <a:rPr lang="es-ES" dirty="0" smtClean="0"/>
              <a:t>     de las iglesias domésticas  era la casa / familia (tenía un sentido amplio)</a:t>
            </a:r>
            <a:endParaRPr lang="es-ES" dirty="0"/>
          </a:p>
        </p:txBody>
      </p:sp>
      <p:sp>
        <p:nvSpPr>
          <p:cNvPr id="7" name="6 CuadroTexto"/>
          <p:cNvSpPr txBox="1"/>
          <p:nvPr/>
        </p:nvSpPr>
        <p:spPr>
          <a:xfrm>
            <a:off x="663751" y="1115452"/>
            <a:ext cx="3816424" cy="338554"/>
          </a:xfrm>
          <a:prstGeom prst="rect">
            <a:avLst/>
          </a:prstGeom>
          <a:noFill/>
        </p:spPr>
        <p:txBody>
          <a:bodyPr wrap="square" rtlCol="0">
            <a:spAutoFit/>
          </a:bodyPr>
          <a:lstStyle/>
          <a:p>
            <a:r>
              <a:rPr lang="es-ES" sz="1600" dirty="0" smtClean="0"/>
              <a:t>“La iglesia se reúne en la casa de …” </a:t>
            </a:r>
            <a:endParaRPr lang="es-ES" sz="1600" dirty="0"/>
          </a:p>
        </p:txBody>
      </p:sp>
      <p:sp>
        <p:nvSpPr>
          <p:cNvPr id="8" name="7 CuadroTexto"/>
          <p:cNvSpPr txBox="1"/>
          <p:nvPr/>
        </p:nvSpPr>
        <p:spPr>
          <a:xfrm>
            <a:off x="4615657" y="1115452"/>
            <a:ext cx="3168352" cy="338554"/>
          </a:xfrm>
          <a:prstGeom prst="rect">
            <a:avLst/>
          </a:prstGeom>
          <a:noFill/>
        </p:spPr>
        <p:txBody>
          <a:bodyPr wrap="square" rtlCol="0">
            <a:spAutoFit/>
          </a:bodyPr>
          <a:lstStyle/>
          <a:p>
            <a:r>
              <a:rPr lang="es-ES" sz="1600" dirty="0" smtClean="0"/>
              <a:t>“Se convirtió … y toda su casa”</a:t>
            </a:r>
            <a:endParaRPr lang="es-ES" sz="1600" dirty="0"/>
          </a:p>
        </p:txBody>
      </p:sp>
      <p:sp>
        <p:nvSpPr>
          <p:cNvPr id="9" name="8 CuadroTexto"/>
          <p:cNvSpPr txBox="1"/>
          <p:nvPr/>
        </p:nvSpPr>
        <p:spPr>
          <a:xfrm>
            <a:off x="684574" y="1412776"/>
            <a:ext cx="4895538" cy="584775"/>
          </a:xfrm>
          <a:prstGeom prst="rect">
            <a:avLst/>
          </a:prstGeom>
          <a:noFill/>
        </p:spPr>
        <p:txBody>
          <a:bodyPr wrap="square" rtlCol="0">
            <a:spAutoFit/>
          </a:bodyPr>
          <a:lstStyle/>
          <a:p>
            <a:r>
              <a:rPr lang="es-ES" sz="1600" b="1" i="1" dirty="0" smtClean="0"/>
              <a:t>El cristianismo comenzó a afirmarse no en espacios </a:t>
            </a:r>
          </a:p>
          <a:p>
            <a:r>
              <a:rPr lang="es-ES" sz="1600" b="1" i="1" dirty="0" smtClean="0"/>
              <a:t>sacros sino de la vida diaria, en casas particulares. </a:t>
            </a:r>
            <a:endParaRPr lang="es-ES" sz="1600" b="1" i="1" dirty="0"/>
          </a:p>
        </p:txBody>
      </p:sp>
      <p:sp>
        <p:nvSpPr>
          <p:cNvPr id="10" name="9 CuadroTexto"/>
          <p:cNvSpPr txBox="1"/>
          <p:nvPr/>
        </p:nvSpPr>
        <p:spPr>
          <a:xfrm>
            <a:off x="635783" y="1997551"/>
            <a:ext cx="7944894" cy="1754326"/>
          </a:xfrm>
          <a:prstGeom prst="rect">
            <a:avLst/>
          </a:prstGeom>
          <a:noFill/>
        </p:spPr>
        <p:txBody>
          <a:bodyPr wrap="square" rtlCol="0">
            <a:spAutoFit/>
          </a:bodyPr>
          <a:lstStyle/>
          <a:p>
            <a:r>
              <a:rPr lang="es-ES" b="1" dirty="0" smtClean="0">
                <a:solidFill>
                  <a:srgbClr val="FF0000"/>
                </a:solidFill>
              </a:rPr>
              <a:t>5</a:t>
            </a:r>
            <a:r>
              <a:rPr lang="es-ES" dirty="0" smtClean="0"/>
              <a:t> - Parece que en las primeras comunidades se </a:t>
            </a:r>
            <a:r>
              <a:rPr lang="es-ES" dirty="0" err="1" smtClean="0"/>
              <a:t>refle</a:t>
            </a:r>
            <a:r>
              <a:rPr lang="es-ES" dirty="0" smtClean="0"/>
              <a:t>-</a:t>
            </a:r>
          </a:p>
          <a:p>
            <a:r>
              <a:rPr lang="es-ES" dirty="0" smtClean="0"/>
              <a:t>jaba la heterogeneidad de aquella sociedad: con nota-</a:t>
            </a:r>
          </a:p>
          <a:p>
            <a:r>
              <a:rPr lang="es-ES" dirty="0" err="1" smtClean="0"/>
              <a:t>ble</a:t>
            </a:r>
            <a:r>
              <a:rPr lang="es-ES" dirty="0" smtClean="0"/>
              <a:t> presencia de los sectores más deprimidos y </a:t>
            </a:r>
            <a:r>
              <a:rPr lang="es-ES" dirty="0" err="1" smtClean="0"/>
              <a:t>tam</a:t>
            </a:r>
            <a:r>
              <a:rPr lang="es-ES" dirty="0" smtClean="0"/>
              <a:t>-</a:t>
            </a:r>
          </a:p>
          <a:p>
            <a:r>
              <a:rPr lang="es-ES" dirty="0" err="1" smtClean="0"/>
              <a:t>bién</a:t>
            </a:r>
            <a:r>
              <a:rPr lang="es-ES" dirty="0" smtClean="0"/>
              <a:t> con la participación de personas de cierto </a:t>
            </a:r>
            <a:r>
              <a:rPr lang="es-ES" dirty="0" err="1" smtClean="0"/>
              <a:t>relie</a:t>
            </a:r>
            <a:r>
              <a:rPr lang="es-ES" dirty="0" smtClean="0"/>
              <a:t>-</a:t>
            </a:r>
          </a:p>
          <a:p>
            <a:r>
              <a:rPr lang="es-ES" dirty="0" smtClean="0"/>
              <a:t>ve social que </a:t>
            </a:r>
            <a:r>
              <a:rPr lang="es-ES" b="1" dirty="0" smtClean="0">
                <a:solidFill>
                  <a:schemeClr val="accent6">
                    <a:lumMod val="75000"/>
                  </a:schemeClr>
                </a:solidFill>
              </a:rPr>
              <a:t>solían ofrecer su casa</a:t>
            </a:r>
            <a:r>
              <a:rPr lang="es-ES" dirty="0" smtClean="0"/>
              <a:t> y tendían a </a:t>
            </a:r>
            <a:r>
              <a:rPr lang="es-ES" dirty="0" err="1" smtClean="0"/>
              <a:t>adop</a:t>
            </a:r>
            <a:r>
              <a:rPr lang="es-ES" dirty="0" smtClean="0"/>
              <a:t>-</a:t>
            </a:r>
          </a:p>
          <a:p>
            <a:r>
              <a:rPr lang="es-ES" dirty="0" err="1" smtClean="0"/>
              <a:t>tar</a:t>
            </a:r>
            <a:r>
              <a:rPr lang="es-ES" dirty="0" smtClean="0"/>
              <a:t> funciones de responsabilidad en la comunidad (También mujeres)</a:t>
            </a:r>
            <a:endParaRPr lang="es-ES" dirty="0"/>
          </a:p>
        </p:txBody>
      </p:sp>
      <p:sp>
        <p:nvSpPr>
          <p:cNvPr id="11" name="10 CuadroTexto"/>
          <p:cNvSpPr txBox="1"/>
          <p:nvPr/>
        </p:nvSpPr>
        <p:spPr>
          <a:xfrm>
            <a:off x="4067944" y="6006577"/>
            <a:ext cx="2520280" cy="369332"/>
          </a:xfrm>
          <a:prstGeom prst="rect">
            <a:avLst/>
          </a:prstGeom>
          <a:noFill/>
        </p:spPr>
        <p:txBody>
          <a:bodyPr wrap="square" rtlCol="0">
            <a:spAutoFit/>
          </a:bodyPr>
          <a:lstStyle/>
          <a:p>
            <a:r>
              <a:rPr lang="es-ES" dirty="0" smtClean="0"/>
              <a:t>(Cfr. </a:t>
            </a:r>
            <a:r>
              <a:rPr lang="es-ES" dirty="0" err="1" smtClean="0"/>
              <a:t>Bibliog</a:t>
            </a:r>
            <a:r>
              <a:rPr lang="es-ES" dirty="0" smtClean="0"/>
              <a:t>. 1, 183 </a:t>
            </a:r>
            <a:r>
              <a:rPr lang="es-ES" dirty="0" err="1" smtClean="0"/>
              <a:t>ss</a:t>
            </a:r>
            <a:r>
              <a:rPr lang="es-ES" dirty="0" smtClean="0"/>
              <a:t>)</a:t>
            </a:r>
            <a:endParaRPr lang="es-ES" dirty="0"/>
          </a:p>
        </p:txBody>
      </p:sp>
      <p:sp>
        <p:nvSpPr>
          <p:cNvPr id="2" name="1 CuadroTexto"/>
          <p:cNvSpPr txBox="1"/>
          <p:nvPr/>
        </p:nvSpPr>
        <p:spPr>
          <a:xfrm>
            <a:off x="4572000" y="4435428"/>
            <a:ext cx="4392488" cy="1477328"/>
          </a:xfrm>
          <a:prstGeom prst="rect">
            <a:avLst/>
          </a:prstGeom>
          <a:noFill/>
        </p:spPr>
        <p:txBody>
          <a:bodyPr wrap="square" rtlCol="0">
            <a:spAutoFit/>
          </a:bodyPr>
          <a:lstStyle/>
          <a:p>
            <a:r>
              <a:rPr lang="es-ES" dirty="0" smtClean="0">
                <a:solidFill>
                  <a:srgbClr val="FF0000"/>
                </a:solidFill>
              </a:rPr>
              <a:t>8</a:t>
            </a:r>
            <a:r>
              <a:rPr lang="es-ES" dirty="0" smtClean="0"/>
              <a:t> - Las primeras comunidades </a:t>
            </a:r>
            <a:r>
              <a:rPr lang="es-ES" dirty="0" err="1" smtClean="0"/>
              <a:t>comenza</a:t>
            </a:r>
            <a:r>
              <a:rPr lang="es-ES" dirty="0" smtClean="0"/>
              <a:t>-</a:t>
            </a:r>
          </a:p>
          <a:p>
            <a:r>
              <a:rPr lang="es-ES" dirty="0" smtClean="0"/>
              <a:t>ron pareciéndose a los “cultos domésticos” y evolucionaron hacia un cierto paralelismo con el culto de asociaciones religiosas. Al final terminaron semejantes al culto oficial</a:t>
            </a:r>
            <a:endParaRPr lang="es-ES" dirty="0"/>
          </a:p>
        </p:txBody>
      </p:sp>
      <p:sp>
        <p:nvSpPr>
          <p:cNvPr id="3" name="2 CuadroTexto"/>
          <p:cNvSpPr txBox="1"/>
          <p:nvPr/>
        </p:nvSpPr>
        <p:spPr>
          <a:xfrm>
            <a:off x="694804" y="3773966"/>
            <a:ext cx="8143073" cy="646331"/>
          </a:xfrm>
          <a:prstGeom prst="rect">
            <a:avLst/>
          </a:prstGeom>
          <a:noFill/>
        </p:spPr>
        <p:txBody>
          <a:bodyPr wrap="square" rtlCol="0">
            <a:spAutoFit/>
          </a:bodyPr>
          <a:lstStyle/>
          <a:p>
            <a:r>
              <a:rPr lang="es-ES" dirty="0" smtClean="0">
                <a:solidFill>
                  <a:srgbClr val="FF0000"/>
                </a:solidFill>
              </a:rPr>
              <a:t>6</a:t>
            </a:r>
            <a:r>
              <a:rPr lang="es-ES" dirty="0" smtClean="0"/>
              <a:t> - Los que acogían a la iglesia en su casa espontáneamente tendían a ser líderes. No faltaban casos de mujeres en esta situación. Y a veces, conflictos de poder.</a:t>
            </a:r>
            <a:endParaRPr lang="es-E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828" y="1484784"/>
            <a:ext cx="2592849"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656307" y="334133"/>
            <a:ext cx="212549" cy="369332"/>
          </a:xfrm>
          <a:prstGeom prst="rect">
            <a:avLst/>
          </a:prstGeom>
          <a:noFill/>
        </p:spPr>
        <p:txBody>
          <a:bodyPr wrap="square" rtlCol="0">
            <a:spAutoFit/>
          </a:bodyPr>
          <a:lstStyle/>
          <a:p>
            <a:r>
              <a:rPr lang="es-ES" b="1" dirty="0" smtClean="0">
                <a:solidFill>
                  <a:srgbClr val="FF0000"/>
                </a:solidFill>
              </a:rPr>
              <a:t>4</a:t>
            </a:r>
            <a:endParaRPr lang="es-ES" b="1" dirty="0">
              <a:solidFill>
                <a:srgbClr val="FF0000"/>
              </a:solidFill>
            </a:endParaRPr>
          </a:p>
        </p:txBody>
      </p:sp>
    </p:spTree>
    <p:extLst>
      <p:ext uri="{BB962C8B-B14F-4D97-AF65-F5344CB8AC3E}">
        <p14:creationId xmlns:p14="http://schemas.microsoft.com/office/powerpoint/2010/main" val="373714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se3.mm.bing.net/th?id=OIP.cArafD1o1UNIPI8fzR1bQQHaDS&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338" y="620688"/>
            <a:ext cx="4027601" cy="2297923"/>
          </a:xfrm>
          <a:prstGeom prst="rect">
            <a:avLst/>
          </a:prstGeom>
          <a:noFill/>
          <a:extLst>
            <a:ext uri="{909E8E84-426E-40DD-AFC4-6F175D3DCCD1}">
              <a14:hiddenFill xmlns:a14="http://schemas.microsoft.com/office/drawing/2010/main">
                <a:solidFill>
                  <a:srgbClr val="FFFFFF"/>
                </a:solidFill>
              </a14:hiddenFill>
            </a:ext>
          </a:extLst>
        </p:spPr>
      </p:pic>
      <p:sp>
        <p:nvSpPr>
          <p:cNvPr id="12" name="11 Flecha izquierda"/>
          <p:cNvSpPr/>
          <p:nvPr/>
        </p:nvSpPr>
        <p:spPr>
          <a:xfrm>
            <a:off x="2656555" y="1353550"/>
            <a:ext cx="2966794" cy="1584177"/>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2656555" y="1758626"/>
            <a:ext cx="3110810" cy="830997"/>
          </a:xfrm>
          <a:prstGeom prst="rect">
            <a:avLst/>
          </a:prstGeom>
          <a:noFill/>
        </p:spPr>
        <p:txBody>
          <a:bodyPr wrap="square" rtlCol="0">
            <a:spAutoFit/>
          </a:bodyPr>
          <a:lstStyle/>
          <a:p>
            <a:pPr algn="ctr"/>
            <a:r>
              <a:rPr lang="es-ES" sz="1600" b="1" dirty="0" smtClean="0">
                <a:latin typeface="Arial" panose="020B0604020202020204" pitchFamily="34" charset="0"/>
                <a:cs typeface="Arial" panose="020B0604020202020204" pitchFamily="34" charset="0"/>
              </a:rPr>
              <a:t>  Una primera impresión, cuando se leen las primeras fuentes históricas</a:t>
            </a:r>
            <a:endParaRPr lang="es-ES" sz="1600" b="1" dirty="0">
              <a:latin typeface="Arial" panose="020B0604020202020204" pitchFamily="34" charset="0"/>
              <a:cs typeface="Arial" panose="020B0604020202020204" pitchFamily="34" charset="0"/>
            </a:endParaRPr>
          </a:p>
        </p:txBody>
      </p:sp>
      <p:sp>
        <p:nvSpPr>
          <p:cNvPr id="4" name="3 CuadroTexto"/>
          <p:cNvSpPr txBox="1"/>
          <p:nvPr/>
        </p:nvSpPr>
        <p:spPr>
          <a:xfrm>
            <a:off x="1763688" y="611975"/>
            <a:ext cx="2448272" cy="646331"/>
          </a:xfrm>
          <a:prstGeom prst="rect">
            <a:avLst/>
          </a:prstGeom>
          <a:solidFill>
            <a:schemeClr val="accent1"/>
          </a:solidFill>
        </p:spPr>
        <p:txBody>
          <a:bodyPr wrap="square" rtlCol="0">
            <a:spAutoFit/>
          </a:bodyPr>
          <a:lstStyle/>
          <a:p>
            <a:r>
              <a:rPr lang="es-ES" b="1" dirty="0" smtClean="0">
                <a:latin typeface="Arial" panose="020B0604020202020204" pitchFamily="34" charset="0"/>
                <a:cs typeface="Arial" panose="020B0604020202020204" pitchFamily="34" charset="0"/>
              </a:rPr>
              <a:t>CRISTIANISMOS </a:t>
            </a:r>
          </a:p>
          <a:p>
            <a:r>
              <a:rPr lang="es-ES" b="1" dirty="0" smtClean="0">
                <a:latin typeface="Arial" panose="020B0604020202020204" pitchFamily="34" charset="0"/>
                <a:cs typeface="Arial" panose="020B0604020202020204" pitchFamily="34" charset="0"/>
              </a:rPr>
              <a:t>DE LOS ORÍGENES </a:t>
            </a:r>
          </a:p>
        </p:txBody>
      </p:sp>
      <p:sp>
        <p:nvSpPr>
          <p:cNvPr id="2" name="1 CuadroTexto"/>
          <p:cNvSpPr txBox="1"/>
          <p:nvPr/>
        </p:nvSpPr>
        <p:spPr>
          <a:xfrm>
            <a:off x="6802134" y="5472591"/>
            <a:ext cx="1224136" cy="369332"/>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smtClean="0">
                <a:solidFill>
                  <a:srgbClr val="FF0000"/>
                </a:solidFill>
              </a:rPr>
              <a:t>Jerusalén</a:t>
            </a:r>
            <a:endParaRPr lang="es-ES" b="1" dirty="0">
              <a:solidFill>
                <a:srgbClr val="FF0000"/>
              </a:solidFill>
            </a:endParaRPr>
          </a:p>
        </p:txBody>
      </p:sp>
      <p:sp>
        <p:nvSpPr>
          <p:cNvPr id="3" name="2 CuadroTexto"/>
          <p:cNvSpPr txBox="1"/>
          <p:nvPr/>
        </p:nvSpPr>
        <p:spPr>
          <a:xfrm>
            <a:off x="6347816" y="2970649"/>
            <a:ext cx="1008112" cy="369332"/>
          </a:xfrm>
          <a:prstGeom prst="rect">
            <a:avLst/>
          </a:prstGeom>
          <a:noFill/>
        </p:spPr>
        <p:txBody>
          <a:bodyPr wrap="square" rtlCol="0">
            <a:spAutoFit/>
          </a:bodyPr>
          <a:lstStyle/>
          <a:p>
            <a:r>
              <a:rPr lang="es-ES" dirty="0" smtClean="0"/>
              <a:t>Europa</a:t>
            </a:r>
            <a:endParaRPr lang="es-ES" dirty="0"/>
          </a:p>
        </p:txBody>
      </p:sp>
      <p:sp>
        <p:nvSpPr>
          <p:cNvPr id="6" name="5 CuadroTexto"/>
          <p:cNvSpPr txBox="1"/>
          <p:nvPr/>
        </p:nvSpPr>
        <p:spPr>
          <a:xfrm>
            <a:off x="7921421" y="3399570"/>
            <a:ext cx="611560" cy="369332"/>
          </a:xfrm>
          <a:prstGeom prst="rect">
            <a:avLst/>
          </a:prstGeom>
          <a:noFill/>
        </p:spPr>
        <p:txBody>
          <a:bodyPr wrap="square" rtlCol="0">
            <a:spAutoFit/>
          </a:bodyPr>
          <a:lstStyle/>
          <a:p>
            <a:r>
              <a:rPr lang="es-ES" dirty="0" smtClean="0"/>
              <a:t>Asia</a:t>
            </a:r>
            <a:endParaRPr lang="es-ES" dirty="0"/>
          </a:p>
        </p:txBody>
      </p:sp>
      <p:sp>
        <p:nvSpPr>
          <p:cNvPr id="7" name="6 CuadroTexto"/>
          <p:cNvSpPr txBox="1"/>
          <p:nvPr/>
        </p:nvSpPr>
        <p:spPr>
          <a:xfrm>
            <a:off x="6532223" y="5814087"/>
            <a:ext cx="1080120" cy="646331"/>
          </a:xfrm>
          <a:prstGeom prst="rect">
            <a:avLst/>
          </a:prstGeom>
          <a:noFill/>
        </p:spPr>
        <p:txBody>
          <a:bodyPr wrap="square" rtlCol="0">
            <a:spAutoFit/>
          </a:bodyPr>
          <a:lstStyle/>
          <a:p>
            <a:pPr algn="ctr"/>
            <a:r>
              <a:rPr lang="es-ES" dirty="0" smtClean="0"/>
              <a:t>Norte de África</a:t>
            </a:r>
            <a:endParaRPr lang="es-ES" dirty="0"/>
          </a:p>
        </p:txBody>
      </p:sp>
      <p:sp>
        <p:nvSpPr>
          <p:cNvPr id="8" name="7 CuadroTexto"/>
          <p:cNvSpPr txBox="1"/>
          <p:nvPr/>
        </p:nvSpPr>
        <p:spPr>
          <a:xfrm>
            <a:off x="6661630" y="4191745"/>
            <a:ext cx="1224136" cy="954107"/>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dirty="0" smtClean="0"/>
              <a:t>Siria –Sur</a:t>
            </a:r>
          </a:p>
          <a:p>
            <a:pPr algn="ctr"/>
            <a:r>
              <a:rPr lang="es-ES" sz="2000" b="1" dirty="0" smtClean="0">
                <a:solidFill>
                  <a:srgbClr val="FF0000"/>
                </a:solidFill>
              </a:rPr>
              <a:t>Galilea</a:t>
            </a:r>
          </a:p>
          <a:p>
            <a:pPr algn="ctr"/>
            <a:r>
              <a:rPr lang="es-ES" dirty="0" smtClean="0"/>
              <a:t>Samaria</a:t>
            </a:r>
            <a:endParaRPr lang="es-ES" dirty="0"/>
          </a:p>
        </p:txBody>
      </p:sp>
      <p:sp>
        <p:nvSpPr>
          <p:cNvPr id="14" name="13 Flecha derecha"/>
          <p:cNvSpPr/>
          <p:nvPr/>
        </p:nvSpPr>
        <p:spPr>
          <a:xfrm rot="14276770">
            <a:off x="6439493" y="3567711"/>
            <a:ext cx="824756" cy="182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Flecha derecha"/>
          <p:cNvSpPr/>
          <p:nvPr/>
        </p:nvSpPr>
        <p:spPr>
          <a:xfrm rot="19540983">
            <a:off x="7501577" y="3729794"/>
            <a:ext cx="586675" cy="227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rot="15587892">
            <a:off x="7133314" y="5210373"/>
            <a:ext cx="348062" cy="154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Flecha doblada"/>
          <p:cNvSpPr/>
          <p:nvPr/>
        </p:nvSpPr>
        <p:spPr>
          <a:xfrm rot="10800000">
            <a:off x="7541320" y="5718362"/>
            <a:ext cx="507191" cy="44879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Flecha derecha"/>
          <p:cNvSpPr/>
          <p:nvPr/>
        </p:nvSpPr>
        <p:spPr>
          <a:xfrm rot="16200000">
            <a:off x="7062590" y="3558858"/>
            <a:ext cx="586675" cy="187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7222327" y="2998026"/>
            <a:ext cx="1486808" cy="369332"/>
          </a:xfrm>
          <a:prstGeom prst="rect">
            <a:avLst/>
          </a:prstGeom>
          <a:noFill/>
        </p:spPr>
        <p:txBody>
          <a:bodyPr wrap="square" rtlCol="0">
            <a:spAutoFit/>
          </a:bodyPr>
          <a:lstStyle/>
          <a:p>
            <a:r>
              <a:rPr lang="es-ES" dirty="0" smtClean="0"/>
              <a:t>Asia Menor</a:t>
            </a:r>
            <a:endParaRPr lang="es-ES" dirty="0"/>
          </a:p>
        </p:txBody>
      </p:sp>
      <p:sp>
        <p:nvSpPr>
          <p:cNvPr id="11" name="10 Marcador de número de diapositiva"/>
          <p:cNvSpPr>
            <a:spLocks noGrp="1"/>
          </p:cNvSpPr>
          <p:nvPr>
            <p:ph type="sldNum" sz="quarter" idx="12"/>
          </p:nvPr>
        </p:nvSpPr>
        <p:spPr>
          <a:xfrm>
            <a:off x="7711824" y="5947180"/>
            <a:ext cx="758952" cy="246888"/>
          </a:xfrm>
        </p:spPr>
        <p:txBody>
          <a:bodyPr/>
          <a:lstStyle/>
          <a:p>
            <a:fld id="{636E3AB4-97AD-4389-A1F4-096199C2DEE3}" type="slidenum">
              <a:rPr lang="es-ES" b="1" smtClean="0">
                <a:solidFill>
                  <a:schemeClr val="tx1"/>
                </a:solidFill>
              </a:rPr>
              <a:t>9</a:t>
            </a:fld>
            <a:endParaRPr lang="es-ES" b="1" dirty="0">
              <a:solidFill>
                <a:schemeClr val="tx1"/>
              </a:solidFill>
            </a:endParaRPr>
          </a:p>
        </p:txBody>
      </p:sp>
      <p:sp>
        <p:nvSpPr>
          <p:cNvPr id="19" name="18 Flecha derecha"/>
          <p:cNvSpPr/>
          <p:nvPr/>
        </p:nvSpPr>
        <p:spPr>
          <a:xfrm>
            <a:off x="7965731" y="3822764"/>
            <a:ext cx="586675" cy="227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CuadroTexto"/>
          <p:cNvSpPr txBox="1"/>
          <p:nvPr/>
        </p:nvSpPr>
        <p:spPr>
          <a:xfrm>
            <a:off x="377327" y="1152801"/>
            <a:ext cx="4248472" cy="2431435"/>
          </a:xfrm>
          <a:prstGeom prst="rect">
            <a:avLst/>
          </a:prstGeom>
          <a:noFill/>
        </p:spPr>
        <p:txBody>
          <a:bodyPr wrap="square" rtlCol="0">
            <a:spAutoFit/>
          </a:bodyPr>
          <a:lstStyle/>
          <a:p>
            <a:r>
              <a:rPr lang="es-ES" b="1" dirty="0" smtClean="0"/>
              <a:t>“Vamos a acercarnos a un</a:t>
            </a:r>
          </a:p>
          <a:p>
            <a:pPr marL="285750" indent="-285750">
              <a:buFont typeface="Arial" panose="020B0604020202020204" pitchFamily="34" charset="0"/>
              <a:buChar char="•"/>
            </a:pPr>
            <a:r>
              <a:rPr lang="es-ES" b="1" dirty="0" smtClean="0">
                <a:solidFill>
                  <a:srgbClr val="7030A0"/>
                </a:solidFill>
              </a:rPr>
              <a:t> </a:t>
            </a:r>
            <a:r>
              <a:rPr lang="es-ES" sz="1600" b="1" dirty="0" smtClean="0">
                <a:solidFill>
                  <a:srgbClr val="7030A0"/>
                </a:solidFill>
              </a:rPr>
              <a:t>PROCESO HISTÓRICO</a:t>
            </a:r>
            <a:r>
              <a:rPr lang="es-ES" sz="1600" dirty="0" smtClean="0"/>
              <a:t> </a:t>
            </a:r>
            <a:endParaRPr lang="es-ES" sz="1600" dirty="0"/>
          </a:p>
          <a:p>
            <a:pPr marL="342900" indent="-342900">
              <a:buFont typeface="Arial" panose="020B0604020202020204" pitchFamily="34" charset="0"/>
              <a:buChar char="•"/>
            </a:pPr>
            <a:r>
              <a:rPr lang="es-ES" b="1" dirty="0" smtClean="0">
                <a:solidFill>
                  <a:srgbClr val="7030A0"/>
                </a:solidFill>
              </a:rPr>
              <a:t>COMPLEJO,</a:t>
            </a:r>
          </a:p>
          <a:p>
            <a:pPr marL="342900" indent="-342900">
              <a:buFont typeface="Arial" panose="020B0604020202020204" pitchFamily="34" charset="0"/>
              <a:buChar char="•"/>
            </a:pPr>
            <a:r>
              <a:rPr lang="es-ES" b="1" dirty="0" smtClean="0">
                <a:solidFill>
                  <a:srgbClr val="7030A0"/>
                </a:solidFill>
              </a:rPr>
              <a:t>CONFLICTIVO</a:t>
            </a:r>
          </a:p>
          <a:p>
            <a:pPr marL="342900" indent="-342900">
              <a:buFont typeface="Arial" panose="020B0604020202020204" pitchFamily="34" charset="0"/>
              <a:buChar char="•"/>
            </a:pPr>
            <a:r>
              <a:rPr lang="es-ES" b="1" dirty="0" smtClean="0">
                <a:solidFill>
                  <a:srgbClr val="7030A0"/>
                </a:solidFill>
              </a:rPr>
              <a:t>Y APASIONANTE</a:t>
            </a:r>
            <a:r>
              <a:rPr lang="es-ES" sz="2000" b="1" dirty="0" smtClean="0">
                <a:solidFill>
                  <a:srgbClr val="7030A0"/>
                </a:solidFill>
              </a:rPr>
              <a:t>” </a:t>
            </a:r>
          </a:p>
          <a:p>
            <a:r>
              <a:rPr lang="es-ES" sz="2000" b="1" dirty="0">
                <a:solidFill>
                  <a:srgbClr val="7030A0"/>
                </a:solidFill>
              </a:rPr>
              <a:t> </a:t>
            </a:r>
            <a:r>
              <a:rPr lang="es-ES" sz="2000" b="1" dirty="0" smtClean="0">
                <a:solidFill>
                  <a:srgbClr val="7030A0"/>
                </a:solidFill>
              </a:rPr>
              <a:t>     </a:t>
            </a:r>
            <a:r>
              <a:rPr lang="es-ES" dirty="0" smtClean="0"/>
              <a:t>(R. Aguirre)</a:t>
            </a:r>
          </a:p>
          <a:p>
            <a:endParaRPr lang="es-ES" dirty="0"/>
          </a:p>
          <a:p>
            <a:endParaRPr lang="es-E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937727"/>
            <a:ext cx="5544616" cy="328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580402" y="4668799"/>
            <a:ext cx="2079870" cy="646331"/>
          </a:xfrm>
          <a:prstGeom prst="rect">
            <a:avLst/>
          </a:prstGeom>
          <a:solidFill>
            <a:schemeClr val="accent1">
              <a:lumMod val="20000"/>
              <a:lumOff val="80000"/>
            </a:schemeClr>
          </a:solidFill>
        </p:spPr>
        <p:txBody>
          <a:bodyPr wrap="square" rtlCol="0">
            <a:spAutoFit/>
          </a:bodyPr>
          <a:lstStyle/>
          <a:p>
            <a:pPr algn="ctr"/>
            <a:r>
              <a:rPr lang="es-ES" b="1" dirty="0" smtClean="0">
                <a:solidFill>
                  <a:schemeClr val="accent6">
                    <a:lumMod val="50000"/>
                  </a:schemeClr>
                </a:solidFill>
              </a:rPr>
              <a:t>Una primera visión al mirar el mapa</a:t>
            </a:r>
            <a:endParaRPr lang="es-ES" b="1" dirty="0">
              <a:solidFill>
                <a:schemeClr val="accent6">
                  <a:lumMod val="50000"/>
                </a:schemeClr>
              </a:solidFill>
            </a:endParaRPr>
          </a:p>
        </p:txBody>
      </p:sp>
      <p:sp>
        <p:nvSpPr>
          <p:cNvPr id="20" name="19 Flecha derecha"/>
          <p:cNvSpPr/>
          <p:nvPr/>
        </p:nvSpPr>
        <p:spPr>
          <a:xfrm rot="10800000">
            <a:off x="5968989" y="5997579"/>
            <a:ext cx="586675" cy="227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989473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36" y="937786"/>
            <a:ext cx="82677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41970" y="306814"/>
            <a:ext cx="7890469" cy="1661993"/>
          </a:xfrm>
          <a:prstGeom prst="rect">
            <a:avLst/>
          </a:prstGeom>
          <a:noFill/>
        </p:spPr>
        <p:txBody>
          <a:bodyPr wrap="square" rtlCol="0">
            <a:spAutoFit/>
          </a:bodyPr>
          <a:lstStyle/>
          <a:p>
            <a:r>
              <a:rPr lang="es-ES" b="1" dirty="0" smtClean="0">
                <a:solidFill>
                  <a:srgbClr val="FF0000"/>
                </a:solidFill>
              </a:rPr>
              <a:t>9</a:t>
            </a:r>
            <a:r>
              <a:rPr lang="es-ES" b="1" dirty="0" smtClean="0"/>
              <a:t> </a:t>
            </a:r>
            <a:r>
              <a:rPr lang="es-ES" dirty="0" smtClean="0"/>
              <a:t> Parece que las iglesias domésticas respondían a tres </a:t>
            </a:r>
            <a:r>
              <a:rPr lang="es-ES" b="1" dirty="0" smtClean="0">
                <a:solidFill>
                  <a:schemeClr val="accent6">
                    <a:lumMod val="75000"/>
                  </a:schemeClr>
                </a:solidFill>
              </a:rPr>
              <a:t>necesidades</a:t>
            </a:r>
            <a:r>
              <a:rPr lang="es-ES" dirty="0" smtClean="0"/>
              <a:t>  sentidas:</a:t>
            </a:r>
          </a:p>
          <a:p>
            <a:pPr marL="285750" indent="-285750">
              <a:buFont typeface="Arial" panose="020B0604020202020204" pitchFamily="34" charset="0"/>
              <a:buChar char="•"/>
            </a:pPr>
            <a:r>
              <a:rPr lang="es-ES" sz="1600" dirty="0" smtClean="0"/>
              <a:t>El participar era algo voluntario</a:t>
            </a:r>
          </a:p>
          <a:p>
            <a:pPr marL="285750" indent="-285750">
              <a:buFont typeface="Arial" panose="020B0604020202020204" pitchFamily="34" charset="0"/>
              <a:buChar char="•"/>
            </a:pPr>
            <a:r>
              <a:rPr lang="es-ES" sz="1600" dirty="0" smtClean="0"/>
              <a:t>La base doméstica: favorecía las relaciones interpersonales y se apoyaba en una estructura muy sólida</a:t>
            </a:r>
          </a:p>
          <a:p>
            <a:pPr marL="285750" indent="-285750">
              <a:buFont typeface="Arial" panose="020B0604020202020204" pitchFamily="34" charset="0"/>
              <a:buChar char="•"/>
            </a:pPr>
            <a:r>
              <a:rPr lang="es-ES" sz="1600" dirty="0" smtClean="0"/>
              <a:t>La aspiración a una fraternidad universal, que era una utopía de las personas educadas de aquel tiempo</a:t>
            </a:r>
            <a:endParaRPr lang="es-ES" sz="1600" dirty="0"/>
          </a:p>
        </p:txBody>
      </p:sp>
      <p:sp>
        <p:nvSpPr>
          <p:cNvPr id="4" name="3 Marcador de número de diapositiva"/>
          <p:cNvSpPr>
            <a:spLocks noGrp="1"/>
          </p:cNvSpPr>
          <p:nvPr>
            <p:ph type="sldNum" sz="quarter" idx="12"/>
          </p:nvPr>
        </p:nvSpPr>
        <p:spPr>
          <a:xfrm>
            <a:off x="7895423" y="6150209"/>
            <a:ext cx="758952" cy="246888"/>
          </a:xfrm>
        </p:spPr>
        <p:txBody>
          <a:bodyPr/>
          <a:lstStyle/>
          <a:p>
            <a:fld id="{636E3AB4-97AD-4389-A1F4-096199C2DEE3}" type="slidenum">
              <a:rPr lang="es-ES" b="1" smtClean="0">
                <a:solidFill>
                  <a:schemeClr val="tx1"/>
                </a:solidFill>
              </a:rPr>
              <a:t>90</a:t>
            </a:fld>
            <a:endParaRPr lang="es-ES" b="1" dirty="0">
              <a:solidFill>
                <a:schemeClr val="tx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27" y="1968807"/>
            <a:ext cx="2031181" cy="226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699792" y="1766924"/>
            <a:ext cx="5904656" cy="1477328"/>
          </a:xfrm>
          <a:prstGeom prst="rect">
            <a:avLst/>
          </a:prstGeom>
          <a:noFill/>
        </p:spPr>
        <p:txBody>
          <a:bodyPr wrap="square" rtlCol="0">
            <a:spAutoFit/>
          </a:bodyPr>
          <a:lstStyle/>
          <a:p>
            <a:r>
              <a:rPr lang="es-ES" dirty="0" smtClean="0"/>
              <a:t> </a:t>
            </a:r>
            <a:r>
              <a:rPr lang="es-ES" b="1" dirty="0" smtClean="0">
                <a:solidFill>
                  <a:srgbClr val="FF0000"/>
                </a:solidFill>
              </a:rPr>
              <a:t>10</a:t>
            </a:r>
            <a:r>
              <a:rPr lang="es-ES" dirty="0" smtClean="0"/>
              <a:t>  La base doméstica de la comunidad hizo que se </a:t>
            </a:r>
            <a:r>
              <a:rPr lang="es-ES" dirty="0" err="1" smtClean="0"/>
              <a:t>tuvie-ran</a:t>
            </a:r>
            <a:r>
              <a:rPr lang="es-ES" dirty="0" smtClean="0"/>
              <a:t> muy presentes los </a:t>
            </a:r>
            <a:r>
              <a:rPr lang="es-ES" b="1" dirty="0" smtClean="0">
                <a:solidFill>
                  <a:schemeClr val="accent6">
                    <a:lumMod val="75000"/>
                  </a:schemeClr>
                </a:solidFill>
              </a:rPr>
              <a:t>códigos domésticos </a:t>
            </a:r>
            <a:r>
              <a:rPr lang="es-ES" dirty="0" smtClean="0"/>
              <a:t>patriarcales y machistas propios de la época y cada vez  se aceptaran más en las comunidades, a pesar de la propuesta </a:t>
            </a:r>
            <a:r>
              <a:rPr lang="es-ES" dirty="0" err="1" smtClean="0"/>
              <a:t>iguali-taria</a:t>
            </a:r>
            <a:r>
              <a:rPr lang="es-ES" dirty="0" smtClean="0"/>
              <a:t> radical de Jesús</a:t>
            </a:r>
            <a:endParaRPr lang="es-ES" dirty="0"/>
          </a:p>
        </p:txBody>
      </p:sp>
      <p:sp>
        <p:nvSpPr>
          <p:cNvPr id="7" name="6 CuadroTexto"/>
          <p:cNvSpPr txBox="1"/>
          <p:nvPr/>
        </p:nvSpPr>
        <p:spPr>
          <a:xfrm>
            <a:off x="2713323" y="3195553"/>
            <a:ext cx="6051451" cy="1477328"/>
          </a:xfrm>
          <a:prstGeom prst="rect">
            <a:avLst/>
          </a:prstGeom>
          <a:noFill/>
        </p:spPr>
        <p:txBody>
          <a:bodyPr wrap="square" rtlCol="0">
            <a:spAutoFit/>
          </a:bodyPr>
          <a:lstStyle/>
          <a:p>
            <a:r>
              <a:rPr lang="es-ES" b="1" dirty="0" smtClean="0">
                <a:solidFill>
                  <a:srgbClr val="FF0000"/>
                </a:solidFill>
              </a:rPr>
              <a:t>11</a:t>
            </a:r>
            <a:r>
              <a:rPr lang="es-ES" dirty="0" smtClean="0"/>
              <a:t>  De todas formas, las comunidades cristianas </a:t>
            </a:r>
            <a:r>
              <a:rPr lang="es-ES" dirty="0" err="1" smtClean="0"/>
              <a:t>domés</a:t>
            </a:r>
            <a:r>
              <a:rPr lang="es-ES" dirty="0" smtClean="0"/>
              <a:t>-ticas ni se asimilaban del todo a los cultos domésticos greco-romanos ni coincidían con las asociaciones </a:t>
            </a:r>
            <a:r>
              <a:rPr lang="es-ES" dirty="0" err="1" smtClean="0"/>
              <a:t>volunta-rias</a:t>
            </a:r>
            <a:r>
              <a:rPr lang="es-ES" dirty="0" smtClean="0"/>
              <a:t> religiosas.   Fundamentalmente diferían por su </a:t>
            </a:r>
            <a:r>
              <a:rPr lang="es-ES" b="1" dirty="0" err="1" smtClean="0">
                <a:solidFill>
                  <a:schemeClr val="accent6">
                    <a:lumMod val="75000"/>
                  </a:schemeClr>
                </a:solidFill>
              </a:rPr>
              <a:t>univer-salismo</a:t>
            </a:r>
            <a:r>
              <a:rPr lang="es-ES" dirty="0" smtClean="0"/>
              <a:t>  y por su fuerte </a:t>
            </a:r>
            <a:r>
              <a:rPr lang="es-ES" b="1" dirty="0" smtClean="0">
                <a:solidFill>
                  <a:schemeClr val="accent6">
                    <a:lumMod val="75000"/>
                  </a:schemeClr>
                </a:solidFill>
              </a:rPr>
              <a:t>sentido comunitario</a:t>
            </a:r>
            <a:r>
              <a:rPr lang="es-ES" dirty="0" smtClean="0"/>
              <a:t>.</a:t>
            </a:r>
          </a:p>
        </p:txBody>
      </p:sp>
      <p:sp>
        <p:nvSpPr>
          <p:cNvPr id="8" name="7 CuadroTexto"/>
          <p:cNvSpPr txBox="1"/>
          <p:nvPr/>
        </p:nvSpPr>
        <p:spPr>
          <a:xfrm>
            <a:off x="858031" y="4149661"/>
            <a:ext cx="1649079" cy="523220"/>
          </a:xfrm>
          <a:prstGeom prst="rect">
            <a:avLst/>
          </a:prstGeom>
          <a:noFill/>
        </p:spPr>
        <p:txBody>
          <a:bodyPr wrap="square" rtlCol="0">
            <a:spAutoFit/>
          </a:bodyPr>
          <a:lstStyle/>
          <a:p>
            <a:pPr algn="ctr"/>
            <a:r>
              <a:rPr lang="es-ES" sz="1400" dirty="0" smtClean="0"/>
              <a:t>Buen Pastor </a:t>
            </a:r>
          </a:p>
          <a:p>
            <a:pPr algn="ctr"/>
            <a:r>
              <a:rPr lang="es-ES" sz="1400" dirty="0" smtClean="0"/>
              <a:t>de Dura </a:t>
            </a:r>
            <a:r>
              <a:rPr lang="es-ES" sz="1400" dirty="0" err="1" smtClean="0"/>
              <a:t>Europos</a:t>
            </a:r>
            <a:endParaRPr lang="es-ES" sz="1400" dirty="0"/>
          </a:p>
        </p:txBody>
      </p:sp>
      <p:sp>
        <p:nvSpPr>
          <p:cNvPr id="9" name="8 CuadroTexto"/>
          <p:cNvSpPr txBox="1"/>
          <p:nvPr/>
        </p:nvSpPr>
        <p:spPr>
          <a:xfrm>
            <a:off x="539552" y="4615968"/>
            <a:ext cx="3935117" cy="1477328"/>
          </a:xfrm>
          <a:prstGeom prst="rect">
            <a:avLst/>
          </a:prstGeom>
          <a:noFill/>
        </p:spPr>
        <p:txBody>
          <a:bodyPr wrap="square" rtlCol="0">
            <a:spAutoFit/>
          </a:bodyPr>
          <a:lstStyle/>
          <a:p>
            <a:r>
              <a:rPr lang="es-ES" b="1" dirty="0" smtClean="0">
                <a:solidFill>
                  <a:srgbClr val="FF0000"/>
                </a:solidFill>
              </a:rPr>
              <a:t>12</a:t>
            </a:r>
            <a:r>
              <a:rPr lang="es-ES" dirty="0" smtClean="0"/>
              <a:t> Se puede decir que el uso de la </a:t>
            </a:r>
          </a:p>
          <a:p>
            <a:r>
              <a:rPr lang="es-ES" dirty="0" smtClean="0"/>
              <a:t>casa fue una forma viable de </a:t>
            </a:r>
            <a:r>
              <a:rPr lang="es-ES" b="1" dirty="0" smtClean="0">
                <a:solidFill>
                  <a:schemeClr val="accent6">
                    <a:lumMod val="75000"/>
                  </a:schemeClr>
                </a:solidFill>
              </a:rPr>
              <a:t>asentar-</a:t>
            </a:r>
          </a:p>
          <a:p>
            <a:r>
              <a:rPr lang="es-ES" b="1" dirty="0" smtClean="0">
                <a:solidFill>
                  <a:schemeClr val="accent6">
                    <a:lumMod val="75000"/>
                  </a:schemeClr>
                </a:solidFill>
              </a:rPr>
              <a:t>se</a:t>
            </a:r>
            <a:r>
              <a:rPr lang="es-ES" dirty="0" smtClean="0"/>
              <a:t> el cristianismo apoyándose en la que era la  estructura básica de la sociedad de entonces</a:t>
            </a:r>
            <a:endParaRPr lang="es-ES" dirty="0"/>
          </a:p>
        </p:txBody>
      </p:sp>
      <p:sp>
        <p:nvSpPr>
          <p:cNvPr id="10" name="9 CuadroTexto"/>
          <p:cNvSpPr txBox="1"/>
          <p:nvPr/>
        </p:nvSpPr>
        <p:spPr>
          <a:xfrm>
            <a:off x="4344535" y="4615968"/>
            <a:ext cx="4464496" cy="1477328"/>
          </a:xfrm>
          <a:prstGeom prst="rect">
            <a:avLst/>
          </a:prstGeom>
          <a:noFill/>
        </p:spPr>
        <p:txBody>
          <a:bodyPr wrap="square" rtlCol="0">
            <a:spAutoFit/>
          </a:bodyPr>
          <a:lstStyle/>
          <a:p>
            <a:r>
              <a:rPr lang="es-ES" b="1" dirty="0" smtClean="0">
                <a:solidFill>
                  <a:srgbClr val="FF0000"/>
                </a:solidFill>
              </a:rPr>
              <a:t>13</a:t>
            </a:r>
            <a:r>
              <a:rPr lang="es-ES" dirty="0" smtClean="0"/>
              <a:t> - y </a:t>
            </a:r>
            <a:r>
              <a:rPr lang="es-ES" dirty="0"/>
              <a:t>que las iglesias domésticas expresan un valor cristiano </a:t>
            </a:r>
            <a:r>
              <a:rPr lang="es-ES" dirty="0" smtClean="0"/>
              <a:t>fundamental: la existen-</a:t>
            </a:r>
            <a:r>
              <a:rPr lang="es-ES" dirty="0" err="1" smtClean="0"/>
              <a:t>cia</a:t>
            </a:r>
            <a:r>
              <a:rPr lang="es-ES" dirty="0" smtClean="0"/>
              <a:t>, como estructura básica de la iglesia, de comunidades humanas donde sean </a:t>
            </a:r>
            <a:r>
              <a:rPr lang="es-ES" dirty="0" err="1" smtClean="0"/>
              <a:t>posi-bles</a:t>
            </a:r>
            <a:r>
              <a:rPr lang="es-ES" dirty="0" smtClean="0"/>
              <a:t> </a:t>
            </a:r>
            <a:r>
              <a:rPr lang="es-ES" b="1" dirty="0" smtClean="0">
                <a:solidFill>
                  <a:schemeClr val="accent6">
                    <a:lumMod val="75000"/>
                  </a:schemeClr>
                </a:solidFill>
              </a:rPr>
              <a:t>las relaciones interpersonales</a:t>
            </a:r>
            <a:endParaRPr lang="es-ES" b="1" dirty="0">
              <a:solidFill>
                <a:schemeClr val="accent6">
                  <a:lumMod val="75000"/>
                </a:schemeClr>
              </a:solidFill>
            </a:endParaRPr>
          </a:p>
        </p:txBody>
      </p:sp>
      <p:sp>
        <p:nvSpPr>
          <p:cNvPr id="5" name="4 CuadroTexto"/>
          <p:cNvSpPr txBox="1"/>
          <p:nvPr/>
        </p:nvSpPr>
        <p:spPr>
          <a:xfrm>
            <a:off x="614270" y="6021288"/>
            <a:ext cx="7794576" cy="584775"/>
          </a:xfrm>
          <a:prstGeom prst="rect">
            <a:avLst/>
          </a:prstGeom>
          <a:noFill/>
        </p:spPr>
        <p:txBody>
          <a:bodyPr wrap="square" rtlCol="0">
            <a:spAutoFit/>
          </a:bodyPr>
          <a:lstStyle/>
          <a:p>
            <a:r>
              <a:rPr lang="es-ES" sz="1600" i="1" dirty="0" smtClean="0"/>
              <a:t>(Nota: es curioso que hacia el 365, en el Sínodo local de </a:t>
            </a:r>
            <a:r>
              <a:rPr lang="es-ES" sz="1600" i="1" dirty="0" err="1" smtClean="0"/>
              <a:t>Laodicea</a:t>
            </a:r>
            <a:r>
              <a:rPr lang="es-ES" sz="1600" i="1" dirty="0" smtClean="0"/>
              <a:t> – Asia Menor -, se prohibió  la celebración de la eucaristía doméstica. Ese sínodo afectaba sólo a la zona) </a:t>
            </a:r>
            <a:endParaRPr lang="es-ES" sz="1600" i="1" dirty="0"/>
          </a:p>
        </p:txBody>
      </p:sp>
    </p:spTree>
    <p:extLst>
      <p:ext uri="{BB962C8B-B14F-4D97-AF65-F5344CB8AC3E}">
        <p14:creationId xmlns:p14="http://schemas.microsoft.com/office/powerpoint/2010/main" val="35409358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210370" y="2120076"/>
            <a:ext cx="2448272" cy="28931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dirty="0" smtClean="0"/>
              <a:t>  A </a:t>
            </a:r>
            <a:r>
              <a:rPr lang="es-ES" dirty="0"/>
              <a:t>través de </a:t>
            </a:r>
            <a:r>
              <a:rPr lang="es-ES" dirty="0" smtClean="0"/>
              <a:t>ellas </a:t>
            </a:r>
            <a:r>
              <a:rPr lang="es-ES" dirty="0"/>
              <a:t>los cristianos se </a:t>
            </a:r>
            <a:r>
              <a:rPr lang="es-ES" dirty="0" err="1" smtClean="0"/>
              <a:t>introdu</a:t>
            </a:r>
            <a:r>
              <a:rPr lang="es-ES" dirty="0" smtClean="0"/>
              <a:t>-</a:t>
            </a:r>
          </a:p>
          <a:p>
            <a:r>
              <a:rPr lang="es-ES" dirty="0" smtClean="0"/>
              <a:t>cían </a:t>
            </a:r>
            <a:r>
              <a:rPr lang="es-ES" dirty="0"/>
              <a:t>en las </a:t>
            </a:r>
            <a:r>
              <a:rPr lang="es-ES" b="1" dirty="0" smtClean="0"/>
              <a:t>REDES</a:t>
            </a:r>
            <a:r>
              <a:rPr lang="es-ES" dirty="0" smtClean="0"/>
              <a:t> </a:t>
            </a:r>
          </a:p>
          <a:p>
            <a:r>
              <a:rPr lang="es-ES" sz="1600" dirty="0" smtClean="0"/>
              <a:t>que </a:t>
            </a:r>
            <a:r>
              <a:rPr lang="es-ES" sz="1600" dirty="0"/>
              <a:t>conectaban a las </a:t>
            </a:r>
            <a:r>
              <a:rPr lang="es-ES" sz="1600" dirty="0" smtClean="0"/>
              <a:t>personas </a:t>
            </a:r>
            <a:r>
              <a:rPr lang="es-ES" sz="1600" dirty="0"/>
              <a:t>en el mundo antiguo. El </a:t>
            </a:r>
            <a:r>
              <a:rPr lang="es-ES" sz="1600" dirty="0" smtClean="0"/>
              <a:t>paterfamilias </a:t>
            </a:r>
            <a:r>
              <a:rPr lang="es-ES" sz="1600" dirty="0"/>
              <a:t>no sólo podía </a:t>
            </a:r>
            <a:r>
              <a:rPr lang="es-ES" sz="1600" dirty="0" smtClean="0"/>
              <a:t>reunir </a:t>
            </a:r>
            <a:r>
              <a:rPr lang="es-ES" sz="1600" dirty="0"/>
              <a:t>en su casa un </a:t>
            </a:r>
            <a:r>
              <a:rPr lang="es-ES" sz="1600" dirty="0" smtClean="0"/>
              <a:t>grupo numeroso </a:t>
            </a:r>
            <a:r>
              <a:rPr lang="es-ES" sz="1600" dirty="0"/>
              <a:t>de </a:t>
            </a:r>
            <a:r>
              <a:rPr lang="es-ES" sz="1600" dirty="0" smtClean="0"/>
              <a:t>parientes</a:t>
            </a:r>
            <a:r>
              <a:rPr lang="es-ES" sz="1600" dirty="0"/>
              <a:t>, </a:t>
            </a:r>
            <a:r>
              <a:rPr lang="es-ES" sz="1600" dirty="0" smtClean="0"/>
              <a:t>amigos </a:t>
            </a:r>
            <a:r>
              <a:rPr lang="es-ES" sz="1600" dirty="0"/>
              <a:t>y clientes, sino </a:t>
            </a:r>
            <a:r>
              <a:rPr lang="es-ES" sz="1600" dirty="0" smtClean="0"/>
              <a:t>que </a:t>
            </a:r>
            <a:r>
              <a:rPr lang="es-ES" sz="1600" dirty="0" err="1" smtClean="0"/>
              <a:t>man</a:t>
            </a:r>
            <a:r>
              <a:rPr lang="es-ES" sz="1600" dirty="0" smtClean="0"/>
              <a:t>-tenía </a:t>
            </a:r>
            <a:r>
              <a:rPr lang="es-ES" sz="1600" dirty="0"/>
              <a:t>estrechas relaciones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856" y="948144"/>
            <a:ext cx="6203950" cy="18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90849"/>
            <a:ext cx="6203950" cy="18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33762" y="232100"/>
            <a:ext cx="8630726" cy="2031325"/>
          </a:xfrm>
          <a:prstGeom prst="rect">
            <a:avLst/>
          </a:prstGeom>
          <a:noFill/>
        </p:spPr>
        <p:txBody>
          <a:bodyPr wrap="square" rtlCol="0">
            <a:spAutoFit/>
          </a:bodyPr>
          <a:lstStyle/>
          <a:p>
            <a:r>
              <a:rPr lang="es-ES" dirty="0" smtClean="0"/>
              <a:t>           “Hasta </a:t>
            </a:r>
            <a:r>
              <a:rPr lang="es-ES" dirty="0"/>
              <a:t>bien entrado el siglo IV d.C., </a:t>
            </a:r>
            <a:r>
              <a:rPr lang="es-ES" b="1" dirty="0" smtClean="0"/>
              <a:t>LA CASA</a:t>
            </a:r>
            <a:r>
              <a:rPr lang="es-ES" dirty="0" smtClean="0"/>
              <a:t>, </a:t>
            </a:r>
            <a:r>
              <a:rPr lang="es-ES" dirty="0"/>
              <a:t>como espacio físico y como ámbito social, proporcionó al Cristianismo un lugar de encuentro y una plataforma de </a:t>
            </a:r>
            <a:r>
              <a:rPr lang="es-ES" dirty="0" err="1" smtClean="0"/>
              <a:t>evangeli-zación</a:t>
            </a:r>
            <a:r>
              <a:rPr lang="es-ES" dirty="0" smtClean="0"/>
              <a:t> </a:t>
            </a:r>
            <a:r>
              <a:rPr lang="es-ES" b="1" dirty="0" smtClean="0">
                <a:solidFill>
                  <a:schemeClr val="accent6">
                    <a:lumMod val="75000"/>
                  </a:schemeClr>
                </a:solidFill>
              </a:rPr>
              <a:t>GRACIAS</a:t>
            </a:r>
            <a:r>
              <a:rPr lang="es-ES" dirty="0" smtClean="0"/>
              <a:t> </a:t>
            </a:r>
          </a:p>
          <a:p>
            <a:pPr marL="285750" indent="-285750">
              <a:buFont typeface="Arial" panose="020B0604020202020204" pitchFamily="34" charset="0"/>
              <a:buChar char="•"/>
            </a:pPr>
            <a:r>
              <a:rPr lang="es-ES" sz="1600" dirty="0" smtClean="0"/>
              <a:t>al </a:t>
            </a:r>
            <a:r>
              <a:rPr lang="es-ES" sz="1600" dirty="0"/>
              <a:t>lugar privilegiado que ocupaba en la estructura social del mundo antiguo</a:t>
            </a:r>
            <a:r>
              <a:rPr lang="es-ES" sz="1600" dirty="0" smtClean="0"/>
              <a:t>,</a:t>
            </a:r>
          </a:p>
          <a:p>
            <a:pPr marL="285750" indent="-285750">
              <a:buFont typeface="Arial" panose="020B0604020202020204" pitchFamily="34" charset="0"/>
              <a:buChar char="•"/>
            </a:pPr>
            <a:r>
              <a:rPr lang="es-ES" sz="1600" dirty="0" smtClean="0"/>
              <a:t> </a:t>
            </a:r>
            <a:r>
              <a:rPr lang="es-ES" sz="1600" dirty="0"/>
              <a:t>y </a:t>
            </a:r>
            <a:r>
              <a:rPr lang="es-ES" sz="1600" dirty="0" smtClean="0"/>
              <a:t>a </a:t>
            </a:r>
            <a:r>
              <a:rPr lang="es-ES" sz="1600" dirty="0"/>
              <a:t>la forma en que se configuraron las comunidades domésticas. </a:t>
            </a:r>
          </a:p>
          <a:p>
            <a:r>
              <a:rPr lang="es-ES" dirty="0" smtClean="0"/>
              <a:t>Veamos </a:t>
            </a:r>
            <a:r>
              <a:rPr lang="es-ES" b="1" dirty="0" smtClean="0"/>
              <a:t>tres </a:t>
            </a:r>
            <a:r>
              <a:rPr lang="es-ES" b="1" dirty="0"/>
              <a:t>importantes funciones </a:t>
            </a:r>
            <a:r>
              <a:rPr lang="es-ES" b="1" dirty="0" smtClean="0"/>
              <a:t> </a:t>
            </a:r>
            <a:r>
              <a:rPr lang="es-ES" dirty="0" smtClean="0"/>
              <a:t>que </a:t>
            </a:r>
            <a:r>
              <a:rPr lang="es-ES" dirty="0"/>
              <a:t>desempeñó la casa en relación con aquella primera </a:t>
            </a:r>
            <a:r>
              <a:rPr lang="es-ES" dirty="0" smtClean="0"/>
              <a:t>evangelización”</a:t>
            </a:r>
            <a:endParaRPr lang="es-ES" dirty="0"/>
          </a:p>
        </p:txBody>
      </p:sp>
      <p:sp>
        <p:nvSpPr>
          <p:cNvPr id="7" name="6 CuadroTexto"/>
          <p:cNvSpPr txBox="1"/>
          <p:nvPr/>
        </p:nvSpPr>
        <p:spPr>
          <a:xfrm>
            <a:off x="567512" y="2252671"/>
            <a:ext cx="2564484" cy="261610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dirty="0"/>
              <a:t>La primera de ellas fue la </a:t>
            </a:r>
            <a:r>
              <a:rPr lang="es-ES" b="1" dirty="0" smtClean="0"/>
              <a:t>HOSPITALIDAD</a:t>
            </a:r>
            <a:r>
              <a:rPr lang="es-ES" dirty="0" smtClean="0"/>
              <a:t>. </a:t>
            </a:r>
            <a:r>
              <a:rPr lang="es-ES" sz="1600" dirty="0"/>
              <a:t>En una </a:t>
            </a:r>
            <a:r>
              <a:rPr lang="es-ES" sz="1600" dirty="0" smtClean="0"/>
              <a:t>sociedad </a:t>
            </a:r>
            <a:r>
              <a:rPr lang="es-ES" sz="1600" dirty="0"/>
              <a:t>en la que las </a:t>
            </a:r>
            <a:r>
              <a:rPr lang="es-ES" sz="1600" dirty="0" err="1" smtClean="0"/>
              <a:t>po-sadas</a:t>
            </a:r>
            <a:r>
              <a:rPr lang="es-ES" sz="1600" dirty="0" smtClean="0"/>
              <a:t> </a:t>
            </a:r>
            <a:r>
              <a:rPr lang="es-ES" sz="1600" dirty="0"/>
              <a:t>eran escasas e </a:t>
            </a:r>
            <a:r>
              <a:rPr lang="es-ES" sz="1600" dirty="0" err="1" smtClean="0"/>
              <a:t>insa-nas</a:t>
            </a:r>
            <a:r>
              <a:rPr lang="es-ES" sz="1600" dirty="0"/>
              <a:t>, el hecho de disponer de casas que acogían a los enviados y misioneros fue determinante para la </a:t>
            </a:r>
            <a:r>
              <a:rPr lang="es-ES" sz="1600" dirty="0" err="1" smtClean="0"/>
              <a:t>difu-sión</a:t>
            </a:r>
            <a:r>
              <a:rPr lang="es-ES" sz="1600" dirty="0" smtClean="0"/>
              <a:t> </a:t>
            </a:r>
            <a:r>
              <a:rPr lang="es-ES" sz="1600" dirty="0"/>
              <a:t>del movimiento </a:t>
            </a:r>
            <a:r>
              <a:rPr lang="es-ES" sz="1600" dirty="0" smtClean="0"/>
              <a:t>cris-</a:t>
            </a:r>
            <a:r>
              <a:rPr lang="es-ES" sz="1600" dirty="0" err="1" smtClean="0"/>
              <a:t>tiano</a:t>
            </a:r>
            <a:endParaRPr lang="es-ES" sz="1600" dirty="0"/>
          </a:p>
        </p:txBody>
      </p:sp>
      <p:sp>
        <p:nvSpPr>
          <p:cNvPr id="9" name="8 CuadroTexto"/>
          <p:cNvSpPr txBox="1"/>
          <p:nvPr/>
        </p:nvSpPr>
        <p:spPr>
          <a:xfrm>
            <a:off x="5724127" y="1916832"/>
            <a:ext cx="2952329" cy="43396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dirty="0" smtClean="0"/>
              <a:t>      Facilitar </a:t>
            </a:r>
            <a:r>
              <a:rPr lang="es-ES" dirty="0"/>
              <a:t>un espacio para el </a:t>
            </a:r>
            <a:r>
              <a:rPr lang="es-ES" b="1" dirty="0" smtClean="0"/>
              <a:t>ENCUENTRO PERSONAL</a:t>
            </a:r>
            <a:r>
              <a:rPr lang="es-ES" dirty="0" smtClean="0"/>
              <a:t>. </a:t>
            </a:r>
            <a:r>
              <a:rPr lang="es-ES" sz="1600" dirty="0" smtClean="0"/>
              <a:t>Esta </a:t>
            </a:r>
            <a:r>
              <a:rPr lang="es-ES" sz="1600" dirty="0"/>
              <a:t>posibilidad de establecer un contacto </a:t>
            </a:r>
            <a:r>
              <a:rPr lang="es-ES" sz="1600" dirty="0" smtClean="0"/>
              <a:t>personal, </a:t>
            </a:r>
            <a:r>
              <a:rPr lang="es-ES" sz="1600" dirty="0"/>
              <a:t>con </a:t>
            </a:r>
            <a:r>
              <a:rPr lang="es-ES" sz="1600" dirty="0" smtClean="0"/>
              <a:t>motivo </a:t>
            </a:r>
            <a:r>
              <a:rPr lang="es-ES" sz="1600" dirty="0"/>
              <a:t>de </a:t>
            </a:r>
            <a:r>
              <a:rPr lang="es-ES" sz="1600" dirty="0" smtClean="0"/>
              <a:t> una </a:t>
            </a:r>
            <a:r>
              <a:rPr lang="es-ES" sz="1600" dirty="0"/>
              <a:t>visita o </a:t>
            </a:r>
            <a:r>
              <a:rPr lang="es-ES" sz="1600" dirty="0" smtClean="0"/>
              <a:t>una invitación, </a:t>
            </a:r>
            <a:r>
              <a:rPr lang="es-ES" sz="1600" dirty="0"/>
              <a:t>ofrecía siempre </a:t>
            </a:r>
            <a:r>
              <a:rPr lang="es-ES" sz="1600" b="1" dirty="0">
                <a:solidFill>
                  <a:schemeClr val="accent6">
                    <a:lumMod val="75000"/>
                  </a:schemeClr>
                </a:solidFill>
              </a:rPr>
              <a:t>una ocasión para</a:t>
            </a:r>
            <a:r>
              <a:rPr lang="es-ES" sz="1600" dirty="0"/>
              <a:t> la acogida y el apoyo, </a:t>
            </a:r>
            <a:r>
              <a:rPr lang="es-ES" sz="1600" dirty="0" smtClean="0"/>
              <a:t>para </a:t>
            </a:r>
            <a:r>
              <a:rPr lang="es-ES" sz="1600" dirty="0"/>
              <a:t>mostrar un estilo de vida, e incluso </a:t>
            </a:r>
            <a:r>
              <a:rPr lang="es-ES" sz="1600" dirty="0" smtClean="0"/>
              <a:t>para </a:t>
            </a:r>
            <a:r>
              <a:rPr lang="es-ES" sz="1600" dirty="0"/>
              <a:t>el </a:t>
            </a:r>
            <a:r>
              <a:rPr lang="es-ES" sz="1600" dirty="0" err="1" smtClean="0"/>
              <a:t>testimo-nio</a:t>
            </a:r>
            <a:r>
              <a:rPr lang="es-ES" sz="1600" dirty="0"/>
              <a:t>. La </a:t>
            </a:r>
            <a:r>
              <a:rPr lang="es-ES" sz="1600" dirty="0" smtClean="0"/>
              <a:t>relación </a:t>
            </a:r>
            <a:r>
              <a:rPr lang="es-ES" sz="1600" dirty="0"/>
              <a:t>personal que </a:t>
            </a:r>
            <a:r>
              <a:rPr lang="es-ES" sz="1600" dirty="0" smtClean="0"/>
              <a:t>facilitaba </a:t>
            </a:r>
            <a:r>
              <a:rPr lang="es-ES" sz="1600" dirty="0"/>
              <a:t>la casa permitía </a:t>
            </a:r>
            <a:r>
              <a:rPr lang="es-ES" sz="1600" dirty="0" err="1" smtClean="0"/>
              <a:t>mos-trar</a:t>
            </a:r>
            <a:r>
              <a:rPr lang="es-ES" sz="1600" dirty="0" smtClean="0"/>
              <a:t> </a:t>
            </a:r>
            <a:r>
              <a:rPr lang="es-ES" sz="1600" dirty="0"/>
              <a:t>el atractivo de una vida en </a:t>
            </a:r>
            <a:r>
              <a:rPr lang="es-ES" sz="1600" dirty="0" smtClean="0"/>
              <a:t>común </a:t>
            </a:r>
            <a:r>
              <a:rPr lang="es-ES" sz="1600" dirty="0"/>
              <a:t>en la que todos </a:t>
            </a:r>
            <a:r>
              <a:rPr lang="es-ES" sz="1600" dirty="0" smtClean="0"/>
              <a:t>estaban </a:t>
            </a:r>
            <a:r>
              <a:rPr lang="es-ES" sz="1600" dirty="0"/>
              <a:t>pendientes de las </a:t>
            </a:r>
            <a:r>
              <a:rPr lang="es-ES" sz="1600" dirty="0" smtClean="0"/>
              <a:t>necesidades </a:t>
            </a:r>
            <a:r>
              <a:rPr lang="es-ES" sz="1600" dirty="0"/>
              <a:t>de los demás y se acogía de buen gusto a los de fuera (</a:t>
            </a:r>
            <a:r>
              <a:rPr lang="es-ES" sz="1600" dirty="0" err="1"/>
              <a:t>Rom</a:t>
            </a:r>
            <a:r>
              <a:rPr lang="es-ES" sz="1600" dirty="0"/>
              <a:t> 12,13). </a:t>
            </a:r>
          </a:p>
        </p:txBody>
      </p:sp>
      <p:sp>
        <p:nvSpPr>
          <p:cNvPr id="10" name="9 CuadroTexto"/>
          <p:cNvSpPr txBox="1"/>
          <p:nvPr/>
        </p:nvSpPr>
        <p:spPr>
          <a:xfrm>
            <a:off x="567512" y="5013176"/>
            <a:ext cx="5084608" cy="830997"/>
          </a:xfrm>
          <a:prstGeom prst="rect">
            <a:avLst/>
          </a:prstGeom>
          <a:gradFill>
            <a:gsLst>
              <a:gs pos="0">
                <a:schemeClr val="bg2"/>
              </a:gs>
              <a:gs pos="50000">
                <a:schemeClr val="accent1">
                  <a:tint val="44500"/>
                  <a:satMod val="160000"/>
                </a:schemeClr>
              </a:gs>
              <a:gs pos="100000">
                <a:schemeClr val="accent1">
                  <a:tint val="23500"/>
                  <a:satMod val="160000"/>
                </a:schemeClr>
              </a:gs>
            </a:gsLst>
            <a:lin ang="5400000" scaled="0"/>
          </a:gradFill>
          <a:ln w="25400">
            <a:solidFill>
              <a:schemeClr val="accent6">
                <a:lumMod val="75000"/>
              </a:schemeClr>
            </a:solidFill>
          </a:ln>
        </p:spPr>
        <p:txBody>
          <a:bodyPr wrap="square" rtlCol="0">
            <a:spAutoFit/>
          </a:bodyPr>
          <a:lstStyle/>
          <a:p>
            <a:r>
              <a:rPr lang="es-ES" sz="1600" dirty="0" smtClean="0"/>
              <a:t>de </a:t>
            </a:r>
            <a:r>
              <a:rPr lang="es-ES" sz="1600" dirty="0"/>
              <a:t>amistad con los </a:t>
            </a:r>
            <a:r>
              <a:rPr lang="es-ES" sz="1600" dirty="0" err="1"/>
              <a:t>patresfamilias</a:t>
            </a:r>
            <a:r>
              <a:rPr lang="es-ES" sz="1600" dirty="0"/>
              <a:t> de </a:t>
            </a:r>
            <a:r>
              <a:rPr lang="es-ES" sz="1600" dirty="0" smtClean="0"/>
              <a:t>otras </a:t>
            </a:r>
            <a:r>
              <a:rPr lang="es-ES" sz="1600" dirty="0"/>
              <a:t>casas, </a:t>
            </a:r>
            <a:r>
              <a:rPr lang="es-ES" sz="1600" dirty="0" err="1" smtClean="0"/>
              <a:t>for</a:t>
            </a:r>
            <a:r>
              <a:rPr lang="es-ES" sz="1600" dirty="0" smtClean="0"/>
              <a:t>-mando </a:t>
            </a:r>
            <a:r>
              <a:rPr lang="es-ES" sz="1600" dirty="0"/>
              <a:t>parte así de una red social cuyas relaciones se regían por la confianza y la </a:t>
            </a:r>
            <a:r>
              <a:rPr lang="es-ES" sz="1600" dirty="0" smtClean="0"/>
              <a:t>reciprocidad</a:t>
            </a:r>
            <a:endParaRPr lang="es-ES" sz="1600" dirty="0"/>
          </a:p>
        </p:txBody>
      </p:sp>
      <p:sp>
        <p:nvSpPr>
          <p:cNvPr id="11" name="10 Estrella de 6 puntas"/>
          <p:cNvSpPr/>
          <p:nvPr/>
        </p:nvSpPr>
        <p:spPr>
          <a:xfrm>
            <a:off x="454305" y="2095505"/>
            <a:ext cx="226414" cy="33583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strella de 6 puntas"/>
          <p:cNvSpPr/>
          <p:nvPr/>
        </p:nvSpPr>
        <p:spPr>
          <a:xfrm>
            <a:off x="3174214" y="1916832"/>
            <a:ext cx="226414" cy="33583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strella de 6 puntas"/>
          <p:cNvSpPr/>
          <p:nvPr/>
        </p:nvSpPr>
        <p:spPr>
          <a:xfrm>
            <a:off x="5772417" y="1916832"/>
            <a:ext cx="226414" cy="33583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567512" y="5844173"/>
            <a:ext cx="4796576" cy="523220"/>
          </a:xfrm>
          <a:prstGeom prst="rect">
            <a:avLst/>
          </a:prstGeom>
        </p:spPr>
        <p:txBody>
          <a:bodyPr wrap="square">
            <a:spAutoFit/>
          </a:bodyPr>
          <a:lstStyle/>
          <a:p>
            <a:r>
              <a:rPr lang="es-ES" sz="1400" dirty="0" smtClean="0"/>
              <a:t>S. </a:t>
            </a:r>
            <a:r>
              <a:rPr lang="es-ES" sz="1400" dirty="0"/>
              <a:t>Guijarro,  La </a:t>
            </a:r>
            <a:r>
              <a:rPr lang="es-ES" sz="1400" dirty="0" smtClean="0"/>
              <a:t> 1ª </a:t>
            </a:r>
            <a:r>
              <a:rPr lang="es-ES" sz="1400" dirty="0"/>
              <a:t>evangelización. </a:t>
            </a:r>
            <a:r>
              <a:rPr lang="es-ES" sz="1400" dirty="0" err="1"/>
              <a:t>Salmanticensis</a:t>
            </a:r>
            <a:r>
              <a:rPr lang="es-ES" sz="1400" dirty="0"/>
              <a:t> 59 (2012) </a:t>
            </a:r>
            <a:endParaRPr lang="es-ES" sz="1400" dirty="0" smtClean="0"/>
          </a:p>
          <a:p>
            <a:r>
              <a:rPr lang="es-ES" sz="1400" dirty="0" smtClean="0"/>
              <a:t>193-214</a:t>
            </a:r>
            <a:endParaRPr lang="es-ES" sz="1400" dirty="0"/>
          </a:p>
        </p:txBody>
      </p:sp>
      <p:sp>
        <p:nvSpPr>
          <p:cNvPr id="15" name="14 CuadroTexto"/>
          <p:cNvSpPr txBox="1"/>
          <p:nvPr/>
        </p:nvSpPr>
        <p:spPr>
          <a:xfrm>
            <a:off x="461256" y="232100"/>
            <a:ext cx="446532" cy="369332"/>
          </a:xfrm>
          <a:prstGeom prst="rect">
            <a:avLst/>
          </a:prstGeom>
          <a:noFill/>
        </p:spPr>
        <p:txBody>
          <a:bodyPr wrap="none" rtlCol="0">
            <a:spAutoFit/>
          </a:bodyPr>
          <a:lstStyle/>
          <a:p>
            <a:r>
              <a:rPr lang="es-ES" b="1" dirty="0" smtClean="0">
                <a:solidFill>
                  <a:srgbClr val="C00000"/>
                </a:solidFill>
              </a:rPr>
              <a:t>14</a:t>
            </a:r>
            <a:endParaRPr lang="es-ES" b="1" dirty="0">
              <a:solidFill>
                <a:srgbClr val="C0000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370" y="4984099"/>
            <a:ext cx="2423104" cy="5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a:xfrm>
            <a:off x="7812360" y="5949280"/>
            <a:ext cx="758952" cy="246888"/>
          </a:xfrm>
        </p:spPr>
        <p:txBody>
          <a:bodyPr/>
          <a:lstStyle/>
          <a:p>
            <a:fld id="{636E3AB4-97AD-4389-A1F4-096199C2DEE3}" type="slidenum">
              <a:rPr lang="es-ES" b="1" smtClean="0">
                <a:solidFill>
                  <a:schemeClr val="tx1"/>
                </a:solidFill>
              </a:rPr>
              <a:t>91</a:t>
            </a:fld>
            <a:endParaRPr lang="es-ES" b="1" dirty="0">
              <a:solidFill>
                <a:schemeClr val="tx1"/>
              </a:solidFill>
            </a:endParaRPr>
          </a:p>
        </p:txBody>
      </p:sp>
    </p:spTree>
    <p:extLst>
      <p:ext uri="{BB962C8B-B14F-4D97-AF65-F5344CB8AC3E}">
        <p14:creationId xmlns:p14="http://schemas.microsoft.com/office/powerpoint/2010/main" val="21989378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8153562" y="6165304"/>
            <a:ext cx="758952" cy="246888"/>
          </a:xfrm>
        </p:spPr>
        <p:txBody>
          <a:bodyPr/>
          <a:lstStyle/>
          <a:p>
            <a:fld id="{636E3AB4-97AD-4389-A1F4-096199C2DEE3}" type="slidenum">
              <a:rPr lang="es-ES" b="1" smtClean="0">
                <a:solidFill>
                  <a:schemeClr val="tx1"/>
                </a:solidFill>
              </a:rPr>
              <a:t>92</a:t>
            </a:fld>
            <a:endParaRPr lang="es-ES" b="1" dirty="0">
              <a:solidFill>
                <a:schemeClr val="tx1"/>
              </a:solidFill>
            </a:endParaRPr>
          </a:p>
        </p:txBody>
      </p:sp>
      <p:sp>
        <p:nvSpPr>
          <p:cNvPr id="5" name="4 CuadroTexto"/>
          <p:cNvSpPr txBox="1"/>
          <p:nvPr/>
        </p:nvSpPr>
        <p:spPr>
          <a:xfrm>
            <a:off x="323528" y="476672"/>
            <a:ext cx="8820472" cy="6186309"/>
          </a:xfrm>
          <a:prstGeom prst="rect">
            <a:avLst/>
          </a:prstGeom>
          <a:noFill/>
        </p:spPr>
        <p:txBody>
          <a:bodyPr wrap="square" rtlCol="0">
            <a:spAutoFit/>
          </a:bodyPr>
          <a:lstStyle/>
          <a:p>
            <a:r>
              <a:rPr lang="es-ES" dirty="0" smtClean="0"/>
              <a:t>Reconociendo los límites de nuestro análisis socio-histórico y los límites de lo que sigue, </a:t>
            </a:r>
            <a:r>
              <a:rPr lang="es-ES" b="1" i="1" dirty="0" smtClean="0">
                <a:solidFill>
                  <a:schemeClr val="accent6">
                    <a:lumMod val="50000"/>
                  </a:schemeClr>
                </a:solidFill>
              </a:rPr>
              <a:t>se puede decir que </a:t>
            </a:r>
            <a:r>
              <a:rPr lang="es-ES" dirty="0" smtClean="0"/>
              <a:t>los cristianismos de los primeros tiempos, más o menos consciente-mente e influidos por diversos factores, fueron tomando </a:t>
            </a:r>
            <a:r>
              <a:rPr lang="es-ES" b="1" i="1" dirty="0" smtClean="0">
                <a:solidFill>
                  <a:schemeClr val="accent6">
                    <a:lumMod val="75000"/>
                  </a:schemeClr>
                </a:solidFill>
              </a:rPr>
              <a:t>decisiones que históricamente condicionaron parte de  su futuro</a:t>
            </a:r>
            <a:r>
              <a:rPr lang="es-ES" dirty="0" smtClean="0"/>
              <a:t>. </a:t>
            </a:r>
            <a:r>
              <a:rPr lang="es-ES" b="1" dirty="0" smtClean="0"/>
              <a:t>Algunas</a:t>
            </a:r>
            <a:r>
              <a:rPr lang="es-ES" dirty="0" smtClean="0"/>
              <a:t> de ellas podrían ser:</a:t>
            </a:r>
          </a:p>
          <a:p>
            <a:pPr marL="285750" indent="-285750">
              <a:buFontTx/>
              <a:buChar char="-"/>
            </a:pPr>
            <a:r>
              <a:rPr lang="es-ES" b="1" i="1" dirty="0" smtClean="0">
                <a:solidFill>
                  <a:schemeClr val="accent6">
                    <a:lumMod val="50000"/>
                  </a:schemeClr>
                </a:solidFill>
              </a:rPr>
              <a:t>Difundir lo más posible el mensaje de Jesús</a:t>
            </a:r>
          </a:p>
          <a:p>
            <a:pPr marL="285750" indent="-285750">
              <a:buFontTx/>
              <a:buChar char="-"/>
            </a:pPr>
            <a:r>
              <a:rPr lang="es-ES" b="1" i="1" dirty="0" smtClean="0">
                <a:solidFill>
                  <a:schemeClr val="accent6">
                    <a:lumMod val="50000"/>
                  </a:schemeClr>
                </a:solidFill>
              </a:rPr>
              <a:t>Afrontar los conflictos dialogando</a:t>
            </a:r>
          </a:p>
          <a:p>
            <a:pPr marL="285750" indent="-285750">
              <a:buFontTx/>
              <a:buChar char="-"/>
            </a:pPr>
            <a:r>
              <a:rPr lang="es-ES" b="1" i="1" dirty="0" smtClean="0">
                <a:solidFill>
                  <a:schemeClr val="accent6">
                    <a:lumMod val="50000"/>
                  </a:schemeClr>
                </a:solidFill>
              </a:rPr>
              <a:t>Abrir las comunidades  a los no-judíos y abrirse a la cultura grecorromana</a:t>
            </a:r>
          </a:p>
          <a:p>
            <a:pPr marL="285750" indent="-285750">
              <a:buFontTx/>
              <a:buChar char="-"/>
            </a:pPr>
            <a:r>
              <a:rPr lang="es-ES" b="1" i="1" dirty="0" smtClean="0">
                <a:solidFill>
                  <a:schemeClr val="accent6">
                    <a:lumMod val="50000"/>
                  </a:schemeClr>
                </a:solidFill>
              </a:rPr>
              <a:t>No exigir a los nuevos la normativa tradicional propia de la religión judía</a:t>
            </a:r>
          </a:p>
          <a:p>
            <a:pPr marL="285750" indent="-285750">
              <a:buFontTx/>
              <a:buChar char="-"/>
            </a:pPr>
            <a:r>
              <a:rPr lang="es-ES" b="1" i="1" dirty="0" smtClean="0">
                <a:solidFill>
                  <a:schemeClr val="accent6">
                    <a:lumMod val="50000"/>
                  </a:schemeClr>
                </a:solidFill>
              </a:rPr>
              <a:t>Separarse de la organización de la sinagoga</a:t>
            </a:r>
          </a:p>
          <a:p>
            <a:pPr marL="285750" indent="-285750">
              <a:buFontTx/>
              <a:buChar char="-"/>
            </a:pPr>
            <a:r>
              <a:rPr lang="es-ES" b="1" i="1" dirty="0" smtClean="0">
                <a:solidFill>
                  <a:schemeClr val="accent6">
                    <a:lumMod val="50000"/>
                  </a:schemeClr>
                </a:solidFill>
              </a:rPr>
              <a:t>Irse adaptando a la sociedad de la época para facilitar la evangelización y  para ello suavizar </a:t>
            </a:r>
            <a:r>
              <a:rPr lang="es-ES" b="1" i="1" dirty="0">
                <a:solidFill>
                  <a:schemeClr val="accent6">
                    <a:lumMod val="50000"/>
                  </a:schemeClr>
                </a:solidFill>
              </a:rPr>
              <a:t>las exigencias radicales del mensaje de Jesús para no chocar demasiado dentro de  la comunidad ni con la </a:t>
            </a:r>
            <a:r>
              <a:rPr lang="es-ES" b="1" i="1" dirty="0" smtClean="0">
                <a:solidFill>
                  <a:schemeClr val="accent6">
                    <a:lumMod val="50000"/>
                  </a:schemeClr>
                </a:solidFill>
              </a:rPr>
              <a:t>sociedad y corriendo el peligro de olvidar la utopía </a:t>
            </a:r>
          </a:p>
          <a:p>
            <a:pPr marL="285750" indent="-285750">
              <a:buFontTx/>
              <a:buChar char="-"/>
            </a:pPr>
            <a:r>
              <a:rPr lang="es-ES" b="1" i="1" dirty="0" smtClean="0">
                <a:solidFill>
                  <a:schemeClr val="accent6">
                    <a:lumMod val="50000"/>
                  </a:schemeClr>
                </a:solidFill>
              </a:rPr>
              <a:t>Apoyarse en la casa-familia como plataforma para la comunidad (lugares privados)</a:t>
            </a:r>
          </a:p>
          <a:p>
            <a:pPr marL="285750" indent="-285750">
              <a:buFontTx/>
              <a:buChar char="-"/>
            </a:pPr>
            <a:r>
              <a:rPr lang="es-ES" b="1" i="1" dirty="0" smtClean="0">
                <a:solidFill>
                  <a:schemeClr val="accent6">
                    <a:lumMod val="50000"/>
                  </a:schemeClr>
                </a:solidFill>
              </a:rPr>
              <a:t>Ir creando una red de pequeñas comunidades urbanas (iglesias domésticas – que facilitaban las relaciones interpersonales)  en comunión entre sí (gran Iglesia)</a:t>
            </a:r>
          </a:p>
          <a:p>
            <a:pPr marL="285750" indent="-285750">
              <a:buFontTx/>
              <a:buChar char="-"/>
            </a:pPr>
            <a:r>
              <a:rPr lang="es-ES" b="1" i="1" dirty="0" smtClean="0">
                <a:solidFill>
                  <a:schemeClr val="accent6">
                    <a:lumMod val="50000"/>
                  </a:schemeClr>
                </a:solidFill>
              </a:rPr>
              <a:t>Irse organizando cada vez más y creando ministerios  y normas (institucionalización)</a:t>
            </a:r>
          </a:p>
          <a:p>
            <a:pPr marL="285750" indent="-285750">
              <a:buFontTx/>
              <a:buChar char="-"/>
            </a:pPr>
            <a:r>
              <a:rPr lang="es-ES" b="1" i="1" dirty="0" smtClean="0">
                <a:solidFill>
                  <a:schemeClr val="accent6">
                    <a:lumMod val="50000"/>
                  </a:schemeClr>
                </a:solidFill>
              </a:rPr>
              <a:t>Ir aceptando poco a poco parte del estilo de la sociedad de entonces</a:t>
            </a:r>
          </a:p>
          <a:p>
            <a:pPr marL="285750" indent="-285750">
              <a:buFontTx/>
              <a:buChar char="-"/>
            </a:pPr>
            <a:r>
              <a:rPr lang="es-ES" b="1" i="1" dirty="0" smtClean="0">
                <a:solidFill>
                  <a:schemeClr val="accent6">
                    <a:lumMod val="50000"/>
                  </a:schemeClr>
                </a:solidFill>
              </a:rPr>
              <a:t>Aceptar un amplio pluralismo, manteniendo la comunión en la diversidad</a:t>
            </a:r>
          </a:p>
          <a:p>
            <a:pPr marL="285750" indent="-285750">
              <a:buFontTx/>
              <a:buChar char="-"/>
            </a:pPr>
            <a:r>
              <a:rPr lang="es-ES" b="1" i="1" dirty="0" smtClean="0">
                <a:solidFill>
                  <a:schemeClr val="accent6">
                    <a:lumMod val="50000"/>
                  </a:schemeClr>
                </a:solidFill>
              </a:rPr>
              <a:t>Caminar poco a poco hacia una mayor uniformidad y empezar la exclusión de los discrepantes</a:t>
            </a:r>
          </a:p>
          <a:p>
            <a:pPr marL="285750" indent="-285750">
              <a:buFontTx/>
              <a:buChar char="-"/>
            </a:pPr>
            <a:r>
              <a:rPr lang="es-ES" b="1" i="1" dirty="0" smtClean="0">
                <a:solidFill>
                  <a:schemeClr val="accent6">
                    <a:lumMod val="50000"/>
                  </a:schemeClr>
                </a:solidFill>
              </a:rPr>
              <a:t>Ir disminuyendo poco a poco el papel de la mujer en la comunidad</a:t>
            </a:r>
          </a:p>
          <a:p>
            <a:pPr marL="285750" indent="-285750">
              <a:buFontTx/>
              <a:buChar char="-"/>
            </a:pPr>
            <a:r>
              <a:rPr lang="es-ES" b="1" i="1" dirty="0" smtClean="0">
                <a:solidFill>
                  <a:schemeClr val="accent6">
                    <a:lumMod val="50000"/>
                  </a:schemeClr>
                </a:solidFill>
              </a:rPr>
              <a:t>Ir poniendo por escrito  los recuerdos transmitidos de su experiencia de Jesús </a:t>
            </a:r>
            <a:endParaRPr lang="es-ES" dirty="0"/>
          </a:p>
        </p:txBody>
      </p:sp>
      <p:sp>
        <p:nvSpPr>
          <p:cNvPr id="6" name="5 CuadroTexto"/>
          <p:cNvSpPr txBox="1"/>
          <p:nvPr/>
        </p:nvSpPr>
        <p:spPr>
          <a:xfrm>
            <a:off x="375501" y="118546"/>
            <a:ext cx="8537013" cy="461665"/>
          </a:xfrm>
          <a:prstGeom prst="rect">
            <a:avLst/>
          </a:prstGeom>
          <a:noFill/>
        </p:spPr>
        <p:txBody>
          <a:bodyPr wrap="square" rtlCol="0">
            <a:spAutoFit/>
          </a:bodyPr>
          <a:lstStyle/>
          <a:p>
            <a:r>
              <a:rPr lang="es-ES" sz="2000" b="1" i="1" dirty="0">
                <a:solidFill>
                  <a:schemeClr val="accent6">
                    <a:lumMod val="50000"/>
                  </a:schemeClr>
                </a:solidFill>
              </a:rPr>
              <a:t>ALGUNAS</a:t>
            </a:r>
            <a:r>
              <a:rPr lang="es-ES" sz="2000" b="1" dirty="0">
                <a:solidFill>
                  <a:schemeClr val="accent6">
                    <a:lumMod val="75000"/>
                  </a:schemeClr>
                </a:solidFill>
              </a:rPr>
              <a:t> </a:t>
            </a:r>
            <a:r>
              <a:rPr lang="es-ES" sz="2000" b="1" dirty="0" smtClean="0">
                <a:solidFill>
                  <a:schemeClr val="accent6">
                    <a:lumMod val="75000"/>
                  </a:schemeClr>
                </a:solidFill>
              </a:rPr>
              <a:t>  </a:t>
            </a:r>
            <a:r>
              <a:rPr lang="es-ES" sz="2400" b="1" dirty="0" smtClean="0">
                <a:solidFill>
                  <a:schemeClr val="bg1"/>
                </a:solidFill>
                <a:latin typeface="Arial" panose="020B0604020202020204" pitchFamily="34" charset="0"/>
                <a:cs typeface="Arial" panose="020B0604020202020204" pitchFamily="34" charset="0"/>
              </a:rPr>
              <a:t>PRIMERAS OPCIONES</a:t>
            </a:r>
            <a:r>
              <a:rPr lang="es-ES" sz="2400" b="1" dirty="0" smtClean="0">
                <a:solidFill>
                  <a:schemeClr val="accent6">
                    <a:lumMod val="75000"/>
                  </a:schemeClr>
                </a:solidFill>
              </a:rPr>
              <a:t>  </a:t>
            </a:r>
            <a:r>
              <a:rPr lang="es-ES" sz="2000" b="1" dirty="0" smtClean="0">
                <a:solidFill>
                  <a:schemeClr val="accent6">
                    <a:lumMod val="75000"/>
                  </a:schemeClr>
                </a:solidFill>
              </a:rPr>
              <a:t>DE AQUELLAS  COMUNIDADES</a:t>
            </a:r>
            <a:endParaRPr lang="es-ES" sz="2000" dirty="0"/>
          </a:p>
        </p:txBody>
      </p:sp>
      <p:sp>
        <p:nvSpPr>
          <p:cNvPr id="2" name="1 CuadroTexto"/>
          <p:cNvSpPr txBox="1"/>
          <p:nvPr/>
        </p:nvSpPr>
        <p:spPr>
          <a:xfrm>
            <a:off x="5076056" y="1641641"/>
            <a:ext cx="3908466"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8100">
            <a:solidFill>
              <a:schemeClr val="accent6">
                <a:lumMod val="75000"/>
              </a:schemeClr>
            </a:solidFill>
          </a:ln>
        </p:spPr>
        <p:txBody>
          <a:bodyPr wrap="square" rtlCol="0">
            <a:spAutoFit/>
          </a:bodyPr>
          <a:lstStyle/>
          <a:p>
            <a:pPr algn="ctr"/>
            <a:r>
              <a:rPr lang="es-ES" sz="1400" b="1" i="1" dirty="0" smtClean="0"/>
              <a:t>Hay que leerlas a la luz del pluralismo de fondo y de la diversidad de ritmos de las comunidades</a:t>
            </a:r>
            <a:endParaRPr lang="es-ES" sz="1400" b="1" i="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52165"/>
            <a:ext cx="6600825" cy="7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033144"/>
            <a:ext cx="6600825" cy="7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1016446"/>
            <a:ext cx="6600825" cy="7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8139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851920" y="4653136"/>
            <a:ext cx="5040560" cy="1077218"/>
          </a:xfrm>
          <a:prstGeom prst="rect">
            <a:avLst/>
          </a:prstGeom>
          <a:noFill/>
        </p:spPr>
        <p:txBody>
          <a:bodyPr wrap="square" rtlCol="0">
            <a:spAutoFit/>
          </a:bodyPr>
          <a:lstStyle/>
          <a:p>
            <a:r>
              <a:rPr lang="es-ES" sz="3200" b="1" dirty="0" smtClean="0">
                <a:solidFill>
                  <a:schemeClr val="accent6">
                    <a:lumMod val="75000"/>
                  </a:schemeClr>
                </a:solidFill>
              </a:rPr>
              <a:t>BREVE </a:t>
            </a:r>
          </a:p>
          <a:p>
            <a:r>
              <a:rPr lang="es-ES" sz="3200" b="1" dirty="0" smtClean="0">
                <a:solidFill>
                  <a:schemeClr val="accent6">
                    <a:lumMod val="75000"/>
                  </a:schemeClr>
                </a:solidFill>
              </a:rPr>
              <a:t>APORTACIÓN TEOLÓGICA</a:t>
            </a:r>
            <a:endParaRPr lang="es-ES" sz="3200" b="1" dirty="0">
              <a:solidFill>
                <a:schemeClr val="accent6">
                  <a:lumMod val="75000"/>
                </a:schemeClr>
              </a:solidFill>
            </a:endParaRPr>
          </a:p>
        </p:txBody>
      </p:sp>
      <p:sp>
        <p:nvSpPr>
          <p:cNvPr id="2" name="1 Rectángulo"/>
          <p:cNvSpPr/>
          <p:nvPr/>
        </p:nvSpPr>
        <p:spPr>
          <a:xfrm>
            <a:off x="3743908" y="4401108"/>
            <a:ext cx="471652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3743908" y="5882952"/>
            <a:ext cx="478853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número de diapositiva"/>
          <p:cNvSpPr>
            <a:spLocks noGrp="1"/>
          </p:cNvSpPr>
          <p:nvPr>
            <p:ph type="sldNum" sz="quarter" idx="12"/>
          </p:nvPr>
        </p:nvSpPr>
        <p:spPr/>
        <p:txBody>
          <a:bodyPr/>
          <a:lstStyle/>
          <a:p>
            <a:fld id="{636E3AB4-97AD-4389-A1F4-096199C2DEE3}" type="slidenum">
              <a:rPr lang="es-ES" smtClean="0"/>
              <a:t>93</a:t>
            </a:fld>
            <a:endParaRPr lang="es-ES"/>
          </a:p>
        </p:txBody>
      </p:sp>
      <p:sp>
        <p:nvSpPr>
          <p:cNvPr id="6" name="5 Rectángulo"/>
          <p:cNvSpPr/>
          <p:nvPr/>
        </p:nvSpPr>
        <p:spPr>
          <a:xfrm>
            <a:off x="5796136" y="3501008"/>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3</a:t>
            </a:r>
            <a:endParaRPr lang="es-ES"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372" y="836712"/>
            <a:ext cx="8286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494" y="4005064"/>
            <a:ext cx="290969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rot="21126864">
            <a:off x="727214" y="1007364"/>
            <a:ext cx="3671079" cy="1938992"/>
          </a:xfrm>
          <a:prstGeom prst="rect">
            <a:avLst/>
          </a:prstGeom>
          <a:noFill/>
          <a:ln w="25400">
            <a:solidFill>
              <a:schemeClr val="accent6">
                <a:lumMod val="75000"/>
              </a:schemeClr>
            </a:solidFill>
          </a:ln>
        </p:spPr>
        <p:txBody>
          <a:bodyPr wrap="square" rtlCol="0">
            <a:spAutoFit/>
          </a:bodyPr>
          <a:lstStyle/>
          <a:p>
            <a:pPr algn="ctr"/>
            <a:r>
              <a:rPr lang="es-ES" sz="2000" b="1" dirty="0" smtClean="0"/>
              <a:t>“La </a:t>
            </a:r>
            <a:r>
              <a:rPr lang="es-ES" sz="2000" b="1" dirty="0" err="1"/>
              <a:t>reimaginación</a:t>
            </a:r>
            <a:r>
              <a:rPr lang="es-ES" sz="2000" b="1" dirty="0"/>
              <a:t> que conlleva todo </a:t>
            </a:r>
            <a:r>
              <a:rPr lang="es-ES" sz="2000" b="1" dirty="0" smtClean="0"/>
              <a:t>ejercicio </a:t>
            </a:r>
            <a:r>
              <a:rPr lang="es-ES" sz="2000" b="1" dirty="0"/>
              <a:t>de memoria histórica </a:t>
            </a:r>
            <a:r>
              <a:rPr lang="es-ES" sz="2000" b="1" dirty="0" smtClean="0"/>
              <a:t>tiene </a:t>
            </a:r>
            <a:r>
              <a:rPr lang="es-ES" sz="2000" b="1" dirty="0"/>
              <a:t>unos intereses y objetivos en el </a:t>
            </a:r>
            <a:r>
              <a:rPr lang="es-ES" sz="2000" b="1" dirty="0" smtClean="0"/>
              <a:t>presente </a:t>
            </a:r>
            <a:r>
              <a:rPr lang="es-ES" sz="2000" b="1" dirty="0"/>
              <a:t>y en el futuro, más que en el pasado</a:t>
            </a:r>
            <a:r>
              <a:rPr lang="es-ES" sz="2000" b="1" dirty="0" smtClean="0"/>
              <a:t>.”</a:t>
            </a:r>
          </a:p>
          <a:p>
            <a:pPr algn="r"/>
            <a:r>
              <a:rPr lang="es-ES" sz="2000" b="1" dirty="0" smtClean="0"/>
              <a:t>Carlos Gil </a:t>
            </a:r>
            <a:r>
              <a:rPr lang="es-ES" sz="2000" b="1" dirty="0" err="1" smtClean="0"/>
              <a:t>Arbiol</a:t>
            </a:r>
            <a:endParaRPr lang="es-ES" sz="2000" b="1" dirty="0"/>
          </a:p>
        </p:txBody>
      </p:sp>
    </p:spTree>
    <p:extLst>
      <p:ext uri="{BB962C8B-B14F-4D97-AF65-F5344CB8AC3E}">
        <p14:creationId xmlns:p14="http://schemas.microsoft.com/office/powerpoint/2010/main" val="37731004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se3.mm.bing.net/th?id=OIP.ywto3Mh_10UoZAL7jfs3fAAAAA&amp;pid=Api&amp;P=0&amp;h=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557905"/>
            <a:ext cx="2222998" cy="1187318"/>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2312" y="1052736"/>
            <a:ext cx="8354144" cy="4525963"/>
          </a:xfrm>
        </p:spPr>
        <p:txBody>
          <a:bodyPr>
            <a:normAutofit fontScale="70000" lnSpcReduction="20000"/>
          </a:bodyPr>
          <a:lstStyle/>
          <a:p>
            <a:r>
              <a:rPr lang="es-ES" sz="2200" b="1" dirty="0" smtClean="0">
                <a:latin typeface="+mj-lt"/>
              </a:rPr>
              <a:t>                         Para el creyente cristiano l</a:t>
            </a:r>
            <a:r>
              <a:rPr lang="es-ES" sz="2200" b="1" dirty="0" smtClean="0"/>
              <a:t>a revelación  </a:t>
            </a:r>
          </a:p>
          <a:p>
            <a:pPr marL="0" indent="0">
              <a:buNone/>
            </a:pPr>
            <a:r>
              <a:rPr lang="es-ES" sz="2200" b="1" dirty="0" smtClean="0"/>
              <a:t>no se  da </a:t>
            </a:r>
            <a:r>
              <a:rPr lang="es-ES" sz="2300" b="1" dirty="0" smtClean="0"/>
              <a:t>en  estado  puro y abstracto  sino  que </a:t>
            </a:r>
            <a:r>
              <a:rPr lang="es-ES" sz="2300" b="1" i="1" dirty="0" smtClean="0">
                <a:solidFill>
                  <a:schemeClr val="accent6">
                    <a:lumMod val="75000"/>
                  </a:schemeClr>
                </a:solidFill>
              </a:rPr>
              <a:t> está   </a:t>
            </a:r>
          </a:p>
          <a:p>
            <a:pPr marL="0" indent="0">
              <a:buNone/>
            </a:pPr>
            <a:r>
              <a:rPr lang="es-ES" sz="2300" b="1" i="1" dirty="0" smtClean="0">
                <a:solidFill>
                  <a:schemeClr val="accent6">
                    <a:lumMod val="75000"/>
                  </a:schemeClr>
                </a:solidFill>
              </a:rPr>
              <a:t>situada históricamente </a:t>
            </a:r>
            <a:r>
              <a:rPr lang="es-ES" sz="2300" b="1" dirty="0" smtClean="0"/>
              <a:t>y, por tanto, nace de modo con-</a:t>
            </a:r>
          </a:p>
          <a:p>
            <a:pPr marL="0" indent="0">
              <a:buNone/>
            </a:pPr>
            <a:r>
              <a:rPr lang="es-ES" sz="2300" b="1" dirty="0" err="1" smtClean="0"/>
              <a:t>dicionado</a:t>
            </a:r>
            <a:r>
              <a:rPr lang="es-ES" sz="2300" b="1" dirty="0" smtClean="0"/>
              <a:t> y limitado (de ahí el interés por los estudios </a:t>
            </a:r>
          </a:p>
          <a:p>
            <a:pPr marL="0" indent="0">
              <a:buNone/>
            </a:pPr>
            <a:r>
              <a:rPr lang="es-ES" sz="2300" b="1" dirty="0" smtClean="0"/>
              <a:t>socio-históricos</a:t>
            </a:r>
          </a:p>
          <a:p>
            <a:pPr lvl="1"/>
            <a:endParaRPr lang="es-ES" sz="1800" b="1" dirty="0"/>
          </a:p>
          <a:p>
            <a:pPr>
              <a:lnSpc>
                <a:spcPct val="120000"/>
              </a:lnSpc>
            </a:pPr>
            <a:r>
              <a:rPr lang="es-ES" sz="2200" b="1" dirty="0" smtClean="0"/>
              <a:t>La </a:t>
            </a:r>
            <a:r>
              <a:rPr lang="es-ES" sz="2200" b="1" dirty="0" smtClean="0">
                <a:latin typeface="+mj-lt"/>
              </a:rPr>
              <a:t>Biblia</a:t>
            </a:r>
            <a:r>
              <a:rPr lang="es-ES" sz="2200" b="1" dirty="0" smtClean="0"/>
              <a:t> da testimonio de la revelación de Dios a través de la fe presente </a:t>
            </a:r>
            <a:r>
              <a:rPr lang="es-ES" sz="2200" b="1" i="1" dirty="0" smtClean="0">
                <a:solidFill>
                  <a:schemeClr val="accent6">
                    <a:lumMod val="75000"/>
                  </a:schemeClr>
                </a:solidFill>
              </a:rPr>
              <a:t>en la confesión y </a:t>
            </a:r>
          </a:p>
          <a:p>
            <a:pPr marL="0" indent="0">
              <a:lnSpc>
                <a:spcPct val="120000"/>
              </a:lnSpc>
              <a:buNone/>
            </a:pPr>
            <a:r>
              <a:rPr lang="es-ES" sz="2200" b="1" i="1" dirty="0" smtClean="0">
                <a:solidFill>
                  <a:schemeClr val="accent6">
                    <a:lumMod val="75000"/>
                  </a:schemeClr>
                </a:solidFill>
              </a:rPr>
              <a:t>en  la vida de diversas comunidades, cuyo testimonio está reflejado en los libros del Nuevo  Testa-     </a:t>
            </a:r>
            <a:r>
              <a:rPr lang="es-ES" sz="2200" b="1" i="1" dirty="0" err="1" smtClean="0">
                <a:solidFill>
                  <a:schemeClr val="accent6">
                    <a:lumMod val="75000"/>
                  </a:schemeClr>
                </a:solidFill>
              </a:rPr>
              <a:t>mento</a:t>
            </a:r>
            <a:r>
              <a:rPr lang="es-ES" sz="2200" b="1" dirty="0" smtClean="0"/>
              <a:t>.  “La revelación está en vasijas de barro”.</a:t>
            </a:r>
          </a:p>
          <a:p>
            <a:pPr marL="0" indent="0">
              <a:buNone/>
            </a:pPr>
            <a:endParaRPr lang="es-ES" sz="2200" b="1" dirty="0" smtClean="0"/>
          </a:p>
          <a:p>
            <a:r>
              <a:rPr lang="es-ES" sz="2200" b="1" dirty="0" smtClean="0"/>
              <a:t>“La </a:t>
            </a:r>
            <a:r>
              <a:rPr lang="es-ES" sz="2400" b="1" dirty="0" smtClean="0">
                <a:latin typeface="Arial" panose="020B0604020202020204" pitchFamily="34" charset="0"/>
                <a:cs typeface="Arial" panose="020B0604020202020204" pitchFamily="34" charset="0"/>
              </a:rPr>
              <a:t>fe</a:t>
            </a:r>
            <a:r>
              <a:rPr lang="es-ES" sz="2200" b="1" dirty="0" smtClean="0"/>
              <a:t> supone una cierta interpretación de</a:t>
            </a:r>
          </a:p>
          <a:p>
            <a:pPr marL="0" indent="0">
              <a:buNone/>
            </a:pPr>
            <a:r>
              <a:rPr lang="es-ES" sz="2200" b="1" dirty="0" smtClean="0"/>
              <a:t>      la historia, pero </a:t>
            </a:r>
            <a:r>
              <a:rPr lang="es-ES" sz="2200" b="1" i="1" dirty="0" smtClean="0">
                <a:solidFill>
                  <a:schemeClr val="accent6">
                    <a:lumMod val="75000"/>
                  </a:schemeClr>
                </a:solidFill>
              </a:rPr>
              <a:t>respetando escrupulosamente</a:t>
            </a:r>
          </a:p>
          <a:p>
            <a:pPr marL="0" indent="0">
              <a:buNone/>
            </a:pPr>
            <a:r>
              <a:rPr lang="es-ES" sz="2200" b="1" i="1" dirty="0">
                <a:solidFill>
                  <a:schemeClr val="accent6">
                    <a:lumMod val="75000"/>
                  </a:schemeClr>
                </a:solidFill>
              </a:rPr>
              <a:t> </a:t>
            </a:r>
            <a:r>
              <a:rPr lang="es-ES" sz="2200" b="1" i="1" dirty="0" smtClean="0">
                <a:solidFill>
                  <a:schemeClr val="accent6">
                    <a:lumMod val="75000"/>
                  </a:schemeClr>
                </a:solidFill>
              </a:rPr>
              <a:t>     los  datos que el historiador </a:t>
            </a:r>
            <a:r>
              <a:rPr lang="es-ES" sz="2200" b="1" dirty="0" smtClean="0"/>
              <a:t>con sus métodos </a:t>
            </a:r>
          </a:p>
          <a:p>
            <a:pPr marL="0" indent="0">
              <a:buNone/>
            </a:pPr>
            <a:r>
              <a:rPr lang="es-ES" sz="2200" b="1" dirty="0"/>
              <a:t> </a:t>
            </a:r>
            <a:r>
              <a:rPr lang="es-ES" sz="2200" b="1" dirty="0" smtClean="0"/>
              <a:t>     científicos puede descubrir”</a:t>
            </a:r>
          </a:p>
          <a:p>
            <a:pPr marL="0" indent="0">
              <a:buNone/>
            </a:pPr>
            <a:endParaRPr lang="es-ES" sz="2200" b="1" dirty="0" smtClean="0"/>
          </a:p>
          <a:p>
            <a:r>
              <a:rPr lang="es-ES" sz="2200" b="1" dirty="0" smtClean="0"/>
              <a:t>Para el creyente la experiencia de Dios </a:t>
            </a:r>
            <a:r>
              <a:rPr lang="es-ES" sz="2200" b="1" i="1" dirty="0" smtClean="0">
                <a:solidFill>
                  <a:schemeClr val="accent6">
                    <a:lumMod val="75000"/>
                  </a:schemeClr>
                </a:solidFill>
              </a:rPr>
              <a:t>desborda </a:t>
            </a:r>
          </a:p>
          <a:p>
            <a:pPr marL="0" indent="0">
              <a:buNone/>
            </a:pPr>
            <a:r>
              <a:rPr lang="es-ES" sz="2200" b="1" i="1" dirty="0" smtClean="0">
                <a:solidFill>
                  <a:schemeClr val="accent6">
                    <a:lumMod val="75000"/>
                  </a:schemeClr>
                </a:solidFill>
              </a:rPr>
              <a:t>      toda formulación y toda organización</a:t>
            </a:r>
            <a:r>
              <a:rPr lang="es-ES" sz="2200" b="1" dirty="0" smtClean="0"/>
              <a:t>, hasta las </a:t>
            </a:r>
          </a:p>
          <a:p>
            <a:pPr marL="0" indent="0">
              <a:buNone/>
            </a:pPr>
            <a:r>
              <a:rPr lang="es-ES" sz="2200" b="1" dirty="0"/>
              <a:t> </a:t>
            </a:r>
            <a:r>
              <a:rPr lang="es-ES" sz="2200" b="1" dirty="0" smtClean="0"/>
              <a:t>     que  sean  tenidas por más sagradas.</a:t>
            </a:r>
            <a:endParaRPr lang="es-ES" sz="2200"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5517232"/>
            <a:ext cx="8353645"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2402578" y="284640"/>
            <a:ext cx="3887800" cy="707886"/>
          </a:xfrm>
          <a:prstGeom prst="rect">
            <a:avLst/>
          </a:prstGeom>
          <a:noFill/>
        </p:spPr>
        <p:txBody>
          <a:bodyPr wrap="square" rtlCol="0">
            <a:spAutoFit/>
          </a:bodyPr>
          <a:lstStyle/>
          <a:p>
            <a:r>
              <a:rPr lang="es-ES" sz="2000" b="1" dirty="0" smtClean="0"/>
              <a:t>DIOS SE REVELA EN LA HISTORIA</a:t>
            </a:r>
          </a:p>
          <a:p>
            <a:r>
              <a:rPr lang="es-ES" sz="2000" b="1" dirty="0" smtClean="0"/>
              <a:t>&gt;&gt;&gt; </a:t>
            </a:r>
            <a:r>
              <a:rPr lang="es-ES" sz="1600" b="1" dirty="0" smtClean="0"/>
              <a:t>HISTORICIDAD DE LA REVELACIÓN</a:t>
            </a:r>
            <a:endParaRPr lang="es-ES" sz="2000"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255" y="3525969"/>
            <a:ext cx="304800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51520" y="346195"/>
            <a:ext cx="225612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BREVE APORTACIÓN TEOLÓGICA</a:t>
            </a:r>
            <a:endParaRPr lang="es-ES" b="1" dirty="0"/>
          </a:p>
        </p:txBody>
      </p:sp>
      <p:sp>
        <p:nvSpPr>
          <p:cNvPr id="7" name="6 Marcador de número de diapositiva"/>
          <p:cNvSpPr>
            <a:spLocks noGrp="1"/>
          </p:cNvSpPr>
          <p:nvPr>
            <p:ph type="sldNum" sz="quarter" idx="12"/>
          </p:nvPr>
        </p:nvSpPr>
        <p:spPr>
          <a:xfrm>
            <a:off x="8222779" y="6401900"/>
            <a:ext cx="758952" cy="246888"/>
          </a:xfrm>
        </p:spPr>
        <p:txBody>
          <a:bodyPr/>
          <a:lstStyle/>
          <a:p>
            <a:fld id="{636E3AB4-97AD-4389-A1F4-096199C2DEE3}" type="slidenum">
              <a:rPr lang="es-ES" smtClean="0">
                <a:solidFill>
                  <a:schemeClr val="tx1"/>
                </a:solidFill>
              </a:rPr>
              <a:t>94</a:t>
            </a:fld>
            <a:endParaRPr lang="es-ES" dirty="0">
              <a:solidFill>
                <a:schemeClr val="tx1"/>
              </a:solidFill>
            </a:endParaRPr>
          </a:p>
        </p:txBody>
      </p:sp>
      <p:sp>
        <p:nvSpPr>
          <p:cNvPr id="9" name="8 CuadroTexto"/>
          <p:cNvSpPr txBox="1"/>
          <p:nvPr/>
        </p:nvSpPr>
        <p:spPr>
          <a:xfrm>
            <a:off x="7308304" y="2950766"/>
            <a:ext cx="1368868" cy="369332"/>
          </a:xfrm>
          <a:prstGeom prst="rect">
            <a:avLst/>
          </a:prstGeom>
          <a:noFill/>
        </p:spPr>
        <p:txBody>
          <a:bodyPr wrap="square" rtlCol="0">
            <a:spAutoFit/>
          </a:bodyPr>
          <a:lstStyle/>
          <a:p>
            <a:r>
              <a:rPr lang="es-ES" b="1" dirty="0"/>
              <a:t>(A1,23-25</a:t>
            </a:r>
            <a:r>
              <a:rPr lang="es-ES" b="1" dirty="0" smtClean="0"/>
              <a:t>)</a:t>
            </a:r>
            <a:endParaRPr lang="es-ES" dirty="0"/>
          </a:p>
        </p:txBody>
      </p:sp>
      <p:sp>
        <p:nvSpPr>
          <p:cNvPr id="2" name="1 CuadroTexto"/>
          <p:cNvSpPr txBox="1"/>
          <p:nvPr/>
        </p:nvSpPr>
        <p:spPr>
          <a:xfrm>
            <a:off x="4932040" y="3429000"/>
            <a:ext cx="288032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b="1" dirty="0" smtClean="0"/>
              <a:t>EL MOVIMIENTO DE JESÚS </a:t>
            </a:r>
          </a:p>
          <a:p>
            <a:pPr algn="ctr"/>
            <a:r>
              <a:rPr lang="es-ES" b="1" dirty="0" smtClean="0"/>
              <a:t>NO CAE DEL CIELO</a:t>
            </a:r>
            <a:endParaRPr lang="es-ES" b="1" dirty="0"/>
          </a:p>
        </p:txBody>
      </p:sp>
      <p:sp>
        <p:nvSpPr>
          <p:cNvPr id="4" name="3 CuadroTexto"/>
          <p:cNvSpPr txBox="1"/>
          <p:nvPr/>
        </p:nvSpPr>
        <p:spPr>
          <a:xfrm>
            <a:off x="5724128" y="1688319"/>
            <a:ext cx="2708254"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s-ES" sz="1600" b="1" dirty="0" smtClean="0"/>
              <a:t>EN BASE AL TESTIMONIO DE LAS PRIMERAS COMUNIDADES</a:t>
            </a:r>
            <a:endParaRPr lang="es-ES" sz="1600" b="1" dirty="0"/>
          </a:p>
        </p:txBody>
      </p:sp>
    </p:spTree>
    <p:extLst>
      <p:ext uri="{BB962C8B-B14F-4D97-AF65-F5344CB8AC3E}">
        <p14:creationId xmlns:p14="http://schemas.microsoft.com/office/powerpoint/2010/main" val="2419862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11560" y="548680"/>
            <a:ext cx="8061877"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b="1" dirty="0"/>
              <a:t>El cristianismo </a:t>
            </a:r>
            <a:endParaRPr lang="es-ES" b="1" dirty="0" smtClean="0"/>
          </a:p>
          <a:p>
            <a:pPr marL="285750" indent="-285750">
              <a:buFont typeface="Arial" panose="020B0604020202020204" pitchFamily="34" charset="0"/>
              <a:buChar char="•"/>
            </a:pPr>
            <a:r>
              <a:rPr lang="es-ES" dirty="0"/>
              <a:t>c</a:t>
            </a:r>
            <a:r>
              <a:rPr lang="es-ES" dirty="0" smtClean="0"/>
              <a:t>omo ya hemos visto</a:t>
            </a:r>
            <a:r>
              <a:rPr lang="es-ES" b="1" dirty="0" smtClean="0"/>
              <a:t>, no</a:t>
            </a:r>
            <a:r>
              <a:rPr lang="es-ES" dirty="0" smtClean="0"/>
              <a:t> </a:t>
            </a:r>
            <a:r>
              <a:rPr lang="es-ES" b="1" dirty="0" smtClean="0"/>
              <a:t>es</a:t>
            </a:r>
            <a:r>
              <a:rPr lang="es-ES" dirty="0" smtClean="0"/>
              <a:t> algo </a:t>
            </a:r>
            <a:r>
              <a:rPr lang="es-ES" dirty="0"/>
              <a:t>ya </a:t>
            </a:r>
            <a:r>
              <a:rPr lang="es-ES" dirty="0" smtClean="0"/>
              <a:t>hecho, caído del </a:t>
            </a:r>
            <a:r>
              <a:rPr lang="es-ES" dirty="0"/>
              <a:t>cielo </a:t>
            </a:r>
            <a:endParaRPr lang="es-ES" dirty="0" smtClean="0"/>
          </a:p>
          <a:p>
            <a:pPr marL="285750" indent="-285750">
              <a:buFont typeface="Arial" panose="020B0604020202020204" pitchFamily="34" charset="0"/>
              <a:buChar char="•"/>
            </a:pPr>
            <a:r>
              <a:rPr lang="es-ES" b="1" dirty="0" smtClean="0"/>
              <a:t>ni</a:t>
            </a:r>
            <a:r>
              <a:rPr lang="es-ES" dirty="0" smtClean="0"/>
              <a:t> </a:t>
            </a:r>
            <a:r>
              <a:rPr lang="es-ES" dirty="0"/>
              <a:t>responde a </a:t>
            </a:r>
            <a:r>
              <a:rPr lang="es-ES" dirty="0" smtClean="0"/>
              <a:t>decretos fundacionales explícitos de </a:t>
            </a:r>
            <a:r>
              <a:rPr lang="es-ES" dirty="0"/>
              <a:t>Jesús de </a:t>
            </a:r>
            <a:r>
              <a:rPr lang="es-ES" dirty="0" smtClean="0"/>
              <a:t>Nazaret, </a:t>
            </a:r>
          </a:p>
          <a:p>
            <a:pPr marL="285750" indent="-285750">
              <a:buFont typeface="Arial" panose="020B0604020202020204" pitchFamily="34" charset="0"/>
              <a:buChar char="•"/>
            </a:pPr>
            <a:r>
              <a:rPr lang="es-ES" dirty="0" smtClean="0"/>
              <a:t>aunque se puede pensar razonablemente (punto de vista histórico) que sus orígenes se encuentran en Jesús de Nazaret y en el movimiento que impulsó, </a:t>
            </a:r>
          </a:p>
          <a:p>
            <a:pPr marL="285750" indent="-285750">
              <a:buFont typeface="Arial" panose="020B0604020202020204" pitchFamily="34" charset="0"/>
              <a:buChar char="•"/>
            </a:pPr>
            <a:r>
              <a:rPr lang="es-ES" dirty="0" smtClean="0"/>
              <a:t>y que su razón de ser es continuar su causa,  el reino – reinado de Dios. </a:t>
            </a:r>
          </a:p>
          <a:p>
            <a:r>
              <a:rPr lang="es-ES" b="1" dirty="0" smtClean="0"/>
              <a:t>El cristianismo primitivo es el </a:t>
            </a:r>
            <a:r>
              <a:rPr lang="es-ES" b="1" dirty="0"/>
              <a:t>resultado de un proceso </a:t>
            </a:r>
            <a:r>
              <a:rPr lang="es-ES" dirty="0"/>
              <a:t>histórico</a:t>
            </a:r>
            <a:r>
              <a:rPr lang="es-ES" dirty="0" smtClean="0"/>
              <a:t>, contingente</a:t>
            </a:r>
            <a:r>
              <a:rPr lang="es-ES" dirty="0"/>
              <a:t>, conflictivo, entusiasta</a:t>
            </a:r>
            <a:r>
              <a:rPr lang="es-ES" dirty="0" smtClean="0"/>
              <a:t>, que </a:t>
            </a:r>
            <a:r>
              <a:rPr lang="es-ES" dirty="0"/>
              <a:t>tiene como punto de </a:t>
            </a:r>
            <a:r>
              <a:rPr lang="es-ES" dirty="0" smtClean="0"/>
              <a:t>referencia la </a:t>
            </a:r>
            <a:r>
              <a:rPr lang="es-ES" dirty="0"/>
              <a:t>personalidad </a:t>
            </a:r>
            <a:r>
              <a:rPr lang="es-ES" dirty="0" smtClean="0"/>
              <a:t>históricamente excepcional </a:t>
            </a:r>
            <a:r>
              <a:rPr lang="es-ES" dirty="0"/>
              <a:t>de Jesús. </a:t>
            </a:r>
            <a:r>
              <a:rPr lang="es-ES" dirty="0" smtClean="0"/>
              <a:t>Este proceso se </a:t>
            </a:r>
            <a:r>
              <a:rPr lang="es-ES" dirty="0"/>
              <a:t>puede explicar </a:t>
            </a:r>
            <a:r>
              <a:rPr lang="es-ES" i="1" dirty="0">
                <a:solidFill>
                  <a:srgbClr val="C00000"/>
                </a:solidFill>
              </a:rPr>
              <a:t>histórica </a:t>
            </a:r>
            <a:r>
              <a:rPr lang="es-ES" i="1" dirty="0" smtClean="0">
                <a:solidFill>
                  <a:srgbClr val="C00000"/>
                </a:solidFill>
              </a:rPr>
              <a:t>y sociológicamente</a:t>
            </a:r>
            <a:r>
              <a:rPr lang="es-ES" dirty="0"/>
              <a:t>, y es </a:t>
            </a:r>
            <a:r>
              <a:rPr lang="es-ES" dirty="0" smtClean="0"/>
              <a:t>también susceptible de </a:t>
            </a:r>
            <a:r>
              <a:rPr lang="es-ES" dirty="0"/>
              <a:t>una interpretación </a:t>
            </a:r>
            <a:r>
              <a:rPr lang="es-ES" i="1" dirty="0">
                <a:solidFill>
                  <a:srgbClr val="C00000"/>
                </a:solidFill>
              </a:rPr>
              <a:t>teológica.</a:t>
            </a:r>
          </a:p>
        </p:txBody>
      </p:sp>
      <p:sp>
        <p:nvSpPr>
          <p:cNvPr id="2" name="1 CuadroTexto"/>
          <p:cNvSpPr txBox="1"/>
          <p:nvPr/>
        </p:nvSpPr>
        <p:spPr>
          <a:xfrm>
            <a:off x="357489" y="3501008"/>
            <a:ext cx="8352928" cy="923330"/>
          </a:xfrm>
          <a:prstGeom prst="rect">
            <a:avLst/>
          </a:prstGeom>
          <a:noFill/>
        </p:spPr>
        <p:txBody>
          <a:bodyPr wrap="square" rtlCol="0">
            <a:spAutoFit/>
          </a:bodyPr>
          <a:lstStyle/>
          <a:p>
            <a:r>
              <a:rPr lang="es-ES" dirty="0" smtClean="0"/>
              <a:t>Se puede decir que si </a:t>
            </a:r>
            <a:r>
              <a:rPr lang="es-ES" dirty="0"/>
              <a:t>los estudios sobre </a:t>
            </a:r>
            <a:r>
              <a:rPr lang="es-ES" dirty="0" smtClean="0"/>
              <a:t>el Jesús histórico renovaron </a:t>
            </a:r>
            <a:r>
              <a:rPr lang="es-ES" dirty="0" err="1" smtClean="0"/>
              <a:t>profundamen</a:t>
            </a:r>
            <a:r>
              <a:rPr lang="es-ES" dirty="0" smtClean="0"/>
              <a:t>-te la </a:t>
            </a:r>
            <a:r>
              <a:rPr lang="es-ES" b="1" dirty="0" smtClean="0">
                <a:solidFill>
                  <a:srgbClr val="C00000"/>
                </a:solidFill>
              </a:rPr>
              <a:t>cristología</a:t>
            </a:r>
            <a:r>
              <a:rPr lang="es-ES" dirty="0"/>
              <a:t>, </a:t>
            </a:r>
            <a:r>
              <a:rPr lang="es-ES" dirty="0" smtClean="0"/>
              <a:t> ha </a:t>
            </a:r>
            <a:r>
              <a:rPr lang="es-ES" dirty="0"/>
              <a:t>llegado la </a:t>
            </a:r>
            <a:r>
              <a:rPr lang="es-ES" dirty="0" smtClean="0"/>
              <a:t>hora de </a:t>
            </a:r>
            <a:r>
              <a:rPr lang="es-ES" dirty="0"/>
              <a:t>que los estudios sobre </a:t>
            </a:r>
            <a:r>
              <a:rPr lang="es-ES" dirty="0" smtClean="0"/>
              <a:t>los orígenes </a:t>
            </a:r>
            <a:r>
              <a:rPr lang="es-ES" dirty="0"/>
              <a:t>del </a:t>
            </a:r>
            <a:r>
              <a:rPr lang="es-ES" dirty="0" smtClean="0"/>
              <a:t>cris-</a:t>
            </a:r>
            <a:r>
              <a:rPr lang="es-ES" dirty="0" err="1" smtClean="0"/>
              <a:t>tianismo</a:t>
            </a:r>
            <a:r>
              <a:rPr lang="es-ES" dirty="0" smtClean="0"/>
              <a:t> renueven profundamente </a:t>
            </a:r>
            <a:r>
              <a:rPr lang="es-ES" dirty="0"/>
              <a:t>la </a:t>
            </a:r>
            <a:r>
              <a:rPr lang="es-ES" b="1" dirty="0">
                <a:solidFill>
                  <a:srgbClr val="C00000"/>
                </a:solidFill>
              </a:rPr>
              <a:t>eclesiología</a:t>
            </a:r>
          </a:p>
        </p:txBody>
      </p:sp>
      <p:sp>
        <p:nvSpPr>
          <p:cNvPr id="5" name="4 CuadroTexto"/>
          <p:cNvSpPr txBox="1"/>
          <p:nvPr/>
        </p:nvSpPr>
        <p:spPr>
          <a:xfrm>
            <a:off x="5039547" y="4380664"/>
            <a:ext cx="3642063" cy="646331"/>
          </a:xfrm>
          <a:prstGeom prst="rect">
            <a:avLst/>
          </a:prstGeom>
          <a:solidFill>
            <a:schemeClr val="bg1"/>
          </a:solidFill>
        </p:spPr>
        <p:txBody>
          <a:bodyPr wrap="square" rtlCol="0">
            <a:spAutoFit/>
          </a:bodyPr>
          <a:lstStyle/>
          <a:p>
            <a:r>
              <a:rPr lang="es-ES" b="1" dirty="0" smtClean="0">
                <a:solidFill>
                  <a:srgbClr val="C00000"/>
                </a:solidFill>
              </a:rPr>
              <a:t>(Vida Nueva – equipo </a:t>
            </a:r>
            <a:r>
              <a:rPr lang="es-ES" b="1" dirty="0" smtClean="0">
                <a:solidFill>
                  <a:srgbClr val="C00000"/>
                </a:solidFill>
                <a:hlinkClick r:id="rId2"/>
              </a:rPr>
              <a:t>Orígenes del Cristianismo</a:t>
            </a:r>
            <a:r>
              <a:rPr lang="es-ES" b="1" dirty="0" smtClean="0">
                <a:solidFill>
                  <a:srgbClr val="C00000"/>
                </a:solidFill>
              </a:rPr>
              <a:t> y Bibliografía, 3, 124)</a:t>
            </a:r>
            <a:endParaRPr lang="es-ES" b="1" dirty="0">
              <a:solidFill>
                <a:srgbClr val="C00000"/>
              </a:solidFill>
            </a:endParaRPr>
          </a:p>
        </p:txBody>
      </p:sp>
      <p:sp>
        <p:nvSpPr>
          <p:cNvPr id="6" name="5 CuadroTexto"/>
          <p:cNvSpPr txBox="1"/>
          <p:nvPr/>
        </p:nvSpPr>
        <p:spPr>
          <a:xfrm>
            <a:off x="446777" y="4456170"/>
            <a:ext cx="8226660" cy="2031325"/>
          </a:xfrm>
          <a:prstGeom prst="rect">
            <a:avLst/>
          </a:prstGeom>
          <a:noFill/>
        </p:spPr>
        <p:txBody>
          <a:bodyPr wrap="square" rtlCol="0">
            <a:spAutoFit/>
          </a:bodyPr>
          <a:lstStyle/>
          <a:p>
            <a:r>
              <a:rPr lang="es-ES" dirty="0" smtClean="0"/>
              <a:t>No estaría mal recordar que LA CREENCIA  </a:t>
            </a:r>
          </a:p>
          <a:p>
            <a:pPr marL="285750" indent="-285750">
              <a:buFont typeface="Arial" panose="020B0604020202020204" pitchFamily="34" charset="0"/>
              <a:buChar char="•"/>
            </a:pPr>
            <a:r>
              <a:rPr lang="es-ES" b="1" dirty="0" smtClean="0">
                <a:solidFill>
                  <a:schemeClr val="accent6">
                    <a:lumMod val="75000"/>
                  </a:schemeClr>
                </a:solidFill>
              </a:rPr>
              <a:t>NO</a:t>
            </a:r>
            <a:r>
              <a:rPr lang="es-ES" dirty="0" smtClean="0"/>
              <a:t> puede interferir en el estudio histórico, </a:t>
            </a:r>
          </a:p>
          <a:p>
            <a:pPr marL="285750" indent="-285750">
              <a:buFont typeface="Arial" panose="020B0604020202020204" pitchFamily="34" charset="0"/>
              <a:buChar char="•"/>
            </a:pPr>
            <a:r>
              <a:rPr lang="es-ES" b="1" dirty="0" smtClean="0">
                <a:solidFill>
                  <a:schemeClr val="accent6">
                    <a:lumMod val="75000"/>
                  </a:schemeClr>
                </a:solidFill>
              </a:rPr>
              <a:t>NI</a:t>
            </a:r>
            <a:r>
              <a:rPr lang="es-ES" dirty="0" smtClean="0"/>
              <a:t> puede dictar las conclusiones a las que este tiene que llegar</a:t>
            </a:r>
          </a:p>
          <a:p>
            <a:pPr marL="285750" indent="-285750">
              <a:buFont typeface="Arial" panose="020B0604020202020204" pitchFamily="34" charset="0"/>
              <a:buChar char="•"/>
            </a:pPr>
            <a:r>
              <a:rPr lang="es-ES" b="1" dirty="0" smtClean="0">
                <a:solidFill>
                  <a:schemeClr val="accent6">
                    <a:lumMod val="75000"/>
                  </a:schemeClr>
                </a:solidFill>
              </a:rPr>
              <a:t>PERO SÍ </a:t>
            </a:r>
            <a:r>
              <a:rPr lang="es-ES" dirty="0" smtClean="0"/>
              <a:t>puede conferir cierta </a:t>
            </a:r>
            <a:r>
              <a:rPr lang="es-ES" b="1" i="1" dirty="0" smtClean="0">
                <a:solidFill>
                  <a:schemeClr val="accent6">
                    <a:lumMod val="75000"/>
                  </a:schemeClr>
                </a:solidFill>
              </a:rPr>
              <a:t>sensibilidad  especial  </a:t>
            </a:r>
            <a:r>
              <a:rPr lang="es-ES" dirty="0" smtClean="0"/>
              <a:t>hacia los testimonios de las experiencias religiosas que se produjeron en los diferentes grupos cristianos de los orígenes</a:t>
            </a:r>
          </a:p>
          <a:p>
            <a:pPr marL="285750" indent="-285750">
              <a:buFont typeface="Arial" panose="020B0604020202020204" pitchFamily="34" charset="0"/>
              <a:buChar char="•"/>
            </a:pPr>
            <a:r>
              <a:rPr lang="es-ES" dirty="0" smtClean="0"/>
              <a:t>y eso  permite una </a:t>
            </a:r>
            <a:r>
              <a:rPr lang="es-ES" b="1" i="1" dirty="0">
                <a:solidFill>
                  <a:schemeClr val="accent6">
                    <a:lumMod val="75000"/>
                  </a:schemeClr>
                </a:solidFill>
              </a:rPr>
              <a:t>e</a:t>
            </a:r>
            <a:r>
              <a:rPr lang="es-ES" b="1" i="1" dirty="0" smtClean="0">
                <a:solidFill>
                  <a:schemeClr val="accent6">
                    <a:lumMod val="75000"/>
                  </a:schemeClr>
                </a:solidFill>
              </a:rPr>
              <a:t>special comprensión </a:t>
            </a:r>
            <a:r>
              <a:rPr lang="es-ES" dirty="0" smtClean="0"/>
              <a:t>de todo el proceso del </a:t>
            </a:r>
            <a:r>
              <a:rPr lang="es-ES" dirty="0" err="1" smtClean="0"/>
              <a:t>Xmo</a:t>
            </a:r>
            <a:r>
              <a:rPr lang="es-ES" dirty="0" smtClean="0"/>
              <a:t>. primero</a:t>
            </a:r>
            <a:endParaRPr lang="es-ES" dirty="0"/>
          </a:p>
        </p:txBody>
      </p:sp>
      <p:sp>
        <p:nvSpPr>
          <p:cNvPr id="3" name="2 CuadroTexto"/>
          <p:cNvSpPr txBox="1"/>
          <p:nvPr/>
        </p:nvSpPr>
        <p:spPr>
          <a:xfrm>
            <a:off x="2555776" y="389259"/>
            <a:ext cx="2267744" cy="461665"/>
          </a:xfrm>
          <a:prstGeom prst="rect">
            <a:avLst/>
          </a:prstGeom>
          <a:solidFill>
            <a:schemeClr val="bg1"/>
          </a:solidFill>
        </p:spPr>
        <p:txBody>
          <a:bodyPr wrap="square" rtlCol="0">
            <a:spAutoFit/>
          </a:bodyPr>
          <a:lstStyle/>
          <a:p>
            <a:r>
              <a:rPr lang="es-ES" sz="2400" b="1" dirty="0" smtClean="0">
                <a:solidFill>
                  <a:schemeClr val="accent6">
                    <a:lumMod val="75000"/>
                  </a:schemeClr>
                </a:solidFill>
              </a:rPr>
              <a:t>MÁS DETALLES </a:t>
            </a:r>
            <a:endParaRPr lang="es-ES" sz="2400" b="1" dirty="0">
              <a:solidFill>
                <a:schemeClr val="accent6">
                  <a:lumMod val="75000"/>
                </a:schemeClr>
              </a:solidFill>
            </a:endParaRPr>
          </a:p>
        </p:txBody>
      </p:sp>
      <p:sp>
        <p:nvSpPr>
          <p:cNvPr id="7" name="6 Marcador de número de diapositiva"/>
          <p:cNvSpPr>
            <a:spLocks noGrp="1"/>
          </p:cNvSpPr>
          <p:nvPr>
            <p:ph type="sldNum" sz="quarter" idx="12"/>
          </p:nvPr>
        </p:nvSpPr>
        <p:spPr>
          <a:xfrm>
            <a:off x="7922658" y="6165304"/>
            <a:ext cx="758952" cy="246888"/>
          </a:xfrm>
        </p:spPr>
        <p:txBody>
          <a:bodyPr/>
          <a:lstStyle/>
          <a:p>
            <a:fld id="{636E3AB4-97AD-4389-A1F4-096199C2DEE3}" type="slidenum">
              <a:rPr lang="es-ES" b="1" smtClean="0">
                <a:solidFill>
                  <a:schemeClr val="tx1"/>
                </a:solidFill>
              </a:rPr>
              <a:t>95</a:t>
            </a:fld>
            <a:endParaRPr lang="es-ES" b="1" dirty="0">
              <a:solidFill>
                <a:schemeClr val="tx1"/>
              </a:solidFill>
            </a:endParaRPr>
          </a:p>
        </p:txBody>
      </p:sp>
    </p:spTree>
    <p:extLst>
      <p:ext uri="{BB962C8B-B14F-4D97-AF65-F5344CB8AC3E}">
        <p14:creationId xmlns:p14="http://schemas.microsoft.com/office/powerpoint/2010/main" val="14643785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6611" y="3861047"/>
            <a:ext cx="8251163" cy="240065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   Hay </a:t>
            </a:r>
            <a:r>
              <a:rPr lang="es-ES" dirty="0"/>
              <a:t>que </a:t>
            </a:r>
            <a:r>
              <a:rPr lang="es-ES" b="1" dirty="0">
                <a:solidFill>
                  <a:srgbClr val="C00000"/>
                </a:solidFill>
              </a:rPr>
              <a:t>superar la excusa evasiva </a:t>
            </a:r>
            <a:r>
              <a:rPr lang="es-ES" dirty="0"/>
              <a:t>de </a:t>
            </a:r>
            <a:r>
              <a:rPr lang="es-ES" dirty="0" smtClean="0"/>
              <a:t>algunos </a:t>
            </a:r>
            <a:r>
              <a:rPr lang="es-ES" sz="1600" dirty="0" smtClean="0"/>
              <a:t>que no valoran la dimensión histórica y dicen que </a:t>
            </a:r>
            <a:r>
              <a:rPr lang="es-ES" sz="1600" dirty="0"/>
              <a:t>hablar del contexto, del lugar</a:t>
            </a:r>
            <a:r>
              <a:rPr lang="es-ES" sz="1600" dirty="0" smtClean="0"/>
              <a:t>, de </a:t>
            </a:r>
            <a:r>
              <a:rPr lang="es-ES" sz="1600" dirty="0"/>
              <a:t>los destinatarios, del autor o autores en el tiempo de un texto concreto, de </a:t>
            </a:r>
            <a:r>
              <a:rPr lang="es-ES" sz="1600" dirty="0" smtClean="0"/>
              <a:t>la intención del </a:t>
            </a:r>
            <a:r>
              <a:rPr lang="es-ES" sz="1600" dirty="0"/>
              <a:t>escritor sagrado, etc. son tareas exclusivas de especialistas, </a:t>
            </a:r>
            <a:r>
              <a:rPr lang="es-ES" sz="1600" dirty="0" smtClean="0"/>
              <a:t>formas de </a:t>
            </a:r>
            <a:r>
              <a:rPr lang="es-ES" sz="1600" dirty="0"/>
              <a:t>marear </a:t>
            </a:r>
            <a:r>
              <a:rPr lang="es-ES" sz="1600" dirty="0" smtClean="0"/>
              <a:t>la </a:t>
            </a:r>
            <a:r>
              <a:rPr lang="es-ES" sz="1600" dirty="0"/>
              <a:t>perdiz, ‘¡porque hay que ir al grano!’ </a:t>
            </a:r>
            <a:endParaRPr lang="es-ES" dirty="0" smtClean="0"/>
          </a:p>
          <a:p>
            <a:endParaRPr lang="es-ES" dirty="0" smtClean="0"/>
          </a:p>
          <a:p>
            <a:r>
              <a:rPr lang="es-ES" dirty="0" smtClean="0"/>
              <a:t>   Pues </a:t>
            </a:r>
            <a:r>
              <a:rPr lang="es-ES" dirty="0"/>
              <a:t>bien, </a:t>
            </a:r>
            <a:r>
              <a:rPr lang="es-ES" b="1" dirty="0">
                <a:solidFill>
                  <a:srgbClr val="C00000"/>
                </a:solidFill>
              </a:rPr>
              <a:t>la única forma </a:t>
            </a:r>
            <a:r>
              <a:rPr lang="es-ES" b="1" dirty="0" smtClean="0">
                <a:solidFill>
                  <a:srgbClr val="C00000"/>
                </a:solidFill>
              </a:rPr>
              <a:t>de ir </a:t>
            </a:r>
            <a:r>
              <a:rPr lang="es-ES" b="1" dirty="0">
                <a:solidFill>
                  <a:srgbClr val="C00000"/>
                </a:solidFill>
              </a:rPr>
              <a:t>al grano </a:t>
            </a:r>
            <a:r>
              <a:rPr lang="es-ES" b="1" dirty="0" smtClean="0">
                <a:solidFill>
                  <a:srgbClr val="C00000"/>
                </a:solidFill>
              </a:rPr>
              <a:t> </a:t>
            </a:r>
            <a:r>
              <a:rPr lang="es-ES" sz="1600" dirty="0" smtClean="0"/>
              <a:t>es  escuchar </a:t>
            </a:r>
            <a:r>
              <a:rPr lang="es-ES" sz="1600" dirty="0"/>
              <a:t>y acoger el mensaje de Dios recogido en la Escritura (</a:t>
            </a:r>
            <a:r>
              <a:rPr lang="es-ES" sz="1600" dirty="0" smtClean="0"/>
              <a:t>o en </a:t>
            </a:r>
            <a:r>
              <a:rPr lang="es-ES" sz="1600" dirty="0"/>
              <a:t>la Tradición de la Iglesia) tal como Él nos lo ofrece, </a:t>
            </a:r>
            <a:r>
              <a:rPr lang="es-ES" sz="1600" dirty="0" smtClean="0"/>
              <a:t>o sea,  </a:t>
            </a:r>
            <a:r>
              <a:rPr lang="es-ES" sz="1600" i="1" dirty="0">
                <a:solidFill>
                  <a:srgbClr val="C00000"/>
                </a:solidFill>
              </a:rPr>
              <a:t>a partir de </a:t>
            </a:r>
            <a:r>
              <a:rPr lang="es-ES" sz="1600" i="1" dirty="0" smtClean="0">
                <a:solidFill>
                  <a:srgbClr val="C00000"/>
                </a:solidFill>
              </a:rPr>
              <a:t>la experiencia </a:t>
            </a:r>
            <a:r>
              <a:rPr lang="es-ES" sz="1600" i="1" dirty="0">
                <a:solidFill>
                  <a:srgbClr val="C00000"/>
                </a:solidFill>
              </a:rPr>
              <a:t>de fe vivida y expresada por </a:t>
            </a:r>
            <a:r>
              <a:rPr lang="es-ES" sz="1600" i="1" dirty="0" smtClean="0">
                <a:solidFill>
                  <a:srgbClr val="C00000"/>
                </a:solidFill>
              </a:rPr>
              <a:t>las comunidades </a:t>
            </a:r>
            <a:r>
              <a:rPr lang="es-ES" sz="1600" i="1" dirty="0">
                <a:solidFill>
                  <a:srgbClr val="C00000"/>
                </a:solidFill>
              </a:rPr>
              <a:t>que </a:t>
            </a:r>
            <a:r>
              <a:rPr lang="es-ES" sz="1600" i="1" dirty="0" smtClean="0">
                <a:solidFill>
                  <a:srgbClr val="C00000"/>
                </a:solidFill>
              </a:rPr>
              <a:t>ponen </a:t>
            </a:r>
            <a:r>
              <a:rPr lang="es-ES" sz="1600" i="1" dirty="0">
                <a:solidFill>
                  <a:srgbClr val="C00000"/>
                </a:solidFill>
              </a:rPr>
              <a:t>por escrito </a:t>
            </a:r>
            <a:r>
              <a:rPr lang="es-ES" sz="1600" i="1" dirty="0" smtClean="0">
                <a:solidFill>
                  <a:srgbClr val="C00000"/>
                </a:solidFill>
              </a:rPr>
              <a:t>su sentir </a:t>
            </a:r>
            <a:r>
              <a:rPr lang="es-ES" sz="1600" i="1" dirty="0">
                <a:solidFill>
                  <a:srgbClr val="C00000"/>
                </a:solidFill>
              </a:rPr>
              <a:t>religioso y humano a la vez</a:t>
            </a:r>
            <a:r>
              <a:rPr lang="es-ES" sz="1600" dirty="0" smtClean="0"/>
              <a:t>. (A. J. Rodríguez de Rojas)</a:t>
            </a:r>
            <a:endParaRPr lang="es-ES" sz="1600" dirty="0"/>
          </a:p>
        </p:txBody>
      </p:sp>
      <p:sp>
        <p:nvSpPr>
          <p:cNvPr id="5" name="4 CuadroTexto"/>
          <p:cNvSpPr txBox="1"/>
          <p:nvPr/>
        </p:nvSpPr>
        <p:spPr>
          <a:xfrm>
            <a:off x="430858" y="405922"/>
            <a:ext cx="4752528" cy="32316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En realidad se </a:t>
            </a:r>
            <a:r>
              <a:rPr lang="es-ES" dirty="0"/>
              <a:t>trata de tomarnos en serio la “</a:t>
            </a:r>
            <a:r>
              <a:rPr lang="es-ES" b="1" dirty="0">
                <a:solidFill>
                  <a:schemeClr val="accent6">
                    <a:lumMod val="75000"/>
                  </a:schemeClr>
                </a:solidFill>
              </a:rPr>
              <a:t>economía de la encarnación</a:t>
            </a:r>
            <a:r>
              <a:rPr lang="es-ES" dirty="0"/>
              <a:t>”</a:t>
            </a:r>
          </a:p>
          <a:p>
            <a:r>
              <a:rPr lang="es-ES" dirty="0" smtClean="0"/>
              <a:t>Y eso implica que</a:t>
            </a:r>
          </a:p>
          <a:p>
            <a:pPr marL="285750" indent="-285750">
              <a:buFont typeface="Arial" panose="020B0604020202020204" pitchFamily="34" charset="0"/>
              <a:buChar char="•"/>
            </a:pPr>
            <a:r>
              <a:rPr lang="es-ES" sz="1600" dirty="0" smtClean="0"/>
              <a:t>NO se niega la intervención de Dios en la historia</a:t>
            </a:r>
          </a:p>
          <a:p>
            <a:pPr marL="285750" indent="-285750">
              <a:buFont typeface="Arial" panose="020B0604020202020204" pitchFamily="34" charset="0"/>
              <a:buChar char="•"/>
            </a:pPr>
            <a:r>
              <a:rPr lang="es-ES" sz="1600" dirty="0" smtClean="0"/>
              <a:t>PERO se afirma que </a:t>
            </a:r>
          </a:p>
          <a:p>
            <a:pPr marL="742950" lvl="1" indent="-285750">
              <a:buFont typeface="Arial" panose="020B0604020202020204" pitchFamily="34" charset="0"/>
              <a:buChar char="•"/>
            </a:pPr>
            <a:r>
              <a:rPr lang="es-ES" sz="1600" dirty="0" smtClean="0"/>
              <a:t>esta intervención no altera la causalidad histórica</a:t>
            </a:r>
          </a:p>
          <a:p>
            <a:pPr marL="742950" lvl="1" indent="-285750">
              <a:buFont typeface="Arial" panose="020B0604020202020204" pitchFamily="34" charset="0"/>
              <a:buChar char="•"/>
            </a:pPr>
            <a:r>
              <a:rPr lang="es-ES" sz="1600" dirty="0" smtClean="0"/>
              <a:t>ni quiebra la autonomía de los procesos mundanos</a:t>
            </a:r>
          </a:p>
          <a:p>
            <a:pPr marL="285750" indent="-285750">
              <a:buFont typeface="Arial" panose="020B0604020202020204" pitchFamily="34" charset="0"/>
              <a:buChar char="•"/>
            </a:pPr>
            <a:r>
              <a:rPr lang="es-ES" sz="1600" dirty="0" smtClean="0"/>
              <a:t>De la misma manera que la naturaleza divina de Jesús no desvirtúa ni privilegia su real condición humana (Bibliografía, 3, 175)</a:t>
            </a:r>
            <a:endParaRPr lang="es-ES" sz="1600" dirty="0"/>
          </a:p>
        </p:txBody>
      </p:sp>
      <p:sp>
        <p:nvSpPr>
          <p:cNvPr id="2" name="1 Marcador de número de diapositiva"/>
          <p:cNvSpPr>
            <a:spLocks noGrp="1"/>
          </p:cNvSpPr>
          <p:nvPr>
            <p:ph type="sldNum" sz="quarter" idx="12"/>
          </p:nvPr>
        </p:nvSpPr>
        <p:spPr>
          <a:xfrm>
            <a:off x="7949385" y="5990350"/>
            <a:ext cx="758952" cy="246888"/>
          </a:xfrm>
        </p:spPr>
        <p:txBody>
          <a:bodyPr/>
          <a:lstStyle/>
          <a:p>
            <a:fld id="{636E3AB4-97AD-4389-A1F4-096199C2DEE3}" type="slidenum">
              <a:rPr lang="es-ES" b="1" smtClean="0">
                <a:solidFill>
                  <a:schemeClr val="tx1"/>
                </a:solidFill>
              </a:rPr>
              <a:t>96</a:t>
            </a:fld>
            <a:endParaRPr lang="es-ES" b="1" dirty="0">
              <a:solidFill>
                <a:schemeClr val="tx1"/>
              </a:solidFill>
            </a:endParaRPr>
          </a:p>
        </p:txBody>
      </p:sp>
      <p:sp>
        <p:nvSpPr>
          <p:cNvPr id="6" name="5 CuadroTexto"/>
          <p:cNvSpPr txBox="1"/>
          <p:nvPr/>
        </p:nvSpPr>
        <p:spPr>
          <a:xfrm>
            <a:off x="5189382" y="451075"/>
            <a:ext cx="3528392" cy="3200876"/>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El sociólogo y el historiador no ahogan al teólogo ni lo sustituyen, </a:t>
            </a:r>
            <a:r>
              <a:rPr lang="es-ES" sz="1600" dirty="0" smtClean="0"/>
              <a:t>pero sí pueden señalar si ciertas funciones sociales son coherentes o no con el movimiento de Jesús.</a:t>
            </a:r>
          </a:p>
          <a:p>
            <a:endParaRPr lang="es-ES" sz="1600" dirty="0" smtClean="0"/>
          </a:p>
          <a:p>
            <a:r>
              <a:rPr lang="es-ES" dirty="0" smtClean="0"/>
              <a:t>El sociólogo y el historiador sí podrán decir que se falsifica el movimiento de Jesús </a:t>
            </a:r>
            <a:r>
              <a:rPr lang="es-ES" sz="1600" dirty="0" smtClean="0"/>
              <a:t>si la fe en él funciona como ideología de </a:t>
            </a:r>
            <a:r>
              <a:rPr lang="es-ES" sz="1600" dirty="0" err="1" smtClean="0"/>
              <a:t>legi-timación</a:t>
            </a:r>
            <a:r>
              <a:rPr lang="es-ES" sz="1600" dirty="0" smtClean="0"/>
              <a:t> de lo existente, de con-</a:t>
            </a:r>
            <a:r>
              <a:rPr lang="es-ES" sz="1600" dirty="0" err="1" smtClean="0"/>
              <a:t>servación</a:t>
            </a:r>
            <a:r>
              <a:rPr lang="es-ES" sz="1600" dirty="0" smtClean="0"/>
              <a:t> de lo dado.(</a:t>
            </a:r>
            <a:r>
              <a:rPr lang="es-ES" sz="1600" dirty="0" err="1" smtClean="0"/>
              <a:t>Bib</a:t>
            </a:r>
            <a:r>
              <a:rPr lang="es-ES" sz="1600" dirty="0" smtClean="0"/>
              <a:t> 1, 54)</a:t>
            </a:r>
            <a:endParaRPr lang="es-ES" sz="1600" dirty="0"/>
          </a:p>
        </p:txBody>
      </p:sp>
    </p:spTree>
    <p:extLst>
      <p:ext uri="{BB962C8B-B14F-4D97-AF65-F5344CB8AC3E}">
        <p14:creationId xmlns:p14="http://schemas.microsoft.com/office/powerpoint/2010/main" val="41526750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285277" y="3649583"/>
            <a:ext cx="424716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4211960" y="3777205"/>
            <a:ext cx="4752528" cy="2862322"/>
          </a:xfrm>
          <a:prstGeom prst="rect">
            <a:avLst/>
          </a:prstGeom>
          <a:noFill/>
        </p:spPr>
        <p:txBody>
          <a:bodyPr wrap="square" rtlCol="0">
            <a:spAutoFit/>
          </a:bodyPr>
          <a:lstStyle/>
          <a:p>
            <a:r>
              <a:rPr lang="es-ES" b="1" dirty="0" smtClean="0">
                <a:solidFill>
                  <a:schemeClr val="accent6">
                    <a:lumMod val="75000"/>
                  </a:schemeClr>
                </a:solidFill>
              </a:rPr>
              <a:t>A partir</a:t>
            </a:r>
          </a:p>
          <a:p>
            <a:pPr marL="285750" indent="-285750">
              <a:buFont typeface="Arial" panose="020B0604020202020204" pitchFamily="34" charset="0"/>
              <a:buChar char="•"/>
            </a:pPr>
            <a:r>
              <a:rPr lang="es-ES" dirty="0"/>
              <a:t>d</a:t>
            </a:r>
            <a:r>
              <a:rPr lang="es-ES" dirty="0" smtClean="0"/>
              <a:t>e los datos socio-históricos que tenemos sobre los cristianismos de los orígenes </a:t>
            </a:r>
          </a:p>
          <a:p>
            <a:pPr marL="285750" indent="-285750">
              <a:buFont typeface="Arial" panose="020B0604020202020204" pitchFamily="34" charset="0"/>
              <a:buChar char="•"/>
            </a:pPr>
            <a:r>
              <a:rPr lang="es-ES" dirty="0"/>
              <a:t>d</a:t>
            </a:r>
            <a:r>
              <a:rPr lang="es-ES" dirty="0" smtClean="0"/>
              <a:t>e los esfuerzos por actualizar  nuestra experiencia  de fe</a:t>
            </a:r>
          </a:p>
          <a:p>
            <a:pPr marL="285750" indent="-285750">
              <a:buFont typeface="Arial" panose="020B0604020202020204" pitchFamily="34" charset="0"/>
              <a:buChar char="•"/>
            </a:pPr>
            <a:r>
              <a:rPr lang="es-ES" dirty="0" smtClean="0"/>
              <a:t>y a partir de la reflexión teológica </a:t>
            </a:r>
          </a:p>
          <a:p>
            <a:r>
              <a:rPr lang="es-ES" b="1" dirty="0" smtClean="0">
                <a:solidFill>
                  <a:schemeClr val="accent6">
                    <a:lumMod val="75000"/>
                  </a:schemeClr>
                </a:solidFill>
              </a:rPr>
              <a:t>podemos  leer ciertos datos , sacar </a:t>
            </a:r>
            <a:r>
              <a:rPr lang="es-ES" b="1" dirty="0" err="1" smtClean="0">
                <a:solidFill>
                  <a:schemeClr val="accent6">
                    <a:lumMod val="75000"/>
                  </a:schemeClr>
                </a:solidFill>
              </a:rPr>
              <a:t>sugeren</a:t>
            </a:r>
            <a:r>
              <a:rPr lang="es-ES" b="1" dirty="0" smtClean="0">
                <a:solidFill>
                  <a:schemeClr val="accent6">
                    <a:lumMod val="75000"/>
                  </a:schemeClr>
                </a:solidFill>
              </a:rPr>
              <a:t>-</a:t>
            </a:r>
          </a:p>
          <a:p>
            <a:r>
              <a:rPr lang="es-ES" b="1" dirty="0" err="1" smtClean="0">
                <a:solidFill>
                  <a:schemeClr val="accent6">
                    <a:lumMod val="75000"/>
                  </a:schemeClr>
                </a:solidFill>
              </a:rPr>
              <a:t>cias</a:t>
            </a:r>
            <a:r>
              <a:rPr lang="es-ES" b="1" dirty="0" smtClean="0">
                <a:solidFill>
                  <a:schemeClr val="accent6">
                    <a:lumMod val="75000"/>
                  </a:schemeClr>
                </a:solidFill>
              </a:rPr>
              <a:t>  y hacernos algunas preguntas</a:t>
            </a:r>
            <a:r>
              <a:rPr lang="es-ES" dirty="0" smtClean="0"/>
              <a:t>, cuyas respuestas pueden orientar la renovación de los cristianismos actuales</a:t>
            </a:r>
            <a:endParaRPr lang="es-ES" dirty="0"/>
          </a:p>
        </p:txBody>
      </p:sp>
      <p:sp>
        <p:nvSpPr>
          <p:cNvPr id="6" name="5 Marcador de número de diapositiva"/>
          <p:cNvSpPr>
            <a:spLocks noGrp="1"/>
          </p:cNvSpPr>
          <p:nvPr>
            <p:ph type="sldNum" sz="quarter" idx="12"/>
          </p:nvPr>
        </p:nvSpPr>
        <p:spPr>
          <a:xfrm>
            <a:off x="7884368" y="6276921"/>
            <a:ext cx="758952" cy="246888"/>
          </a:xfrm>
        </p:spPr>
        <p:txBody>
          <a:bodyPr/>
          <a:lstStyle/>
          <a:p>
            <a:fld id="{636E3AB4-97AD-4389-A1F4-096199C2DEE3}" type="slidenum">
              <a:rPr lang="es-ES" b="1" smtClean="0">
                <a:solidFill>
                  <a:schemeClr val="tx1"/>
                </a:solidFill>
              </a:rPr>
              <a:t>97</a:t>
            </a:fld>
            <a:endParaRPr lang="es-ES" b="1" dirty="0">
              <a:solidFill>
                <a:schemeClr val="tx1"/>
              </a:solidFill>
            </a:endParaRPr>
          </a:p>
        </p:txBody>
      </p:sp>
      <p:sp>
        <p:nvSpPr>
          <p:cNvPr id="2" name="1 Rectángulo"/>
          <p:cNvSpPr/>
          <p:nvPr/>
        </p:nvSpPr>
        <p:spPr>
          <a:xfrm flipV="1">
            <a:off x="4285276" y="1031479"/>
            <a:ext cx="4247165"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4391964" y="1268760"/>
            <a:ext cx="4140476" cy="224676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800" b="1" dirty="0" smtClean="0">
                <a:solidFill>
                  <a:schemeClr val="accent6">
                    <a:lumMod val="75000"/>
                  </a:schemeClr>
                </a:solidFill>
                <a:latin typeface="Arial" panose="020B0604020202020204" pitchFamily="34" charset="0"/>
                <a:cs typeface="Arial" panose="020B0604020202020204" pitchFamily="34" charset="0"/>
              </a:rPr>
              <a:t>APRENDIENDO </a:t>
            </a:r>
          </a:p>
          <a:p>
            <a:r>
              <a:rPr lang="es-ES" sz="2800" b="1" dirty="0" smtClean="0">
                <a:solidFill>
                  <a:schemeClr val="accent6">
                    <a:lumMod val="75000"/>
                  </a:schemeClr>
                </a:solidFill>
                <a:latin typeface="Arial" panose="020B0604020202020204" pitchFamily="34" charset="0"/>
                <a:cs typeface="Arial" panose="020B0604020202020204" pitchFamily="34" charset="0"/>
              </a:rPr>
              <a:t>DE LA EXPERIENCIA </a:t>
            </a:r>
          </a:p>
          <a:p>
            <a:r>
              <a:rPr lang="es-ES" sz="2800" b="1" dirty="0" smtClean="0">
                <a:solidFill>
                  <a:schemeClr val="accent6">
                    <a:lumMod val="75000"/>
                  </a:schemeClr>
                </a:solidFill>
                <a:latin typeface="Arial" panose="020B0604020202020204" pitchFamily="34" charset="0"/>
                <a:cs typeface="Arial" panose="020B0604020202020204" pitchFamily="34" charset="0"/>
              </a:rPr>
              <a:t>DE LAS PRIMERAS COMUNIDADES CRISTIANAS</a:t>
            </a:r>
            <a:endParaRPr lang="es-ES" sz="2800" b="1" dirty="0">
              <a:solidFill>
                <a:schemeClr val="accent6">
                  <a:lumMod val="75000"/>
                </a:schemeClr>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365105"/>
            <a:ext cx="3466588" cy="203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5846096" y="339781"/>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t>4</a:t>
            </a:r>
            <a:endParaRPr lang="es-ES" sz="2800" b="1" dirty="0"/>
          </a:p>
        </p:txBody>
      </p:sp>
      <p:sp>
        <p:nvSpPr>
          <p:cNvPr id="3" name="2 CuadroTexto"/>
          <p:cNvSpPr txBox="1"/>
          <p:nvPr/>
        </p:nvSpPr>
        <p:spPr>
          <a:xfrm rot="21054349">
            <a:off x="589006" y="540205"/>
            <a:ext cx="3374172" cy="3416320"/>
          </a:xfrm>
          <a:prstGeom prst="rect">
            <a:avLst/>
          </a:prstGeom>
          <a:gradFill>
            <a:gsLst>
              <a:gs pos="0">
                <a:srgbClr val="DFFDE6"/>
              </a:gs>
              <a:gs pos="50000">
                <a:schemeClr val="accent1">
                  <a:tint val="44500"/>
                  <a:satMod val="160000"/>
                </a:schemeClr>
              </a:gs>
              <a:gs pos="100000">
                <a:schemeClr val="accent1">
                  <a:tint val="23500"/>
                  <a:satMod val="160000"/>
                </a:schemeClr>
              </a:gs>
            </a:gsLst>
            <a:lin ang="5400000" scaled="0"/>
          </a:gradFill>
          <a:ln w="25400">
            <a:solidFill>
              <a:srgbClr val="A0E8B1"/>
            </a:solidFill>
          </a:ln>
        </p:spPr>
        <p:txBody>
          <a:bodyPr wrap="square" rtlCol="0">
            <a:spAutoFit/>
          </a:bodyPr>
          <a:lstStyle/>
          <a:p>
            <a:pPr algn="just"/>
            <a:r>
              <a:rPr lang="es-ES" dirty="0" smtClean="0"/>
              <a:t>“Las </a:t>
            </a:r>
            <a:r>
              <a:rPr lang="es-ES" dirty="0"/>
              <a:t>circunstancias son muy diferentes y no creo que ahora debamos hacer exactamente lo que hicieron los primeros cristianos, pero estoy convencido de que volver a escuchar sus testimonios en una situación nueva puede ayudarnos a </a:t>
            </a:r>
            <a:r>
              <a:rPr lang="es-ES" dirty="0" smtClean="0"/>
              <a:t>plan- </a:t>
            </a:r>
            <a:r>
              <a:rPr lang="es-ES" dirty="0" err="1"/>
              <a:t>tear</a:t>
            </a:r>
            <a:r>
              <a:rPr lang="es-ES" dirty="0"/>
              <a:t> algunas preguntas acerca de cómo deberíamos afrontar esta “nueva” evangelización</a:t>
            </a:r>
            <a:r>
              <a:rPr lang="es-ES" dirty="0" smtClean="0"/>
              <a:t>.”</a:t>
            </a:r>
          </a:p>
          <a:p>
            <a:r>
              <a:rPr lang="es-ES" dirty="0"/>
              <a:t> </a:t>
            </a:r>
            <a:r>
              <a:rPr lang="es-ES" dirty="0" smtClean="0"/>
              <a:t>                     Santiago Guijarro</a:t>
            </a:r>
            <a:endParaRPr lang="es-ES" dirty="0"/>
          </a:p>
        </p:txBody>
      </p:sp>
    </p:spTree>
    <p:extLst>
      <p:ext uri="{BB962C8B-B14F-4D97-AF65-F5344CB8AC3E}">
        <p14:creationId xmlns:p14="http://schemas.microsoft.com/office/powerpoint/2010/main" val="22515244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20" y="993502"/>
            <a:ext cx="85629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17677" y="438815"/>
            <a:ext cx="3528392" cy="523220"/>
          </a:xfrm>
          <a:prstGeom prst="rect">
            <a:avLst/>
          </a:prstGeom>
          <a:gradFill>
            <a:gsLst>
              <a:gs pos="0">
                <a:srgbClr val="AEC6D2"/>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2800" b="1" dirty="0" smtClean="0"/>
              <a:t>ALGUNOS CRITERIOS</a:t>
            </a:r>
            <a:endParaRPr lang="es-ES" sz="2800" b="1" dirty="0"/>
          </a:p>
        </p:txBody>
      </p:sp>
      <p:sp>
        <p:nvSpPr>
          <p:cNvPr id="5" name="4 CuadroTexto"/>
          <p:cNvSpPr txBox="1"/>
          <p:nvPr/>
        </p:nvSpPr>
        <p:spPr>
          <a:xfrm>
            <a:off x="1227851" y="855892"/>
            <a:ext cx="2376730" cy="369332"/>
          </a:xfrm>
          <a:prstGeom prst="rect">
            <a:avLst/>
          </a:prstGeom>
          <a:noFill/>
        </p:spPr>
        <p:txBody>
          <a:bodyPr wrap="square" rtlCol="0">
            <a:spAutoFit/>
          </a:bodyPr>
          <a:lstStyle/>
          <a:p>
            <a:r>
              <a:rPr lang="es-ES" b="1" dirty="0" smtClean="0">
                <a:solidFill>
                  <a:schemeClr val="accent6">
                    <a:lumMod val="75000"/>
                  </a:schemeClr>
                </a:solidFill>
              </a:rPr>
              <a:t>para este análisis</a:t>
            </a:r>
            <a:endParaRPr lang="es-ES" b="1" dirty="0">
              <a:solidFill>
                <a:schemeClr val="accent6">
                  <a:lumMod val="75000"/>
                </a:schemeClr>
              </a:solidFill>
            </a:endParaRPr>
          </a:p>
        </p:txBody>
      </p:sp>
      <p:sp>
        <p:nvSpPr>
          <p:cNvPr id="6" name="5 Estrella de 8 puntas"/>
          <p:cNvSpPr/>
          <p:nvPr/>
        </p:nvSpPr>
        <p:spPr>
          <a:xfrm>
            <a:off x="682556" y="2552130"/>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3</a:t>
            </a:r>
            <a:endParaRPr lang="es-ES" dirty="0"/>
          </a:p>
        </p:txBody>
      </p:sp>
      <p:sp>
        <p:nvSpPr>
          <p:cNvPr id="7" name="6 Estrella de 8 puntas"/>
          <p:cNvSpPr/>
          <p:nvPr/>
        </p:nvSpPr>
        <p:spPr>
          <a:xfrm>
            <a:off x="1192289" y="1891484"/>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2</a:t>
            </a:r>
            <a:endParaRPr lang="es-ES" dirty="0"/>
          </a:p>
        </p:txBody>
      </p:sp>
      <p:sp>
        <p:nvSpPr>
          <p:cNvPr id="8" name="7 Estrella de 8 puntas"/>
          <p:cNvSpPr/>
          <p:nvPr/>
        </p:nvSpPr>
        <p:spPr>
          <a:xfrm>
            <a:off x="638984" y="1265861"/>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a:t>
            </a:r>
            <a:endParaRPr lang="es-ES" dirty="0"/>
          </a:p>
        </p:txBody>
      </p:sp>
      <p:sp>
        <p:nvSpPr>
          <p:cNvPr id="9" name="8 Estrella de 8 puntas"/>
          <p:cNvSpPr/>
          <p:nvPr/>
        </p:nvSpPr>
        <p:spPr>
          <a:xfrm>
            <a:off x="517677" y="3344142"/>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4</a:t>
            </a:r>
          </a:p>
        </p:txBody>
      </p:sp>
      <p:sp>
        <p:nvSpPr>
          <p:cNvPr id="10" name="9 CuadroTexto"/>
          <p:cNvSpPr txBox="1"/>
          <p:nvPr/>
        </p:nvSpPr>
        <p:spPr>
          <a:xfrm>
            <a:off x="1327906" y="1225224"/>
            <a:ext cx="2484075" cy="646331"/>
          </a:xfrm>
          <a:prstGeom prst="rect">
            <a:avLst/>
          </a:prstGeom>
          <a:noFill/>
        </p:spPr>
        <p:txBody>
          <a:bodyPr wrap="square" rtlCol="0">
            <a:spAutoFit/>
          </a:bodyPr>
          <a:lstStyle/>
          <a:p>
            <a:r>
              <a:rPr lang="es-ES" b="1" i="1" dirty="0" smtClean="0">
                <a:solidFill>
                  <a:schemeClr val="accent6">
                    <a:lumMod val="75000"/>
                  </a:schemeClr>
                </a:solidFill>
              </a:rPr>
              <a:t>Superar</a:t>
            </a:r>
            <a:r>
              <a:rPr lang="es-ES" dirty="0" smtClean="0"/>
              <a:t> una visión </a:t>
            </a:r>
          </a:p>
          <a:p>
            <a:r>
              <a:rPr lang="es-ES" dirty="0" smtClean="0"/>
              <a:t>mítica de los orígenes</a:t>
            </a:r>
            <a:endParaRPr lang="es-ES" dirty="0"/>
          </a:p>
        </p:txBody>
      </p:sp>
      <p:sp>
        <p:nvSpPr>
          <p:cNvPr id="11" name="10 CuadroTexto"/>
          <p:cNvSpPr txBox="1"/>
          <p:nvPr/>
        </p:nvSpPr>
        <p:spPr>
          <a:xfrm>
            <a:off x="1835696" y="1916832"/>
            <a:ext cx="7056783" cy="923330"/>
          </a:xfrm>
          <a:prstGeom prst="rect">
            <a:avLst/>
          </a:prstGeom>
          <a:noFill/>
        </p:spPr>
        <p:txBody>
          <a:bodyPr wrap="square" rtlCol="0">
            <a:spAutoFit/>
          </a:bodyPr>
          <a:lstStyle/>
          <a:p>
            <a:r>
              <a:rPr lang="es-ES" dirty="0" smtClean="0"/>
              <a:t>No buscar recetas sino descubrir </a:t>
            </a:r>
            <a:r>
              <a:rPr lang="es-ES" b="1" i="1" dirty="0" smtClean="0">
                <a:solidFill>
                  <a:schemeClr val="accent6">
                    <a:lumMod val="75000"/>
                  </a:schemeClr>
                </a:solidFill>
              </a:rPr>
              <a:t>líneas de fondo y fomentar la </a:t>
            </a:r>
            <a:r>
              <a:rPr lang="es-ES" b="1" i="1" dirty="0">
                <a:solidFill>
                  <a:schemeClr val="accent6">
                    <a:lumMod val="75000"/>
                  </a:schemeClr>
                </a:solidFill>
              </a:rPr>
              <a:t>creatividad</a:t>
            </a:r>
            <a:r>
              <a:rPr lang="es-ES" dirty="0"/>
              <a:t>. Se busca </a:t>
            </a:r>
            <a:r>
              <a:rPr lang="es-ES" dirty="0" smtClean="0"/>
              <a:t>luz y pistas </a:t>
            </a:r>
            <a:r>
              <a:rPr lang="es-ES" dirty="0"/>
              <a:t>pero no se deben esperar recetas. </a:t>
            </a:r>
          </a:p>
          <a:p>
            <a:endParaRPr lang="es-ES" dirty="0"/>
          </a:p>
        </p:txBody>
      </p:sp>
      <p:sp>
        <p:nvSpPr>
          <p:cNvPr id="2" name="1 CuadroTexto"/>
          <p:cNvSpPr txBox="1"/>
          <p:nvPr/>
        </p:nvSpPr>
        <p:spPr>
          <a:xfrm>
            <a:off x="1355780" y="2598693"/>
            <a:ext cx="3690432" cy="646331"/>
          </a:xfrm>
          <a:prstGeom prst="rect">
            <a:avLst/>
          </a:prstGeom>
          <a:noFill/>
        </p:spPr>
        <p:txBody>
          <a:bodyPr wrap="square" rtlCol="0">
            <a:spAutoFit/>
          </a:bodyPr>
          <a:lstStyle/>
          <a:p>
            <a:r>
              <a:rPr lang="es-ES" b="1" i="1" dirty="0" smtClean="0">
                <a:solidFill>
                  <a:schemeClr val="accent6">
                    <a:lumMod val="75000"/>
                  </a:schemeClr>
                </a:solidFill>
              </a:rPr>
              <a:t>Recuperar lo más original de Jesús</a:t>
            </a:r>
            <a:r>
              <a:rPr lang="es-ES" dirty="0" smtClean="0"/>
              <a:t>, </a:t>
            </a:r>
          </a:p>
          <a:p>
            <a:r>
              <a:rPr lang="es-ES" dirty="0" smtClean="0"/>
              <a:t>que es el punto de partida</a:t>
            </a:r>
            <a:endParaRPr lang="es-ES" dirty="0"/>
          </a:p>
        </p:txBody>
      </p:sp>
      <p:sp>
        <p:nvSpPr>
          <p:cNvPr id="3" name="2 CuadroTexto"/>
          <p:cNvSpPr txBox="1"/>
          <p:nvPr/>
        </p:nvSpPr>
        <p:spPr>
          <a:xfrm>
            <a:off x="1272884" y="3272633"/>
            <a:ext cx="7776864" cy="923330"/>
          </a:xfrm>
          <a:prstGeom prst="rect">
            <a:avLst/>
          </a:prstGeom>
          <a:noFill/>
        </p:spPr>
        <p:txBody>
          <a:bodyPr wrap="square" rtlCol="0">
            <a:spAutoFit/>
          </a:bodyPr>
          <a:lstStyle/>
          <a:p>
            <a:r>
              <a:rPr lang="es-ES" dirty="0" smtClean="0"/>
              <a:t>Redescubrir  </a:t>
            </a:r>
            <a:r>
              <a:rPr lang="es-ES" b="1" i="1" dirty="0" smtClean="0">
                <a:solidFill>
                  <a:schemeClr val="accent6">
                    <a:lumMod val="75000"/>
                  </a:schemeClr>
                </a:solidFill>
              </a:rPr>
              <a:t>un cristianismo más fiel a</a:t>
            </a:r>
            <a:r>
              <a:rPr lang="es-ES" dirty="0" smtClean="0"/>
              <a:t> </a:t>
            </a:r>
          </a:p>
          <a:p>
            <a:r>
              <a:rPr lang="es-ES" b="1" i="1" dirty="0" smtClean="0">
                <a:solidFill>
                  <a:schemeClr val="accent6">
                    <a:lumMod val="75000"/>
                  </a:schemeClr>
                </a:solidFill>
              </a:rPr>
              <a:t>aquella esperanza que irrumpió en Galilea </a:t>
            </a:r>
          </a:p>
          <a:p>
            <a:r>
              <a:rPr lang="es-ES" b="1" i="1" dirty="0" smtClean="0">
                <a:solidFill>
                  <a:schemeClr val="accent6">
                    <a:lumMod val="75000"/>
                  </a:schemeClr>
                </a:solidFill>
              </a:rPr>
              <a:t>con </a:t>
            </a:r>
            <a:r>
              <a:rPr lang="es-ES" b="1" i="1" dirty="0">
                <a:solidFill>
                  <a:schemeClr val="accent6">
                    <a:lumMod val="75000"/>
                  </a:schemeClr>
                </a:solidFill>
              </a:rPr>
              <a:t>J</a:t>
            </a:r>
            <a:r>
              <a:rPr lang="es-ES" b="1" i="1" dirty="0" smtClean="0">
                <a:solidFill>
                  <a:schemeClr val="accent6">
                    <a:lumMod val="75000"/>
                  </a:schemeClr>
                </a:solidFill>
              </a:rPr>
              <a:t>esús de </a:t>
            </a:r>
            <a:r>
              <a:rPr lang="es-ES" b="1" i="1" dirty="0">
                <a:solidFill>
                  <a:schemeClr val="accent6">
                    <a:lumMod val="75000"/>
                  </a:schemeClr>
                </a:solidFill>
              </a:rPr>
              <a:t>N</a:t>
            </a:r>
            <a:r>
              <a:rPr lang="es-ES" b="1" i="1" dirty="0" smtClean="0">
                <a:solidFill>
                  <a:schemeClr val="accent6">
                    <a:lumMod val="75000"/>
                  </a:schemeClr>
                </a:solidFill>
              </a:rPr>
              <a:t>az</a:t>
            </a:r>
            <a:r>
              <a:rPr lang="es-ES" b="1" dirty="0" smtClean="0">
                <a:solidFill>
                  <a:schemeClr val="accent6">
                    <a:lumMod val="75000"/>
                  </a:schemeClr>
                </a:solidFill>
              </a:rPr>
              <a:t>aret</a:t>
            </a:r>
            <a:r>
              <a:rPr lang="es-ES" dirty="0" smtClean="0"/>
              <a:t>, sobre todo entre las gentes más pobres y desvalidas</a:t>
            </a:r>
            <a:endParaRPr lang="es-ES" dirty="0"/>
          </a:p>
        </p:txBody>
      </p:sp>
      <p:sp>
        <p:nvSpPr>
          <p:cNvPr id="12" name="11 CuadroTexto"/>
          <p:cNvSpPr txBox="1"/>
          <p:nvPr/>
        </p:nvSpPr>
        <p:spPr>
          <a:xfrm>
            <a:off x="1763689" y="4195062"/>
            <a:ext cx="6552728" cy="923330"/>
          </a:xfrm>
          <a:prstGeom prst="rect">
            <a:avLst/>
          </a:prstGeom>
          <a:noFill/>
        </p:spPr>
        <p:txBody>
          <a:bodyPr wrap="square" rtlCol="0">
            <a:spAutoFit/>
          </a:bodyPr>
          <a:lstStyle/>
          <a:p>
            <a:r>
              <a:rPr lang="es-ES" b="1" i="1" dirty="0" smtClean="0">
                <a:solidFill>
                  <a:schemeClr val="accent6">
                    <a:lumMod val="75000"/>
                  </a:schemeClr>
                </a:solidFill>
              </a:rPr>
              <a:t>Sacar </a:t>
            </a:r>
            <a:r>
              <a:rPr lang="es-ES" b="1" i="1" dirty="0">
                <a:solidFill>
                  <a:schemeClr val="accent6">
                    <a:lumMod val="75000"/>
                  </a:schemeClr>
                </a:solidFill>
              </a:rPr>
              <a:t>a la luz perspectivas </a:t>
            </a:r>
            <a:r>
              <a:rPr lang="es-ES" b="1" i="1" dirty="0" smtClean="0">
                <a:solidFill>
                  <a:schemeClr val="accent6">
                    <a:lumMod val="75000"/>
                  </a:schemeClr>
                </a:solidFill>
              </a:rPr>
              <a:t>positivas </a:t>
            </a:r>
            <a:r>
              <a:rPr lang="es-ES" dirty="0" smtClean="0"/>
              <a:t>y </a:t>
            </a:r>
            <a:r>
              <a:rPr lang="es-ES" dirty="0"/>
              <a:t>también </a:t>
            </a:r>
            <a:r>
              <a:rPr lang="es-ES" b="1" i="1" dirty="0">
                <a:solidFill>
                  <a:schemeClr val="accent6">
                    <a:lumMod val="75000"/>
                  </a:schemeClr>
                </a:solidFill>
              </a:rPr>
              <a:t>posibilidades</a:t>
            </a:r>
            <a:r>
              <a:rPr lang="es-ES" dirty="0"/>
              <a:t> que </a:t>
            </a:r>
            <a:r>
              <a:rPr lang="es-ES" dirty="0" smtClean="0"/>
              <a:t>han per-</a:t>
            </a:r>
            <a:r>
              <a:rPr lang="es-ES" dirty="0" err="1" smtClean="0"/>
              <a:t>manecido</a:t>
            </a:r>
            <a:r>
              <a:rPr lang="es-ES" dirty="0" smtClean="0"/>
              <a:t> marginadas, condenadas </a:t>
            </a:r>
            <a:r>
              <a:rPr lang="es-ES" dirty="0"/>
              <a:t>o dormidas</a:t>
            </a:r>
            <a:r>
              <a:rPr lang="es-ES" dirty="0" smtClean="0"/>
              <a:t>, que </a:t>
            </a:r>
            <a:r>
              <a:rPr lang="es-ES" dirty="0"/>
              <a:t>pueden iluminar </a:t>
            </a:r>
            <a:r>
              <a:rPr lang="es-ES" dirty="0" smtClean="0"/>
              <a:t> y enriquecer el </a:t>
            </a:r>
            <a:r>
              <a:rPr lang="es-ES" dirty="0"/>
              <a:t>presente del cristianismo</a:t>
            </a:r>
          </a:p>
        </p:txBody>
      </p:sp>
      <p:sp>
        <p:nvSpPr>
          <p:cNvPr id="13" name="12 Estrella de 8 puntas"/>
          <p:cNvSpPr/>
          <p:nvPr/>
        </p:nvSpPr>
        <p:spPr>
          <a:xfrm>
            <a:off x="1031744" y="4287250"/>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5</a:t>
            </a:r>
            <a:endParaRPr lang="es-ES" dirty="0"/>
          </a:p>
        </p:txBody>
      </p:sp>
      <p:sp>
        <p:nvSpPr>
          <p:cNvPr id="14" name="13 CuadroTexto"/>
          <p:cNvSpPr txBox="1"/>
          <p:nvPr/>
        </p:nvSpPr>
        <p:spPr>
          <a:xfrm>
            <a:off x="1142004" y="5118392"/>
            <a:ext cx="4340443" cy="646331"/>
          </a:xfrm>
          <a:prstGeom prst="rect">
            <a:avLst/>
          </a:prstGeom>
          <a:noFill/>
        </p:spPr>
        <p:txBody>
          <a:bodyPr wrap="square" rtlCol="0">
            <a:spAutoFit/>
          </a:bodyPr>
          <a:lstStyle/>
          <a:p>
            <a:r>
              <a:rPr lang="es-ES" b="1" i="1" dirty="0" smtClean="0">
                <a:solidFill>
                  <a:schemeClr val="accent6">
                    <a:lumMod val="75000"/>
                  </a:schemeClr>
                </a:solidFill>
              </a:rPr>
              <a:t>Valorar </a:t>
            </a:r>
            <a:r>
              <a:rPr lang="es-ES" b="1" i="1" dirty="0">
                <a:solidFill>
                  <a:schemeClr val="accent6">
                    <a:lumMod val="75000"/>
                  </a:schemeClr>
                </a:solidFill>
              </a:rPr>
              <a:t>las opciones decisivas de aquellos </a:t>
            </a:r>
            <a:endParaRPr lang="es-ES" b="1" i="1" dirty="0" smtClean="0">
              <a:solidFill>
                <a:schemeClr val="accent6">
                  <a:lumMod val="75000"/>
                </a:schemeClr>
              </a:solidFill>
            </a:endParaRPr>
          </a:p>
          <a:p>
            <a:r>
              <a:rPr lang="es-ES" b="1" i="1" dirty="0" smtClean="0">
                <a:solidFill>
                  <a:schemeClr val="accent6">
                    <a:lumMod val="75000"/>
                  </a:schemeClr>
                </a:solidFill>
              </a:rPr>
              <a:t>tiempos </a:t>
            </a:r>
            <a:r>
              <a:rPr lang="es-ES" dirty="0"/>
              <a:t>y sus consecuencias históricas</a:t>
            </a:r>
          </a:p>
        </p:txBody>
      </p:sp>
      <p:sp>
        <p:nvSpPr>
          <p:cNvPr id="15" name="14 Estrella de 8 puntas"/>
          <p:cNvSpPr/>
          <p:nvPr/>
        </p:nvSpPr>
        <p:spPr>
          <a:xfrm>
            <a:off x="521992" y="5049355"/>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6</a:t>
            </a:r>
            <a:endParaRPr lang="es-ES" dirty="0"/>
          </a:p>
        </p:txBody>
      </p:sp>
      <p:sp>
        <p:nvSpPr>
          <p:cNvPr id="16" name="15 CuadroTexto"/>
          <p:cNvSpPr txBox="1"/>
          <p:nvPr/>
        </p:nvSpPr>
        <p:spPr>
          <a:xfrm>
            <a:off x="1142004" y="5809415"/>
            <a:ext cx="7462443" cy="923330"/>
          </a:xfrm>
          <a:prstGeom prst="rect">
            <a:avLst/>
          </a:prstGeom>
          <a:noFill/>
        </p:spPr>
        <p:txBody>
          <a:bodyPr wrap="square" rtlCol="0">
            <a:spAutoFit/>
          </a:bodyPr>
          <a:lstStyle/>
          <a:p>
            <a:r>
              <a:rPr lang="es-ES" b="1" i="1" dirty="0">
                <a:solidFill>
                  <a:schemeClr val="accent6">
                    <a:lumMod val="75000"/>
                  </a:schemeClr>
                </a:solidFill>
              </a:rPr>
              <a:t>Mayor flexibilidad </a:t>
            </a:r>
            <a:r>
              <a:rPr lang="es-ES" dirty="0"/>
              <a:t>ante las estructuras </a:t>
            </a:r>
            <a:r>
              <a:rPr lang="es-ES" dirty="0" smtClean="0"/>
              <a:t>eclesiales </a:t>
            </a:r>
          </a:p>
          <a:p>
            <a:r>
              <a:rPr lang="es-ES" dirty="0" smtClean="0"/>
              <a:t>(organizativas y mentales) e  ir valorando si hace </a:t>
            </a:r>
          </a:p>
          <a:p>
            <a:r>
              <a:rPr lang="es-ES" dirty="0" smtClean="0"/>
              <a:t>falta una mayor </a:t>
            </a:r>
            <a:r>
              <a:rPr lang="es-ES" dirty="0"/>
              <a:t>apertura hacia un </a:t>
            </a:r>
            <a:r>
              <a:rPr lang="es-ES" b="1" i="1" dirty="0">
                <a:solidFill>
                  <a:schemeClr val="accent6">
                    <a:lumMod val="75000"/>
                  </a:schemeClr>
                </a:solidFill>
              </a:rPr>
              <a:t>futuro </a:t>
            </a:r>
            <a:r>
              <a:rPr lang="es-ES" b="1" i="1" dirty="0" smtClean="0">
                <a:solidFill>
                  <a:schemeClr val="accent6">
                    <a:lumMod val="75000"/>
                  </a:schemeClr>
                </a:solidFill>
              </a:rPr>
              <a:t>creativo</a:t>
            </a:r>
            <a:endParaRPr lang="es-ES" b="1" i="1" dirty="0">
              <a:solidFill>
                <a:schemeClr val="accent6">
                  <a:lumMod val="75000"/>
                </a:schemeClr>
              </a:solidFill>
            </a:endParaRPr>
          </a:p>
        </p:txBody>
      </p:sp>
      <p:sp>
        <p:nvSpPr>
          <p:cNvPr id="17" name="16 Estrella de 8 puntas"/>
          <p:cNvSpPr/>
          <p:nvPr/>
        </p:nvSpPr>
        <p:spPr>
          <a:xfrm>
            <a:off x="490811" y="5809415"/>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7</a:t>
            </a:r>
          </a:p>
        </p:txBody>
      </p:sp>
      <p:sp>
        <p:nvSpPr>
          <p:cNvPr id="18" name="17 Marcador de número de diapositiva"/>
          <p:cNvSpPr>
            <a:spLocks noGrp="1"/>
          </p:cNvSpPr>
          <p:nvPr>
            <p:ph type="sldNum" sz="quarter" idx="12"/>
          </p:nvPr>
        </p:nvSpPr>
        <p:spPr>
          <a:xfrm>
            <a:off x="8028384" y="6310336"/>
            <a:ext cx="758952" cy="246888"/>
          </a:xfrm>
        </p:spPr>
        <p:txBody>
          <a:bodyPr/>
          <a:lstStyle/>
          <a:p>
            <a:fld id="{636E3AB4-97AD-4389-A1F4-096199C2DEE3}" type="slidenum">
              <a:rPr lang="es-ES" b="1" smtClean="0">
                <a:solidFill>
                  <a:schemeClr val="tx1"/>
                </a:solidFill>
              </a:rPr>
              <a:t>98</a:t>
            </a:fld>
            <a:endParaRPr lang="es-ES" b="1" dirty="0">
              <a:solidFill>
                <a:schemeClr val="tx1"/>
              </a:solidFill>
            </a:endParaRPr>
          </a:p>
        </p:txBody>
      </p:sp>
      <p:sp>
        <p:nvSpPr>
          <p:cNvPr id="19" name="18 Estrella de 8 puntas"/>
          <p:cNvSpPr/>
          <p:nvPr/>
        </p:nvSpPr>
        <p:spPr>
          <a:xfrm>
            <a:off x="4258620" y="297241"/>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8</a:t>
            </a:r>
          </a:p>
        </p:txBody>
      </p:sp>
      <p:sp>
        <p:nvSpPr>
          <p:cNvPr id="20" name="19 CuadroTexto"/>
          <p:cNvSpPr txBox="1"/>
          <p:nvPr/>
        </p:nvSpPr>
        <p:spPr>
          <a:xfrm>
            <a:off x="4873225" y="297241"/>
            <a:ext cx="4019253" cy="646331"/>
          </a:xfrm>
          <a:prstGeom prst="rect">
            <a:avLst/>
          </a:prstGeom>
          <a:noFill/>
        </p:spPr>
        <p:txBody>
          <a:bodyPr wrap="square" rtlCol="0">
            <a:spAutoFit/>
          </a:bodyPr>
          <a:lstStyle/>
          <a:p>
            <a:r>
              <a:rPr lang="es-ES" dirty="0" smtClean="0"/>
              <a:t>  Apoyarse en las aportaciones de las </a:t>
            </a:r>
            <a:r>
              <a:rPr lang="es-ES" b="1" i="1" dirty="0" smtClean="0">
                <a:solidFill>
                  <a:schemeClr val="accent6">
                    <a:lumMod val="75000"/>
                  </a:schemeClr>
                </a:solidFill>
              </a:rPr>
              <a:t>ciencias</a:t>
            </a:r>
            <a:r>
              <a:rPr lang="es-ES" dirty="0" smtClean="0"/>
              <a:t>  y de la </a:t>
            </a:r>
            <a:r>
              <a:rPr lang="es-ES" b="1" i="1" dirty="0" smtClean="0">
                <a:solidFill>
                  <a:schemeClr val="accent6">
                    <a:lumMod val="75000"/>
                  </a:schemeClr>
                </a:solidFill>
              </a:rPr>
              <a:t>reflexión teológica </a:t>
            </a:r>
            <a:endParaRPr lang="es-ES" b="1" i="1" dirty="0">
              <a:solidFill>
                <a:schemeClr val="accent6">
                  <a:lumMod val="75000"/>
                </a:schemeClr>
              </a:solidFill>
            </a:endParaRPr>
          </a:p>
        </p:txBody>
      </p:sp>
      <p:sp>
        <p:nvSpPr>
          <p:cNvPr id="21" name="20 Estrella de 8 puntas"/>
          <p:cNvSpPr/>
          <p:nvPr/>
        </p:nvSpPr>
        <p:spPr>
          <a:xfrm>
            <a:off x="3775373" y="1158647"/>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9</a:t>
            </a:r>
            <a:endParaRPr lang="es-ES" dirty="0"/>
          </a:p>
        </p:txBody>
      </p:sp>
      <p:sp>
        <p:nvSpPr>
          <p:cNvPr id="22" name="21 Estrella de 8 puntas"/>
          <p:cNvSpPr/>
          <p:nvPr/>
        </p:nvSpPr>
        <p:spPr>
          <a:xfrm>
            <a:off x="5410992" y="5079670"/>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11</a:t>
            </a:r>
            <a:endParaRPr lang="es-ES" dirty="0"/>
          </a:p>
        </p:txBody>
      </p:sp>
      <p:sp>
        <p:nvSpPr>
          <p:cNvPr id="23" name="22 CuadroTexto"/>
          <p:cNvSpPr txBox="1"/>
          <p:nvPr/>
        </p:nvSpPr>
        <p:spPr>
          <a:xfrm>
            <a:off x="4582656" y="993502"/>
            <a:ext cx="4453840" cy="923330"/>
          </a:xfrm>
          <a:prstGeom prst="rect">
            <a:avLst/>
          </a:prstGeom>
          <a:noFill/>
        </p:spPr>
        <p:txBody>
          <a:bodyPr wrap="square" rtlCol="0">
            <a:spAutoFit/>
          </a:bodyPr>
          <a:lstStyle/>
          <a:p>
            <a:r>
              <a:rPr lang="es-ES" dirty="0" smtClean="0"/>
              <a:t>Reconocer lo </a:t>
            </a:r>
            <a:r>
              <a:rPr lang="es-ES" b="1" i="1" dirty="0" smtClean="0">
                <a:solidFill>
                  <a:schemeClr val="accent6">
                    <a:lumMod val="75000"/>
                  </a:schemeClr>
                </a:solidFill>
              </a:rPr>
              <a:t>limitado</a:t>
            </a:r>
            <a:r>
              <a:rPr lang="es-ES" dirty="0" smtClean="0"/>
              <a:t> de nuestra información  y de nuestras valoraciones sobre  los primeros cristianos</a:t>
            </a:r>
            <a:endParaRPr lang="es-ES" dirty="0"/>
          </a:p>
        </p:txBody>
      </p:sp>
      <p:sp>
        <p:nvSpPr>
          <p:cNvPr id="24" name="23 CuadroTexto"/>
          <p:cNvSpPr txBox="1"/>
          <p:nvPr/>
        </p:nvSpPr>
        <p:spPr>
          <a:xfrm>
            <a:off x="5735029" y="2609726"/>
            <a:ext cx="2828710" cy="1200329"/>
          </a:xfrm>
          <a:prstGeom prst="rect">
            <a:avLst/>
          </a:prstGeom>
          <a:noFill/>
        </p:spPr>
        <p:txBody>
          <a:bodyPr wrap="square" rtlCol="0">
            <a:spAutoFit/>
          </a:bodyPr>
          <a:lstStyle/>
          <a:p>
            <a:r>
              <a:rPr lang="es-ES" dirty="0"/>
              <a:t>Tal estudio se realiza </a:t>
            </a:r>
            <a:r>
              <a:rPr lang="es-ES" dirty="0" err="1" smtClean="0"/>
              <a:t>ine-vitablemente</a:t>
            </a:r>
            <a:r>
              <a:rPr lang="es-ES" dirty="0" smtClean="0"/>
              <a:t> </a:t>
            </a:r>
            <a:r>
              <a:rPr lang="es-ES" dirty="0"/>
              <a:t>desde </a:t>
            </a:r>
            <a:r>
              <a:rPr lang="es-ES" b="1" i="1" dirty="0" smtClean="0">
                <a:solidFill>
                  <a:schemeClr val="accent6">
                    <a:lumMod val="75000"/>
                  </a:schemeClr>
                </a:solidFill>
              </a:rPr>
              <a:t>per-</a:t>
            </a:r>
            <a:r>
              <a:rPr lang="es-ES" b="1" i="1" dirty="0" err="1" smtClean="0">
                <a:solidFill>
                  <a:schemeClr val="accent6">
                    <a:lumMod val="75000"/>
                  </a:schemeClr>
                </a:solidFill>
              </a:rPr>
              <a:t>spectivas</a:t>
            </a:r>
            <a:r>
              <a:rPr lang="es-ES" b="1" i="1" dirty="0" smtClean="0">
                <a:solidFill>
                  <a:schemeClr val="accent6">
                    <a:lumMod val="75000"/>
                  </a:schemeClr>
                </a:solidFill>
              </a:rPr>
              <a:t> </a:t>
            </a:r>
            <a:r>
              <a:rPr lang="es-ES" b="1" i="1" dirty="0">
                <a:solidFill>
                  <a:schemeClr val="accent6">
                    <a:lumMod val="75000"/>
                  </a:schemeClr>
                </a:solidFill>
              </a:rPr>
              <a:t>e </a:t>
            </a:r>
            <a:r>
              <a:rPr lang="es-ES" b="1" i="1" dirty="0" smtClean="0">
                <a:solidFill>
                  <a:schemeClr val="accent6">
                    <a:lumMod val="75000"/>
                  </a:schemeClr>
                </a:solidFill>
              </a:rPr>
              <a:t>intereses </a:t>
            </a:r>
            <a:r>
              <a:rPr lang="es-ES" b="1" i="1" dirty="0">
                <a:solidFill>
                  <a:schemeClr val="accent6">
                    <a:lumMod val="75000"/>
                  </a:schemeClr>
                </a:solidFill>
              </a:rPr>
              <a:t>del presente</a:t>
            </a:r>
            <a:endParaRPr lang="es-ES" i="1" dirty="0">
              <a:solidFill>
                <a:schemeClr val="accent6">
                  <a:lumMod val="75000"/>
                </a:schemeClr>
              </a:solidFill>
            </a:endParaRPr>
          </a:p>
        </p:txBody>
      </p:sp>
      <p:sp>
        <p:nvSpPr>
          <p:cNvPr id="25" name="24 Estrella de 8 puntas"/>
          <p:cNvSpPr/>
          <p:nvPr/>
        </p:nvSpPr>
        <p:spPr>
          <a:xfrm>
            <a:off x="5022530" y="2707333"/>
            <a:ext cx="648072" cy="57606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10</a:t>
            </a:r>
            <a:endParaRPr lang="es-ES" dirty="0"/>
          </a:p>
        </p:txBody>
      </p:sp>
      <p:sp>
        <p:nvSpPr>
          <p:cNvPr id="28" name="27 CuadroTexto"/>
          <p:cNvSpPr txBox="1"/>
          <p:nvPr/>
        </p:nvSpPr>
        <p:spPr>
          <a:xfrm>
            <a:off x="6043269" y="5049355"/>
            <a:ext cx="2952328" cy="1477328"/>
          </a:xfrm>
          <a:prstGeom prst="rect">
            <a:avLst/>
          </a:prstGeom>
          <a:noFill/>
        </p:spPr>
        <p:txBody>
          <a:bodyPr wrap="square" rtlCol="0">
            <a:spAutoFit/>
          </a:bodyPr>
          <a:lstStyle/>
          <a:p>
            <a:r>
              <a:rPr lang="es-ES" dirty="0" smtClean="0"/>
              <a:t>Parece que </a:t>
            </a:r>
            <a:r>
              <a:rPr lang="es-ES" b="1" dirty="0" smtClean="0">
                <a:solidFill>
                  <a:schemeClr val="accent6">
                    <a:lumMod val="75000"/>
                  </a:schemeClr>
                </a:solidFill>
              </a:rPr>
              <a:t>cuanto </a:t>
            </a:r>
            <a:r>
              <a:rPr lang="es-ES" b="1" dirty="0">
                <a:solidFill>
                  <a:schemeClr val="accent6">
                    <a:lumMod val="75000"/>
                  </a:schemeClr>
                </a:solidFill>
              </a:rPr>
              <a:t>más me acerque a las fuentes </a:t>
            </a:r>
            <a:r>
              <a:rPr lang="es-ES" b="1" dirty="0" smtClean="0">
                <a:solidFill>
                  <a:schemeClr val="accent6">
                    <a:lumMod val="75000"/>
                  </a:schemeClr>
                </a:solidFill>
              </a:rPr>
              <a:t>prime-ras</a:t>
            </a:r>
            <a:r>
              <a:rPr lang="es-ES" sz="1600" b="1" dirty="0" smtClean="0"/>
              <a:t> </a:t>
            </a:r>
            <a:r>
              <a:rPr lang="es-ES" dirty="0"/>
              <a:t>del </a:t>
            </a:r>
            <a:r>
              <a:rPr lang="es-ES" dirty="0" smtClean="0"/>
              <a:t>evangelio </a:t>
            </a:r>
            <a:r>
              <a:rPr lang="es-ES" dirty="0"/>
              <a:t>más cerca estoy de descubrir el </a:t>
            </a:r>
            <a:r>
              <a:rPr lang="es-ES" dirty="0" err="1" smtClean="0"/>
              <a:t>men</a:t>
            </a:r>
            <a:r>
              <a:rPr lang="es-ES" dirty="0" smtClean="0"/>
              <a:t>-saje </a:t>
            </a:r>
            <a:r>
              <a:rPr lang="es-ES" dirty="0"/>
              <a:t>originario del Reino</a:t>
            </a:r>
            <a:endParaRPr lang="es-ES" sz="1600" dirty="0"/>
          </a:p>
        </p:txBody>
      </p:sp>
    </p:spTree>
    <p:extLst>
      <p:ext uri="{BB962C8B-B14F-4D97-AF65-F5344CB8AC3E}">
        <p14:creationId xmlns:p14="http://schemas.microsoft.com/office/powerpoint/2010/main" val="333842539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Flecha abajo"/>
          <p:cNvSpPr/>
          <p:nvPr/>
        </p:nvSpPr>
        <p:spPr>
          <a:xfrm rot="1831452">
            <a:off x="7214627" y="1614606"/>
            <a:ext cx="320818" cy="3187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derecha"/>
          <p:cNvSpPr/>
          <p:nvPr/>
        </p:nvSpPr>
        <p:spPr>
          <a:xfrm rot="7012551">
            <a:off x="7745568" y="4218512"/>
            <a:ext cx="52584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erecha"/>
          <p:cNvSpPr/>
          <p:nvPr/>
        </p:nvSpPr>
        <p:spPr>
          <a:xfrm rot="5205877">
            <a:off x="5544517" y="4118719"/>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552378" y="543775"/>
            <a:ext cx="7071029" cy="301621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dirty="0" smtClean="0"/>
              <a:t>Ya desde los </a:t>
            </a:r>
            <a:r>
              <a:rPr lang="es-ES" b="1" i="1" dirty="0" smtClean="0"/>
              <a:t>primeros momentos </a:t>
            </a:r>
            <a:r>
              <a:rPr lang="es-ES" dirty="0" smtClean="0"/>
              <a:t>hubo distintos grupos de seguidores de Jesús. Por eso se habla de “cristianismos de los orígenes”. Las diferencias </a:t>
            </a:r>
            <a:r>
              <a:rPr lang="es-ES" dirty="0"/>
              <a:t>llevaron </a:t>
            </a:r>
            <a:r>
              <a:rPr lang="es-ES" dirty="0" smtClean="0"/>
              <a:t>incluso a </a:t>
            </a:r>
            <a:r>
              <a:rPr lang="es-ES" dirty="0"/>
              <a:t>distanciamientos personales y a rupturas entre los misioneros. </a:t>
            </a:r>
            <a:r>
              <a:rPr lang="es-ES" b="1" i="1" dirty="0"/>
              <a:t>En la segunda generación </a:t>
            </a:r>
            <a:r>
              <a:rPr lang="es-ES" dirty="0"/>
              <a:t>cristiana los </a:t>
            </a:r>
            <a:r>
              <a:rPr lang="es-ES" b="1" dirty="0">
                <a:solidFill>
                  <a:schemeClr val="accent6">
                    <a:lumMod val="75000"/>
                  </a:schemeClr>
                </a:solidFill>
              </a:rPr>
              <a:t>DIVERSOS CRISTIANISMOS </a:t>
            </a:r>
            <a:r>
              <a:rPr lang="es-ES" b="1" dirty="0" smtClean="0">
                <a:solidFill>
                  <a:schemeClr val="accent6">
                    <a:lumMod val="75000"/>
                  </a:schemeClr>
                </a:solidFill>
              </a:rPr>
              <a:t>  </a:t>
            </a:r>
            <a:r>
              <a:rPr lang="es-ES" dirty="0" smtClean="0"/>
              <a:t>(</a:t>
            </a:r>
            <a:r>
              <a:rPr lang="es-ES" dirty="0" err="1"/>
              <a:t>petrinismo</a:t>
            </a:r>
            <a:r>
              <a:rPr lang="es-ES" dirty="0"/>
              <a:t>, </a:t>
            </a:r>
            <a:r>
              <a:rPr lang="es-ES" dirty="0" err="1"/>
              <a:t>paulinismo</a:t>
            </a:r>
            <a:r>
              <a:rPr lang="es-ES" dirty="0"/>
              <a:t>, </a:t>
            </a:r>
            <a:r>
              <a:rPr lang="es-ES" dirty="0" err="1"/>
              <a:t>joánicos</a:t>
            </a:r>
            <a:r>
              <a:rPr lang="es-ES" dirty="0"/>
              <a:t>, jacobitas, </a:t>
            </a:r>
            <a:r>
              <a:rPr lang="es-ES" dirty="0" smtClean="0"/>
              <a:t>…)</a:t>
            </a:r>
            <a:endParaRPr lang="es-ES" dirty="0"/>
          </a:p>
          <a:p>
            <a:pPr marL="285750" indent="-285750">
              <a:buFont typeface="Arial" panose="020B0604020202020204" pitchFamily="34" charset="0"/>
              <a:buChar char="•"/>
            </a:pPr>
            <a:r>
              <a:rPr lang="es-ES" sz="1600" dirty="0"/>
              <a:t>afirman su identidad, </a:t>
            </a:r>
          </a:p>
          <a:p>
            <a:pPr marL="285750" indent="-285750">
              <a:buFont typeface="Arial" panose="020B0604020202020204" pitchFamily="34" charset="0"/>
              <a:buChar char="•"/>
            </a:pPr>
            <a:r>
              <a:rPr lang="es-ES" sz="1600" dirty="0"/>
              <a:t>se sienten parte de una gran Iglesia</a:t>
            </a:r>
          </a:p>
          <a:p>
            <a:pPr marL="285750" indent="-285750">
              <a:buFont typeface="Arial" panose="020B0604020202020204" pitchFamily="34" charset="0"/>
              <a:buChar char="•"/>
            </a:pPr>
            <a:r>
              <a:rPr lang="es-ES" sz="1600" dirty="0"/>
              <a:t>producen escritos  y </a:t>
            </a:r>
          </a:p>
          <a:p>
            <a:pPr marL="285750" indent="-285750">
              <a:buFont typeface="Arial" panose="020B0604020202020204" pitchFamily="34" charset="0"/>
              <a:buChar char="•"/>
            </a:pPr>
            <a:r>
              <a:rPr lang="es-ES" sz="1600" dirty="0"/>
              <a:t>readaptan sus tradiciones </a:t>
            </a:r>
          </a:p>
          <a:p>
            <a:pPr marL="285750" indent="-285750">
              <a:buFont typeface="Arial" panose="020B0604020202020204" pitchFamily="34" charset="0"/>
              <a:buChar char="•"/>
            </a:pPr>
            <a:r>
              <a:rPr lang="es-ES" sz="1600" dirty="0"/>
              <a:t>para poder entrar en relación </a:t>
            </a:r>
          </a:p>
          <a:p>
            <a:r>
              <a:rPr lang="es-ES" sz="1600" dirty="0"/>
              <a:t>     con otras tradiciones </a:t>
            </a:r>
            <a:r>
              <a:rPr lang="es-ES" sz="1600" dirty="0" smtClean="0"/>
              <a:t>cristianas</a:t>
            </a:r>
          </a:p>
        </p:txBody>
      </p:sp>
      <p:sp>
        <p:nvSpPr>
          <p:cNvPr id="5" name="4 CuadroTexto"/>
          <p:cNvSpPr txBox="1"/>
          <p:nvPr/>
        </p:nvSpPr>
        <p:spPr>
          <a:xfrm>
            <a:off x="500829" y="3558623"/>
            <a:ext cx="4071168" cy="2862322"/>
          </a:xfrm>
          <a:prstGeom prst="rect">
            <a:avLst/>
          </a:prstGeom>
          <a:gradFill>
            <a:gsLst>
              <a:gs pos="0">
                <a:srgbClr val="A0E8B1"/>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lvl="0"/>
            <a:r>
              <a:rPr lang="es-ES" dirty="0">
                <a:solidFill>
                  <a:prstClr val="black"/>
                </a:solidFill>
              </a:rPr>
              <a:t>Pero el cristianismo que triunfó </a:t>
            </a:r>
            <a:r>
              <a:rPr lang="es-ES" sz="1600" dirty="0">
                <a:solidFill>
                  <a:prstClr val="black"/>
                </a:solidFill>
              </a:rPr>
              <a:t>históricamente (</a:t>
            </a:r>
            <a:r>
              <a:rPr lang="es-ES" sz="1600" dirty="0" err="1">
                <a:solidFill>
                  <a:prstClr val="black"/>
                </a:solidFill>
              </a:rPr>
              <a:t>proto</a:t>
            </a:r>
            <a:r>
              <a:rPr lang="es-ES" sz="1600" dirty="0">
                <a:solidFill>
                  <a:prstClr val="black"/>
                </a:solidFill>
              </a:rPr>
              <a:t>-ortodoxia) y que aparece ya muy definido y claro en la </a:t>
            </a:r>
            <a:r>
              <a:rPr lang="es-ES" sz="1600" b="1" i="1" dirty="0">
                <a:solidFill>
                  <a:prstClr val="black"/>
                </a:solidFill>
              </a:rPr>
              <a:t>segunda parte del siglo segundo</a:t>
            </a:r>
            <a:r>
              <a:rPr lang="es-ES" sz="1600" dirty="0">
                <a:solidFill>
                  <a:prstClr val="black"/>
                </a:solidFill>
              </a:rPr>
              <a:t>, se caracteriza por</a:t>
            </a:r>
          </a:p>
          <a:p>
            <a:pPr lvl="0"/>
            <a:r>
              <a:rPr lang="es-ES" dirty="0">
                <a:solidFill>
                  <a:prstClr val="black"/>
                </a:solidFill>
              </a:rPr>
              <a:t> su </a:t>
            </a:r>
            <a:r>
              <a:rPr lang="es-ES" b="1" i="1" dirty="0">
                <a:solidFill>
                  <a:srgbClr val="C17529">
                    <a:lumMod val="75000"/>
                  </a:srgbClr>
                </a:solidFill>
              </a:rPr>
              <a:t>CAPACIDAD INCLUSIVA</a:t>
            </a:r>
          </a:p>
          <a:p>
            <a:pPr lvl="0"/>
            <a:r>
              <a:rPr lang="es-ES" sz="1600" dirty="0">
                <a:solidFill>
                  <a:prstClr val="black"/>
                </a:solidFill>
              </a:rPr>
              <a:t>Es un cristianismo que resulta</a:t>
            </a:r>
          </a:p>
          <a:p>
            <a:pPr marL="285750" lvl="0" indent="-285750">
              <a:buFont typeface="Arial" panose="020B0604020202020204" pitchFamily="34" charset="0"/>
              <a:buChar char="•"/>
            </a:pPr>
            <a:r>
              <a:rPr lang="es-ES" sz="1600" dirty="0">
                <a:solidFill>
                  <a:prstClr val="black"/>
                </a:solidFill>
              </a:rPr>
              <a:t>de la confluencia de diversos  grupos</a:t>
            </a:r>
          </a:p>
          <a:p>
            <a:pPr marL="285750" lvl="0" indent="-285750">
              <a:buFont typeface="Arial" panose="020B0604020202020204" pitchFamily="34" charset="0"/>
              <a:buChar char="•"/>
            </a:pPr>
            <a:r>
              <a:rPr lang="es-ES" sz="1600" dirty="0">
                <a:solidFill>
                  <a:prstClr val="black"/>
                </a:solidFill>
              </a:rPr>
              <a:t>que no diluyen su identidad</a:t>
            </a:r>
          </a:p>
          <a:p>
            <a:pPr marL="285750" lvl="0" indent="-285750">
              <a:buFont typeface="Arial" panose="020B0604020202020204" pitchFamily="34" charset="0"/>
              <a:buChar char="•"/>
            </a:pPr>
            <a:r>
              <a:rPr lang="es-ES" sz="1600" dirty="0">
                <a:solidFill>
                  <a:prstClr val="black"/>
                </a:solidFill>
              </a:rPr>
              <a:t>que se reconocen recíprocamente</a:t>
            </a:r>
          </a:p>
          <a:p>
            <a:pPr marL="285750" lvl="0" indent="-285750">
              <a:buFont typeface="Arial" panose="020B0604020202020204" pitchFamily="34" charset="0"/>
              <a:buChar char="•"/>
            </a:pPr>
            <a:r>
              <a:rPr lang="es-ES" sz="1600" dirty="0">
                <a:solidFill>
                  <a:prstClr val="black"/>
                </a:solidFill>
              </a:rPr>
              <a:t>y que aceptan las diferencias </a:t>
            </a:r>
          </a:p>
        </p:txBody>
      </p:sp>
      <p:sp>
        <p:nvSpPr>
          <p:cNvPr id="6" name="5 CuadroTexto"/>
          <p:cNvSpPr txBox="1"/>
          <p:nvPr/>
        </p:nvSpPr>
        <p:spPr>
          <a:xfrm>
            <a:off x="555557" y="198188"/>
            <a:ext cx="6796085" cy="400110"/>
          </a:xfrm>
          <a:prstGeom prst="rect">
            <a:avLst/>
          </a:prstGeom>
          <a:noFill/>
        </p:spPr>
        <p:txBody>
          <a:bodyPr wrap="square" rtlCol="0">
            <a:spAutoFit/>
          </a:bodyPr>
          <a:lstStyle/>
          <a:p>
            <a:r>
              <a:rPr lang="es-ES" sz="2000" b="1" dirty="0" smtClean="0"/>
              <a:t>CRISTIANISMO</a:t>
            </a:r>
            <a:r>
              <a:rPr lang="es-ES" sz="2000" b="1" dirty="0" smtClean="0">
                <a:solidFill>
                  <a:srgbClr val="FF3300"/>
                </a:solidFill>
              </a:rPr>
              <a:t>S</a:t>
            </a:r>
            <a:r>
              <a:rPr lang="es-ES" sz="2000" b="1" dirty="0" smtClean="0"/>
              <a:t> DE LOS ORÍGENES Y CAPACIDAD INCLUSIVA</a:t>
            </a:r>
            <a:endParaRPr lang="es-ES" sz="2000" b="1" dirty="0"/>
          </a:p>
        </p:txBody>
      </p:sp>
      <p:sp>
        <p:nvSpPr>
          <p:cNvPr id="7" name="6 Flecha derecha"/>
          <p:cNvSpPr/>
          <p:nvPr/>
        </p:nvSpPr>
        <p:spPr>
          <a:xfrm rot="1108905">
            <a:off x="3491880" y="4941168"/>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rot="3370808">
            <a:off x="3898232" y="4071696"/>
            <a:ext cx="77097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7188723" y="164818"/>
            <a:ext cx="1606986" cy="369332"/>
          </a:xfrm>
          <a:prstGeom prst="rect">
            <a:avLst/>
          </a:prstGeom>
          <a:noFill/>
        </p:spPr>
        <p:txBody>
          <a:bodyPr wrap="square" rtlCol="0">
            <a:spAutoFit/>
          </a:bodyPr>
          <a:lstStyle/>
          <a:p>
            <a:r>
              <a:rPr lang="es-ES" dirty="0" smtClean="0"/>
              <a:t>(</a:t>
            </a:r>
            <a:r>
              <a:rPr lang="es-ES" dirty="0" err="1" smtClean="0"/>
              <a:t>Bib</a:t>
            </a:r>
            <a:r>
              <a:rPr lang="es-ES" dirty="0" smtClean="0"/>
              <a:t>. 3, 176ss)</a:t>
            </a:r>
            <a:endParaRPr lang="es-ES" dirty="0"/>
          </a:p>
        </p:txBody>
      </p:sp>
      <p:sp>
        <p:nvSpPr>
          <p:cNvPr id="11" name="10 CuadroTexto"/>
          <p:cNvSpPr txBox="1"/>
          <p:nvPr/>
        </p:nvSpPr>
        <p:spPr>
          <a:xfrm>
            <a:off x="4470997" y="2638463"/>
            <a:ext cx="2904039" cy="1569660"/>
          </a:xfrm>
          <a:prstGeom prst="rect">
            <a:avLst/>
          </a:prstGeom>
          <a:gradFill>
            <a:gsLst>
              <a:gs pos="0">
                <a:srgbClr val="F1BAF4"/>
              </a:gs>
              <a:gs pos="50000">
                <a:schemeClr val="accent1">
                  <a:tint val="44500"/>
                  <a:satMod val="160000"/>
                </a:schemeClr>
              </a:gs>
              <a:gs pos="100000">
                <a:schemeClr val="accent1">
                  <a:tint val="23500"/>
                  <a:satMod val="160000"/>
                </a:schemeClr>
              </a:gs>
            </a:gsLst>
            <a:lin ang="5400000" scaled="0"/>
          </a:gradFill>
          <a:ln w="12700">
            <a:solidFill>
              <a:srgbClr val="CC3399"/>
            </a:solidFill>
          </a:ln>
        </p:spPr>
        <p:txBody>
          <a:bodyPr wrap="square" rtlCol="0">
            <a:spAutoFit/>
          </a:bodyPr>
          <a:lstStyle/>
          <a:p>
            <a:r>
              <a:rPr lang="es-ES" sz="1600" dirty="0" smtClean="0"/>
              <a:t>Llama la atención la existencia de un pluralismo muy grande en la forma de entender </a:t>
            </a:r>
          </a:p>
          <a:p>
            <a:pPr marL="285750" indent="-285750">
              <a:buFont typeface="Arial" panose="020B0604020202020204" pitchFamily="34" charset="0"/>
              <a:buChar char="•"/>
            </a:pPr>
            <a:r>
              <a:rPr lang="es-ES" sz="1600" dirty="0" smtClean="0"/>
              <a:t>la vinculación con Jesús, </a:t>
            </a:r>
          </a:p>
          <a:p>
            <a:pPr marL="285750" indent="-285750">
              <a:buFont typeface="Arial" panose="020B0604020202020204" pitchFamily="34" charset="0"/>
              <a:buChar char="•"/>
            </a:pPr>
            <a:r>
              <a:rPr lang="es-ES" sz="1600" dirty="0" smtClean="0"/>
              <a:t>la relación con el mundo</a:t>
            </a:r>
          </a:p>
          <a:p>
            <a:pPr marL="285750" indent="-285750">
              <a:buFont typeface="Arial" panose="020B0604020202020204" pitchFamily="34" charset="0"/>
              <a:buChar char="•"/>
            </a:pPr>
            <a:r>
              <a:rPr lang="es-ES" sz="1600" dirty="0" smtClean="0"/>
              <a:t>y la propia comunidad</a:t>
            </a:r>
            <a:endParaRPr lang="es-ES" sz="1600" dirty="0"/>
          </a:p>
        </p:txBody>
      </p:sp>
      <p:sp>
        <p:nvSpPr>
          <p:cNvPr id="13" name="12 CuadroTexto"/>
          <p:cNvSpPr txBox="1"/>
          <p:nvPr/>
        </p:nvSpPr>
        <p:spPr>
          <a:xfrm>
            <a:off x="4599700" y="4652490"/>
            <a:ext cx="4189290" cy="1200329"/>
          </a:xfrm>
          <a:prstGeom prst="rect">
            <a:avLst/>
          </a:prstGeom>
          <a:gradFill>
            <a:gsLst>
              <a:gs pos="0">
                <a:srgbClr val="85F7F7"/>
              </a:gs>
              <a:gs pos="50000">
                <a:schemeClr val="accent1">
                  <a:tint val="44500"/>
                  <a:satMod val="160000"/>
                </a:schemeClr>
              </a:gs>
              <a:gs pos="100000">
                <a:schemeClr val="accent1">
                  <a:tint val="23500"/>
                  <a:satMod val="160000"/>
                </a:schemeClr>
              </a:gs>
            </a:gsLst>
            <a:lin ang="5400000" scaled="0"/>
          </a:gradFill>
          <a:ln w="25400">
            <a:solidFill>
              <a:srgbClr val="008000"/>
            </a:solidFill>
          </a:ln>
        </p:spPr>
        <p:txBody>
          <a:bodyPr wrap="square" rtlCol="0">
            <a:spAutoFit/>
          </a:bodyPr>
          <a:lstStyle/>
          <a:p>
            <a:r>
              <a:rPr lang="es-ES" b="1" dirty="0" smtClean="0">
                <a:solidFill>
                  <a:srgbClr val="0000FF"/>
                </a:solidFill>
              </a:rPr>
              <a:t>     La pluralidad se aceptó con toda </a:t>
            </a:r>
            <a:r>
              <a:rPr lang="es-ES" b="1" dirty="0" err="1" smtClean="0">
                <a:solidFill>
                  <a:srgbClr val="0000FF"/>
                </a:solidFill>
              </a:rPr>
              <a:t>natu-ralidad</a:t>
            </a:r>
            <a:r>
              <a:rPr lang="es-ES" b="1" dirty="0" smtClean="0">
                <a:solidFill>
                  <a:srgbClr val="0000FF"/>
                </a:solidFill>
              </a:rPr>
              <a:t>, ya que, según se ve en el Nuevo Testamento, son legítimos distintos tipos </a:t>
            </a:r>
          </a:p>
          <a:p>
            <a:r>
              <a:rPr lang="es-ES" b="1" dirty="0" smtClean="0">
                <a:solidFill>
                  <a:srgbClr val="0000FF"/>
                </a:solidFill>
              </a:rPr>
              <a:t>de iglesias, con unos consensos básicos</a:t>
            </a:r>
            <a:endParaRPr lang="es-ES" b="1" dirty="0">
              <a:solidFill>
                <a:srgbClr val="0000FF"/>
              </a:solidFill>
            </a:endParaRPr>
          </a:p>
        </p:txBody>
      </p:sp>
      <p:sp>
        <p:nvSpPr>
          <p:cNvPr id="15" name="14 Flecha doblada hacia arriba"/>
          <p:cNvSpPr/>
          <p:nvPr/>
        </p:nvSpPr>
        <p:spPr>
          <a:xfrm rot="5400000">
            <a:off x="3867269" y="5330718"/>
            <a:ext cx="1409456" cy="40373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4723289" y="5835904"/>
            <a:ext cx="3901258" cy="707886"/>
          </a:xfrm>
          <a:prstGeom prst="rect">
            <a:avLst/>
          </a:prstGeom>
          <a:noFill/>
        </p:spPr>
        <p:txBody>
          <a:bodyPr wrap="square" rtlCol="0">
            <a:spAutoFit/>
          </a:bodyPr>
          <a:lstStyle/>
          <a:p>
            <a:r>
              <a:rPr lang="es-ES" sz="2000" b="1" dirty="0" smtClean="0"/>
              <a:t>Pluralismo, diálogo interno y entre grupos eclesiales, ecumenismo</a:t>
            </a:r>
            <a:endParaRPr lang="es-ES" sz="2000" b="1" dirty="0"/>
          </a:p>
        </p:txBody>
      </p:sp>
      <p:sp>
        <p:nvSpPr>
          <p:cNvPr id="2" name="1 Marcador de número de diapositiva"/>
          <p:cNvSpPr>
            <a:spLocks noGrp="1"/>
          </p:cNvSpPr>
          <p:nvPr>
            <p:ph type="sldNum" sz="quarter" idx="12"/>
          </p:nvPr>
        </p:nvSpPr>
        <p:spPr>
          <a:xfrm>
            <a:off x="8036757" y="6237314"/>
            <a:ext cx="758952" cy="246888"/>
          </a:xfrm>
        </p:spPr>
        <p:txBody>
          <a:bodyPr/>
          <a:lstStyle/>
          <a:p>
            <a:fld id="{636E3AB4-97AD-4389-A1F4-096199C2DEE3}" type="slidenum">
              <a:rPr lang="es-ES" b="1" smtClean="0">
                <a:solidFill>
                  <a:schemeClr val="tx1"/>
                </a:solidFill>
              </a:rPr>
              <a:t>99</a:t>
            </a:fld>
            <a:endParaRPr lang="es-ES" b="1" dirty="0">
              <a:solidFill>
                <a:schemeClr val="tx1"/>
              </a:solidFill>
            </a:endParaRPr>
          </a:p>
        </p:txBody>
      </p:sp>
      <p:sp>
        <p:nvSpPr>
          <p:cNvPr id="18" name="17 CuadroTexto"/>
          <p:cNvSpPr txBox="1"/>
          <p:nvPr/>
        </p:nvSpPr>
        <p:spPr>
          <a:xfrm>
            <a:off x="7327586" y="2177205"/>
            <a:ext cx="1487792" cy="2062103"/>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s-ES" sz="1600" dirty="0" smtClean="0"/>
              <a:t>Descubrimos </a:t>
            </a:r>
            <a:r>
              <a:rPr lang="es-ES" sz="1600" b="1" dirty="0">
                <a:solidFill>
                  <a:schemeClr val="accent6">
                    <a:lumMod val="75000"/>
                  </a:schemeClr>
                </a:solidFill>
              </a:rPr>
              <a:t>teologías muy distintas</a:t>
            </a:r>
            <a:r>
              <a:rPr lang="es-ES" sz="1600" dirty="0"/>
              <a:t>, </a:t>
            </a:r>
            <a:r>
              <a:rPr lang="es-ES" sz="1600" dirty="0" smtClean="0"/>
              <a:t>mu-chas </a:t>
            </a:r>
            <a:r>
              <a:rPr lang="es-ES" sz="1600" dirty="0"/>
              <a:t>de las cuales se </a:t>
            </a:r>
            <a:r>
              <a:rPr lang="es-ES" sz="1600" dirty="0" smtClean="0"/>
              <a:t>re-conocen </a:t>
            </a:r>
            <a:r>
              <a:rPr lang="es-ES" sz="1600" dirty="0"/>
              <a:t>y aceptan </a:t>
            </a:r>
            <a:r>
              <a:rPr lang="es-ES" sz="1600" dirty="0" err="1" smtClean="0"/>
              <a:t>recí-procamente</a:t>
            </a:r>
            <a:r>
              <a:rPr lang="es-ES" sz="1600" dirty="0" smtClean="0"/>
              <a:t>.</a:t>
            </a:r>
            <a:endParaRPr lang="es-ES" sz="1600" dirty="0"/>
          </a:p>
        </p:txBody>
      </p:sp>
      <p:sp>
        <p:nvSpPr>
          <p:cNvPr id="3" name="2 CuadroTexto"/>
          <p:cNvSpPr txBox="1"/>
          <p:nvPr/>
        </p:nvSpPr>
        <p:spPr>
          <a:xfrm>
            <a:off x="4198335" y="2022975"/>
            <a:ext cx="2525201" cy="523220"/>
          </a:xfrm>
          <a:prstGeom prst="rect">
            <a:avLst/>
          </a:prstGeom>
          <a:solidFill>
            <a:schemeClr val="bg1"/>
          </a:solidFill>
        </p:spPr>
        <p:txBody>
          <a:bodyPr wrap="square" rtlCol="0">
            <a:spAutoFit/>
          </a:bodyPr>
          <a:lstStyle/>
          <a:p>
            <a:r>
              <a:rPr lang="es-ES" sz="2800" b="1" dirty="0" smtClean="0"/>
              <a:t>1-PLURALISMO</a:t>
            </a:r>
            <a:endParaRPr lang="es-ES" sz="2800" b="1" dirty="0"/>
          </a:p>
        </p:txBody>
      </p:sp>
      <p:sp>
        <p:nvSpPr>
          <p:cNvPr id="9" name="8 CuadroTexto"/>
          <p:cNvSpPr txBox="1"/>
          <p:nvPr/>
        </p:nvSpPr>
        <p:spPr>
          <a:xfrm>
            <a:off x="7623407" y="620688"/>
            <a:ext cx="1165583" cy="1077218"/>
          </a:xfrm>
          <a:prstGeom prst="rect">
            <a:avLst/>
          </a:prstGeom>
          <a:gradFill>
            <a:gsLst>
              <a:gs pos="0">
                <a:srgbClr val="C4C016"/>
              </a:gs>
              <a:gs pos="50000">
                <a:schemeClr val="accent1">
                  <a:tint val="44500"/>
                  <a:satMod val="160000"/>
                </a:schemeClr>
              </a:gs>
              <a:gs pos="100000">
                <a:schemeClr val="accent1">
                  <a:tint val="23500"/>
                  <a:satMod val="160000"/>
                </a:schemeClr>
              </a:gs>
            </a:gsLst>
            <a:lin ang="5400000" scaled="0"/>
          </a:gradFill>
          <a:ln w="19050">
            <a:noFill/>
          </a:ln>
        </p:spPr>
        <p:txBody>
          <a:bodyPr wrap="square" rtlCol="0">
            <a:spAutoFit/>
          </a:bodyPr>
          <a:lstStyle/>
          <a:p>
            <a:pPr algn="ctr"/>
            <a:r>
              <a:rPr lang="es-ES" sz="1600" b="1" dirty="0" smtClean="0"/>
              <a:t>Comunión no </a:t>
            </a:r>
            <a:r>
              <a:rPr lang="es-ES" sz="1600" b="1" dirty="0" err="1" smtClean="0"/>
              <a:t>impli-caba</a:t>
            </a:r>
            <a:r>
              <a:rPr lang="es-ES" sz="1600" b="1" dirty="0" smtClean="0"/>
              <a:t> </a:t>
            </a:r>
            <a:r>
              <a:rPr lang="es-ES" sz="1600" b="1" dirty="0" err="1" smtClean="0"/>
              <a:t>uni-formidad</a:t>
            </a:r>
            <a:endParaRPr lang="es-ES" sz="1600" b="1" dirty="0"/>
          </a:p>
        </p:txBody>
      </p:sp>
    </p:spTree>
    <p:extLst>
      <p:ext uri="{BB962C8B-B14F-4D97-AF65-F5344CB8AC3E}">
        <p14:creationId xmlns:p14="http://schemas.microsoft.com/office/powerpoint/2010/main" val="37049714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14532</TotalTime>
  <Words>23048</Words>
  <Application>Microsoft Office PowerPoint</Application>
  <PresentationFormat>Presentación en pantalla (4:3)</PresentationFormat>
  <Paragraphs>2177</Paragraphs>
  <Slides>138</Slides>
  <Notes>3</Notes>
  <HiddenSlides>0</HiddenSlides>
  <MMClips>0</MMClips>
  <ScaleCrop>false</ScaleCrop>
  <HeadingPairs>
    <vt:vector size="4" baseType="variant">
      <vt:variant>
        <vt:lpstr>Tema</vt:lpstr>
      </vt:variant>
      <vt:variant>
        <vt:i4>1</vt:i4>
      </vt:variant>
      <vt:variant>
        <vt:lpstr>Títulos de diapositiva</vt:lpstr>
      </vt:variant>
      <vt:variant>
        <vt:i4>138</vt:i4>
      </vt:variant>
    </vt:vector>
  </HeadingPairs>
  <TitlesOfParts>
    <vt:vector size="139" baseType="lpstr">
      <vt:lpstr>Viajes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ALGUNOS POSIBLES TEMAS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Teófilo Portillo Rodríguez</dc:creator>
  <cp:lastModifiedBy>Teófilo Portillo Rodríguez</cp:lastModifiedBy>
  <cp:revision>1359</cp:revision>
  <dcterms:created xsi:type="dcterms:W3CDTF">2024-03-09T09:20:59Z</dcterms:created>
  <dcterms:modified xsi:type="dcterms:W3CDTF">2024-11-02T17:20:23Z</dcterms:modified>
</cp:coreProperties>
</file>